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4" r:id="rId2"/>
    <p:sldId id="262" r:id="rId3"/>
    <p:sldId id="263" r:id="rId4"/>
    <p:sldId id="257" r:id="rId5"/>
    <p:sldId id="265" r:id="rId6"/>
    <p:sldId id="266" r:id="rId7"/>
    <p:sldId id="272" r:id="rId8"/>
    <p:sldId id="273" r:id="rId9"/>
    <p:sldId id="258" r:id="rId10"/>
    <p:sldId id="270" r:id="rId11"/>
    <p:sldId id="259" r:id="rId12"/>
    <p:sldId id="271" r:id="rId13"/>
    <p:sldId id="260" r:id="rId14"/>
    <p:sldId id="267" r:id="rId15"/>
    <p:sldId id="274" r:id="rId16"/>
    <p:sldId id="261" r:id="rId17"/>
    <p:sldId id="275" r:id="rId18"/>
    <p:sldId id="269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328604B-4659-44EE-99BD-25EFC3D060BD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DF0C386-CF85-4DCE-8A0A-AD21D0BFA8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smtClean="0"/>
              <a:t> </a:t>
            </a:r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2E96DE-A01B-4C50-9BC3-EFE77D2B5A7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C665-FBFB-496D-9453-82BFC37906D0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2254A-E397-4409-BB59-2D0105FCE3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EBF78-7978-4CA9-A710-F25A0975DCF8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1C867-B097-4C56-BE27-F1E5E746FF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0AE6F-FE90-4E29-B0D1-29D25CC92306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1A60A-26BF-430E-855F-CBF6C0C6F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71D93-9D2E-4CDD-B297-1825FAA2B350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8F773-C198-4581-AAEF-EDF3217387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99CB7-8C7F-431F-8029-7E4F759C051E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9E201-81F8-4904-B170-9667D5CF18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EF990-1232-4204-8237-3F054E04953F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B9EB3-5DA7-4039-8CE2-E898AC3D92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AB35C-A542-40B1-ACDE-FD990F1F456A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8296E-AAD1-4DA2-91A5-40B688AD2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78B57-FBE4-4AFA-95CC-3B82292E65D8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3F3AB-0E63-413A-8AA2-A17B533841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63416-E7C9-4A63-8B83-C7933C657499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3763D-C488-4731-ABBE-AD3F4C6935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B0244-F279-421A-9B67-4AC721CF974A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C724A-5719-4ACA-A554-68405BF6DD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E2D82-3FE7-4E27-9C0E-601F6F80CE79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59708-429B-4714-B4D5-1A91723976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638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E31942-827C-4982-89A9-41F702B73ADF}" type="datetimeFigureOut">
              <a:rPr lang="cs-CZ"/>
              <a:pPr>
                <a:defRPr/>
              </a:pPr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4270CB-5A7D-43E8-8165-331B8EC9B5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Microsoft_Excel_Worksheet1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274638"/>
            <a:ext cx="8785225" cy="8509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8208962" cy="5040312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cs-CZ" sz="2000" smtClean="0"/>
          </a:p>
          <a:p>
            <a:pPr marL="0" indent="0" algn="ctr">
              <a:buFont typeface="Arial" charset="0"/>
              <a:buNone/>
            </a:pPr>
            <a:r>
              <a:rPr lang="cs-CZ" sz="6000" b="1" smtClean="0">
                <a:solidFill>
                  <a:srgbClr val="7030A0"/>
                </a:solidFill>
              </a:rPr>
              <a:t>Finanční matematika 11.</a:t>
            </a:r>
          </a:p>
          <a:p>
            <a:pPr marL="0" indent="0" algn="ctr">
              <a:buFont typeface="Arial" charset="0"/>
              <a:buNone/>
            </a:pPr>
            <a:r>
              <a:rPr lang="cs-CZ" sz="4000" b="1" i="1" smtClean="0">
                <a:solidFill>
                  <a:srgbClr val="7030A0"/>
                </a:solidFill>
              </a:rPr>
              <a:t>(finanční gramotnost)</a:t>
            </a:r>
          </a:p>
          <a:p>
            <a:pPr marL="0" indent="0" algn="ctr">
              <a:buFont typeface="Arial" charset="0"/>
              <a:buNone/>
            </a:pPr>
            <a:endParaRPr lang="cs-CZ" sz="2000" b="1" i="1" smtClean="0">
              <a:solidFill>
                <a:srgbClr val="7030A0"/>
              </a:solidFill>
            </a:endParaRPr>
          </a:p>
          <a:p>
            <a:pPr marL="0" indent="0" algn="ctr">
              <a:buFont typeface="Arial" charset="0"/>
              <a:buNone/>
            </a:pPr>
            <a:r>
              <a:rPr lang="cs-CZ" sz="7200" b="1" u="sng" smtClean="0">
                <a:solidFill>
                  <a:srgbClr val="7030A0"/>
                </a:solidFill>
              </a:rPr>
              <a:t>Spoření a daně</a:t>
            </a:r>
          </a:p>
        </p:txBody>
      </p:sp>
      <p:pic>
        <p:nvPicPr>
          <p:cNvPr id="4" name="obrázek 1" descr="OPVK_hor_zakladni_logolink_RGB_cz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10000" contrast="16000"/>
          </a:blip>
          <a:stretch>
            <a:fillRect/>
          </a:stretch>
        </p:blipFill>
        <p:spPr>
          <a:xfrm>
            <a:off x="1835150" y="188913"/>
            <a:ext cx="5753100" cy="863600"/>
          </a:xfrm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1040" name="Zástupný symbol pro obsah 2"/>
          <p:cNvSpPr>
            <a:spLocks noGrp="1"/>
          </p:cNvSpPr>
          <p:nvPr>
            <p:ph idx="1"/>
          </p:nvPr>
        </p:nvSpPr>
        <p:spPr>
          <a:xfrm>
            <a:off x="457200" y="2816225"/>
            <a:ext cx="8229600" cy="3781425"/>
          </a:xfrm>
        </p:spPr>
        <p:txBody>
          <a:bodyPr/>
          <a:lstStyle/>
          <a:p>
            <a:endParaRPr lang="cs-CZ" smtClean="0"/>
          </a:p>
          <a:p>
            <a:endParaRPr lang="cs-CZ" smtClean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>
            <a:lum bright="10000" contrast="16000"/>
          </a:blip>
          <a:stretch>
            <a:fillRect/>
          </a:stretch>
        </p:blipFill>
        <p:spPr bwMode="auto">
          <a:xfrm>
            <a:off x="1763713" y="1557338"/>
            <a:ext cx="575310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1038" name="Object 14"/>
          <p:cNvGraphicFramePr>
            <a:graphicFrameLocks noChangeAspect="1"/>
          </p:cNvGraphicFramePr>
          <p:nvPr/>
        </p:nvGraphicFramePr>
        <p:xfrm>
          <a:off x="585788" y="3284538"/>
          <a:ext cx="8108950" cy="3057525"/>
        </p:xfrm>
        <a:graphic>
          <a:graphicData uri="http://schemas.openxmlformats.org/presentationml/2006/ole">
            <p:oleObj spid="_x0000_s1038" name="List" r:id="rId4" imgW="6772277" imgH="2552762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16225"/>
            <a:ext cx="8362950" cy="3565525"/>
          </a:xfrm>
        </p:spPr>
        <p:txBody>
          <a:bodyPr rtlCol="0">
            <a:normAutofit fontScale="55000" lnSpcReduction="20000"/>
          </a:bodyPr>
          <a:lstStyle/>
          <a:p>
            <a:pPr marL="432000" indent="-432000" algn="just" fontAlgn="auto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44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algn="just" fontAlgn="auto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2900" dirty="0">
                <a:latin typeface="Arial" pitchFamily="34" charset="0"/>
                <a:cs typeface="Arial" pitchFamily="34" charset="0"/>
              </a:rPr>
              <a:t>Materiál je určen pro 3. a 4.ročník studijních maturitních oborů předmětu MATEMATIKA, popř. ekonomických předmětů jako kurz základů finanční matematiky. Popř. jej lze  (omezeně) využít i u učebních oborů. Inovuje výuku použitím multimediálních pomůcek – prezentace s názornými obrázky a příklady doplněných textem podporujícím výklad učitele</a:t>
            </a:r>
            <a:r>
              <a:rPr lang="cs-CZ" sz="3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432000" indent="-432000" algn="just" fontAlgn="auto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44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algn="just" fontAlgn="auto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cs-CZ" sz="2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</a:t>
            </a:r>
            <a:r>
              <a:rPr lang="cs-CZ" sz="29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názornost, přehlednost </a:t>
            </a:r>
            <a:r>
              <a:rPr lang="cs-CZ" sz="2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 atraktivnost výuky. </a:t>
            </a:r>
            <a:r>
              <a:rPr lang="cs-CZ" sz="29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Zároveň jej mohou využívat žáci pro domácí přípravu na výuku.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tretch>
            <a:fillRect/>
          </a:stretch>
        </p:blipFill>
        <p:spPr bwMode="auto">
          <a:xfrm>
            <a:off x="1763713" y="1557338"/>
            <a:ext cx="5753100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8208962" cy="5040312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b="1" dirty="0" smtClean="0">
              <a:solidFill>
                <a:srgbClr val="7030A0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500" b="1" dirty="0" smtClean="0">
                <a:solidFill>
                  <a:srgbClr val="7030A0"/>
                </a:solidFill>
              </a:rPr>
              <a:t>Nic není zadarmo, bohužel !!!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500" b="1" dirty="0" smtClean="0">
              <a:solidFill>
                <a:srgbClr val="7030A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</a:rPr>
              <a:t>Každý příjem je zdaněn !!!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</a:rPr>
              <a:t>Úrok (i malý) = příjem = &gt; z úroků se platí daně.</a:t>
            </a:r>
          </a:p>
        </p:txBody>
      </p:sp>
      <p:pic>
        <p:nvPicPr>
          <p:cNvPr id="18435" name="Obrázek 3" descr="http://nd04.jxs.cz/089/849/dfc496cd58_70820763_u.jpg?12890595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2492375"/>
            <a:ext cx="2665413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484313"/>
            <a:ext cx="8135937" cy="5113337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b="1" dirty="0" smtClean="0">
              <a:solidFill>
                <a:srgbClr val="7030A0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Daň </a:t>
            </a:r>
            <a:r>
              <a:rPr lang="cs-C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úroků bývá obvykle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15 % =</a:t>
            </a:r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&gt;</a:t>
            </a: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&gt;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úroků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nám tudíž </a:t>
            </a:r>
            <a:r>
              <a:rPr lang="cs-C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zůstane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85 % !!!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Úprava </a:t>
            </a:r>
            <a:r>
              <a:rPr lang="cs-CZ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vzorce pro jednoduché úrokování :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b="1" dirty="0" smtClean="0">
              <a:solidFill>
                <a:srgbClr val="7030A0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b="1" dirty="0"/>
              <a:t> </a:t>
            </a:r>
            <a:r>
              <a:rPr lang="cs-CZ" sz="4400" b="1" dirty="0" err="1"/>
              <a:t>a</a:t>
            </a:r>
            <a:r>
              <a:rPr lang="cs-CZ" sz="4400" b="1" baseline="-25000" dirty="0" err="1"/>
              <a:t>n</a:t>
            </a:r>
            <a:r>
              <a:rPr lang="cs-CZ" sz="4400" b="1" dirty="0"/>
              <a:t> = a</a:t>
            </a:r>
            <a:r>
              <a:rPr lang="cs-CZ" sz="4400" b="1" baseline="-25000" dirty="0"/>
              <a:t>0</a:t>
            </a:r>
            <a:r>
              <a:rPr lang="cs-CZ" sz="4400" b="1" dirty="0"/>
              <a:t> + a</a:t>
            </a:r>
            <a:r>
              <a:rPr lang="cs-CZ" sz="4400" b="1" baseline="-25000" dirty="0"/>
              <a:t>0</a:t>
            </a:r>
            <a:r>
              <a:rPr lang="cs-CZ" sz="4400" b="1" dirty="0"/>
              <a:t> . p/100 </a:t>
            </a:r>
            <a:r>
              <a:rPr lang="cs-CZ" sz="4400" b="1" dirty="0" smtClean="0"/>
              <a:t>. 0,85 . </a:t>
            </a:r>
            <a:r>
              <a:rPr lang="cs-CZ" sz="4400" b="1" dirty="0"/>
              <a:t>n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400" b="1" dirty="0"/>
              <a:t> </a:t>
            </a:r>
            <a:r>
              <a:rPr lang="cs-CZ" sz="4400" b="1" dirty="0" err="1"/>
              <a:t>a</a:t>
            </a:r>
            <a:r>
              <a:rPr lang="cs-CZ" sz="4400" b="1" baseline="-25000" dirty="0" err="1"/>
              <a:t>n</a:t>
            </a:r>
            <a:r>
              <a:rPr lang="cs-CZ" sz="4400" b="1" dirty="0"/>
              <a:t> = a</a:t>
            </a:r>
            <a:r>
              <a:rPr lang="cs-CZ" sz="4400" b="1" baseline="-25000" dirty="0"/>
              <a:t>0</a:t>
            </a:r>
            <a:r>
              <a:rPr lang="cs-CZ" sz="4400" b="1" dirty="0"/>
              <a:t> . ( 1 +  </a:t>
            </a:r>
            <a:r>
              <a:rPr lang="cs-CZ" sz="4400" b="1" dirty="0" smtClean="0"/>
              <a:t>p/100 . 0,85 </a:t>
            </a:r>
            <a:r>
              <a:rPr lang="cs-CZ" sz="4400" b="1" dirty="0"/>
              <a:t>. n )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dirty="0">
              <a:solidFill>
                <a:srgbClr val="7030A0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800" dirty="0"/>
          </a:p>
        </p:txBody>
      </p:sp>
      <p:sp>
        <p:nvSpPr>
          <p:cNvPr id="4" name="Šipka dolů 3"/>
          <p:cNvSpPr/>
          <p:nvPr/>
        </p:nvSpPr>
        <p:spPr>
          <a:xfrm>
            <a:off x="1042988" y="2924175"/>
            <a:ext cx="7345362" cy="649288"/>
          </a:xfrm>
          <a:prstGeom prst="downArrow">
            <a:avLst>
              <a:gd name="adj1" fmla="val 50000"/>
              <a:gd name="adj2" fmla="val 659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19432" y="1556792"/>
            <a:ext cx="8201040" cy="5040560"/>
          </a:xfrm>
          <a:blipFill rotWithShape="1">
            <a:blip r:embed="rId2"/>
            <a:stretch>
              <a:fillRect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3" y="188640"/>
            <a:ext cx="8758010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684213" y="1600200"/>
            <a:ext cx="8135937" cy="4997450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cs-CZ" b="1" smtClean="0">
                <a:solidFill>
                  <a:srgbClr val="7030A0"/>
                </a:solidFill>
              </a:rPr>
              <a:t>Ukažme si to na příkladech :</a:t>
            </a:r>
          </a:p>
          <a:p>
            <a:pPr marL="0" indent="0" algn="ctr">
              <a:buFont typeface="Arial" charset="0"/>
              <a:buNone/>
            </a:pPr>
            <a:endParaRPr lang="cs-CZ" sz="1600" b="1" smtClean="0">
              <a:solidFill>
                <a:srgbClr val="7030A0"/>
              </a:solidFill>
            </a:endParaRPr>
          </a:p>
          <a:p>
            <a:pPr marL="0" indent="0" algn="ctr">
              <a:buFont typeface="Arial" charset="0"/>
              <a:buNone/>
            </a:pPr>
            <a:r>
              <a:rPr lang="cs-CZ" smtClean="0"/>
              <a:t>1.) Jak velké budou úroky základního vkladu </a:t>
            </a:r>
          </a:p>
          <a:p>
            <a:pPr marL="0" indent="0" algn="ctr">
              <a:buFont typeface="Arial" charset="0"/>
              <a:buNone/>
            </a:pPr>
            <a:r>
              <a:rPr lang="cs-CZ" smtClean="0"/>
              <a:t>15 000 Kč po půl roce při ročním úrokování a sazběp = 2,4 % p.a., uvažujeme-li daň z úroků 15% ?</a:t>
            </a:r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2531" name="Obrázek 4" descr="http://media0.webgarden.name/images/media0:50335a7f52402.jpg/smajl%C3%ADk%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365625"/>
            <a:ext cx="2487612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Šipka doprava 8">
            <a:hlinkClick r:id="" action="ppaction://hlinkshowjump?jump=nextslide"/>
          </p:cNvPr>
          <p:cNvSpPr/>
          <p:nvPr/>
        </p:nvSpPr>
        <p:spPr>
          <a:xfrm>
            <a:off x="4356100" y="4581525"/>
            <a:ext cx="3960813" cy="1843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hlinkClick r:id="" action="ppaction://hlinkshowjump?jump=nextslide"/>
              </a:rPr>
              <a:t>Ř E Š E N Í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600200"/>
            <a:ext cx="8135937" cy="4997450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Jedná se o období kratší, než 1 (rok), použijeme tedy jednoduché úročení: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i="1" dirty="0" smtClean="0"/>
              <a:t>a</a:t>
            </a:r>
            <a:r>
              <a:rPr lang="cs-CZ" i="1" baseline="-25000" dirty="0" smtClean="0"/>
              <a:t>0</a:t>
            </a:r>
            <a:r>
              <a:rPr lang="cs-CZ" i="1" dirty="0" smtClean="0"/>
              <a:t> = 15 000,      p = 2,4,       n = ½,       d = 15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i="1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i="1" dirty="0" smtClean="0"/>
              <a:t>U </a:t>
            </a:r>
            <a:r>
              <a:rPr lang="cs-CZ" i="1" dirty="0"/>
              <a:t>= </a:t>
            </a:r>
            <a:r>
              <a:rPr lang="cs-CZ" i="1" dirty="0" smtClean="0"/>
              <a:t> </a:t>
            </a:r>
            <a:r>
              <a:rPr lang="cs-CZ" i="1" dirty="0"/>
              <a:t>a</a:t>
            </a:r>
            <a:r>
              <a:rPr lang="cs-CZ" i="1" baseline="-25000" dirty="0"/>
              <a:t>0</a:t>
            </a:r>
            <a:r>
              <a:rPr lang="cs-CZ" i="1" dirty="0"/>
              <a:t> . p/100 . </a:t>
            </a:r>
            <a:r>
              <a:rPr lang="cs-CZ" i="1" dirty="0" smtClean="0"/>
              <a:t>0,85 </a:t>
            </a:r>
            <a:r>
              <a:rPr lang="cs-CZ" i="1" dirty="0"/>
              <a:t>. </a:t>
            </a:r>
            <a:r>
              <a:rPr lang="cs-CZ" i="1" dirty="0" smtClean="0"/>
              <a:t>n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i="1" dirty="0" smtClean="0"/>
              <a:t>U </a:t>
            </a:r>
            <a:r>
              <a:rPr lang="cs-CZ" i="1" dirty="0"/>
              <a:t>= </a:t>
            </a:r>
            <a:r>
              <a:rPr lang="cs-CZ" i="1" dirty="0" smtClean="0"/>
              <a:t>15 000 </a:t>
            </a:r>
            <a:r>
              <a:rPr lang="cs-CZ" i="1" dirty="0"/>
              <a:t>. </a:t>
            </a:r>
            <a:r>
              <a:rPr lang="cs-CZ" i="1" dirty="0" smtClean="0"/>
              <a:t>2,4/100 </a:t>
            </a:r>
            <a:r>
              <a:rPr lang="cs-CZ" i="1" dirty="0"/>
              <a:t>. </a:t>
            </a:r>
            <a:r>
              <a:rPr lang="cs-CZ" i="1" dirty="0" smtClean="0"/>
              <a:t>0,85 . ½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i="1" u="dbl" dirty="0" smtClean="0"/>
              <a:t>U = 153 Kč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i="1" dirty="0" smtClean="0"/>
              <a:t> 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8208962" cy="5040312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cs-CZ" sz="2000" smtClean="0"/>
          </a:p>
          <a:p>
            <a:pPr marL="0" indent="0" algn="ctr">
              <a:buFont typeface="Arial" charset="0"/>
              <a:buNone/>
            </a:pPr>
            <a:r>
              <a:rPr lang="cs-CZ" b="1" smtClean="0">
                <a:solidFill>
                  <a:srgbClr val="7030A0"/>
                </a:solidFill>
              </a:rPr>
              <a:t>A další příklad :</a:t>
            </a:r>
          </a:p>
          <a:p>
            <a:pPr marL="0" indent="0" algn="ctr">
              <a:buFont typeface="Arial" charset="0"/>
              <a:buNone/>
            </a:pPr>
            <a:endParaRPr lang="cs-CZ" sz="1200" b="1" smtClean="0">
              <a:solidFill>
                <a:srgbClr val="7030A0"/>
              </a:solidFill>
            </a:endParaRPr>
          </a:p>
          <a:p>
            <a:pPr marL="0" indent="0" algn="ctr">
              <a:buFont typeface="Arial" charset="0"/>
              <a:buNone/>
            </a:pPr>
            <a:r>
              <a:rPr lang="cs-CZ" smtClean="0"/>
              <a:t>2.) Jak naroste základní vklad 15 000 Kč po </a:t>
            </a:r>
          </a:p>
          <a:p>
            <a:pPr marL="0" indent="0" algn="ctr">
              <a:buFont typeface="Arial" charset="0"/>
              <a:buNone/>
            </a:pPr>
            <a:r>
              <a:rPr lang="cs-CZ" smtClean="0"/>
              <a:t>7 letech při ročním úrokování a sazbě </a:t>
            </a:r>
          </a:p>
          <a:p>
            <a:pPr marL="0" indent="0" algn="ctr">
              <a:buFont typeface="Arial" charset="0"/>
              <a:buNone/>
            </a:pPr>
            <a:r>
              <a:rPr lang="cs-CZ" smtClean="0"/>
              <a:t>p = 2,4 % p.a., uvažujeme-li daň z úroků 15% ?</a:t>
            </a:r>
          </a:p>
          <a:p>
            <a:pPr marL="0" indent="0" algn="ctr">
              <a:buFont typeface="Arial" charset="0"/>
              <a:buNone/>
            </a:pPr>
            <a:endParaRPr lang="cs-CZ" i="1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4579" name="Obrázek 3" descr="http://media0.webgarden.name/images/media0:50335a7f52402.jpg/smajl%C3%ADk%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4581525"/>
            <a:ext cx="2487613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doprava 4">
            <a:hlinkClick r:id="" action="ppaction://hlinkshowjump?jump=nextslide"/>
          </p:cNvPr>
          <p:cNvSpPr/>
          <p:nvPr/>
        </p:nvSpPr>
        <p:spPr>
          <a:xfrm>
            <a:off x="4356100" y="4581525"/>
            <a:ext cx="3960813" cy="1843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dirty="0">
                <a:hlinkClick r:id="" action="ppaction://hlinkshowjump?jump=nextslide"/>
              </a:rPr>
              <a:t>Ř E Š E N Í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93610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611560" y="1556792"/>
            <a:ext cx="8208912" cy="4968552"/>
          </a:xfrm>
          <a:blipFill rotWithShape="1">
            <a:blip r:embed="rId2"/>
            <a:stretch>
              <a:fillRect r="-965" b="-736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8208962" cy="5040312"/>
          </a:xfrm>
        </p:spPr>
        <p:txBody>
          <a:bodyPr rtlCol="0">
            <a:normAutofit fontScale="85000" lnSpcReduction="20000"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/>
              <a:t>Úlohy k procvičení </a:t>
            </a:r>
            <a:endParaRPr lang="cs-CZ" b="1" u="sng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i="1" dirty="0" smtClean="0"/>
              <a:t>(u všech úloh počítejte s daní z úroku ve výši 15%) :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i="1" dirty="0"/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dirty="0" smtClean="0"/>
              <a:t>Na </a:t>
            </a:r>
            <a:r>
              <a:rPr lang="cs-CZ" dirty="0"/>
              <a:t>kolik vzroste vklad  25 000,- Kč za 4 roky při složeném úrokování a roční </a:t>
            </a:r>
            <a:r>
              <a:rPr lang="cs-CZ" dirty="0" smtClean="0"/>
              <a:t>úrok. sazbě </a:t>
            </a:r>
            <a:r>
              <a:rPr lang="cs-CZ" dirty="0"/>
              <a:t>p = 1,75</a:t>
            </a:r>
            <a:r>
              <a:rPr lang="cs-CZ" dirty="0" smtClean="0"/>
              <a:t>%?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 startAt="2"/>
              <a:defRPr/>
            </a:pPr>
            <a:r>
              <a:rPr lang="cs-CZ" dirty="0" smtClean="0"/>
              <a:t>O </a:t>
            </a:r>
            <a:r>
              <a:rPr lang="cs-CZ" dirty="0"/>
              <a:t>kolik vzroste 1 000 000,- Kč uložený na deset let při roční úrokové sazbě 2,5% ?       </a:t>
            </a:r>
            <a:endParaRPr lang="cs-CZ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</a:t>
            </a:r>
            <a:endParaRPr lang="cs-CZ" dirty="0"/>
          </a:p>
          <a:p>
            <a:pPr marL="442913" indent="-442913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3</a:t>
            </a:r>
            <a:r>
              <a:rPr lang="cs-CZ" dirty="0"/>
              <a:t>.   Za jak dlouho se na </a:t>
            </a:r>
            <a:r>
              <a:rPr lang="cs-CZ" dirty="0" smtClean="0"/>
              <a:t>účtu </a:t>
            </a:r>
            <a:r>
              <a:rPr lang="cs-CZ" dirty="0"/>
              <a:t>zdvojnásobí vklad při roční </a:t>
            </a:r>
            <a:r>
              <a:rPr lang="cs-CZ" dirty="0" smtClean="0"/>
              <a:t>   úrokové </a:t>
            </a:r>
            <a:r>
              <a:rPr lang="cs-CZ" dirty="0"/>
              <a:t>sazbě p = 2,2%?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 </a:t>
            </a: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4643438" y="5413375"/>
            <a:ext cx="3960812" cy="11842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hlinkClick r:id="" action="ppaction://hlinkshowjump?jump=nextslide"/>
              </a:rPr>
              <a:t>Kontrola výsledků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>
          <a:xfrm>
            <a:off x="1031875" y="1600200"/>
            <a:ext cx="7788275" cy="49974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7030A0"/>
                </a:solidFill>
              </a:rPr>
              <a:t>Počítali jste dobře ?</a:t>
            </a:r>
          </a:p>
          <a:p>
            <a:pPr marL="0" indent="0" algn="ctr">
              <a:buFont typeface="Arial" charset="0"/>
              <a:buNone/>
            </a:pPr>
            <a:endParaRPr lang="cs-CZ" b="1" smtClean="0">
              <a:solidFill>
                <a:srgbClr val="7030A0"/>
              </a:solidFill>
            </a:endParaRPr>
          </a:p>
          <a:p>
            <a:pPr marL="0" indent="0">
              <a:buFont typeface="Arial" charset="0"/>
              <a:buNone/>
            </a:pPr>
            <a:r>
              <a:rPr lang="cs-CZ" i="1" smtClean="0"/>
              <a:t>1.)  26 521,02 Kč</a:t>
            </a:r>
          </a:p>
          <a:p>
            <a:pPr marL="0" indent="0">
              <a:buFont typeface="Arial" charset="0"/>
              <a:buNone/>
            </a:pPr>
            <a:endParaRPr lang="cs-CZ" i="1" smtClean="0"/>
          </a:p>
          <a:p>
            <a:pPr marL="0" indent="0">
              <a:buFont typeface="Arial" charset="0"/>
              <a:buNone/>
            </a:pPr>
            <a:r>
              <a:rPr lang="cs-CZ" i="1" smtClean="0"/>
              <a:t>2.) o 234 015,73 Kč</a:t>
            </a:r>
          </a:p>
          <a:p>
            <a:pPr marL="0" indent="0">
              <a:buFont typeface="Arial" charset="0"/>
              <a:buNone/>
            </a:pPr>
            <a:endParaRPr lang="cs-CZ" i="1" smtClean="0"/>
          </a:p>
          <a:p>
            <a:pPr marL="0" indent="0">
              <a:buFont typeface="Arial" charset="0"/>
              <a:buNone/>
            </a:pPr>
            <a:r>
              <a:rPr lang="cs-CZ" i="1" smtClean="0"/>
              <a:t>3.) za necelých 37,41 let</a:t>
            </a:r>
          </a:p>
          <a:p>
            <a:pPr marL="0" indent="0">
              <a:buFont typeface="Arial" charset="0"/>
              <a:buNone/>
            </a:pPr>
            <a:endParaRPr lang="cs-CZ" i="1" smtClean="0"/>
          </a:p>
          <a:p>
            <a:pPr marL="0" indent="0">
              <a:buFont typeface="Arial" charset="0"/>
              <a:buNone/>
            </a:pPr>
            <a:endParaRPr lang="cs-CZ" i="1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  <p:pic>
        <p:nvPicPr>
          <p:cNvPr id="27651" name="Obrázek 3" descr="http://files.fitboxkladno.cz/200000305-4d8a84e84a/smajl%C3%AD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1700213"/>
            <a:ext cx="360045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10081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8208962" cy="5019675"/>
          </a:xfrm>
        </p:spPr>
        <p:txBody>
          <a:bodyPr rtlCol="0">
            <a:normAutofit/>
          </a:bodyPr>
          <a:lstStyle/>
          <a:p>
            <a:pPr marL="0" indent="900113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u="sng" dirty="0" smtClean="0">
              <a:solidFill>
                <a:srgbClr val="7030A0"/>
              </a:solidFill>
            </a:endParaRPr>
          </a:p>
          <a:p>
            <a:pPr marL="0" indent="900113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u="sng" dirty="0" smtClean="0">
                <a:solidFill>
                  <a:srgbClr val="7030A0"/>
                </a:solidFill>
              </a:rPr>
              <a:t>Úloha k zamyšlení :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b="1" u="sng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Vzorec pro výpočet konečné částky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při jednoduchém i složeném úrokování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včetně daně z úroků upravte tak,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aby sazba daně z příjmu (z úroků) nebyla 15 %,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ale obecně  </a:t>
            </a:r>
            <a:r>
              <a:rPr lang="cs-CZ" b="1" u="sng" dirty="0" smtClean="0"/>
              <a:t>d</a:t>
            </a:r>
            <a:r>
              <a:rPr lang="cs-CZ" dirty="0" smtClean="0"/>
              <a:t>  % .</a:t>
            </a:r>
            <a:endParaRPr lang="cs-CZ" dirty="0"/>
          </a:p>
        </p:txBody>
      </p:sp>
      <p:pic>
        <p:nvPicPr>
          <p:cNvPr id="28675" name="Obrázek 3" descr="http://media0.webgarden.name/images/media0:50335a7f52402.jpg/smajl%C3%ADk%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1288" y="1557338"/>
            <a:ext cx="3417887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29698" name="Zástupný symbol pro obsah 2"/>
          <p:cNvSpPr>
            <a:spLocks noGrp="1"/>
          </p:cNvSpPr>
          <p:nvPr>
            <p:ph idx="1"/>
          </p:nvPr>
        </p:nvSpPr>
        <p:spPr>
          <a:xfrm>
            <a:off x="684213" y="1557338"/>
            <a:ext cx="8135937" cy="5040312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endParaRPr lang="cs-CZ" sz="2000" b="1" smtClean="0">
              <a:solidFill>
                <a:srgbClr val="7030A0"/>
              </a:solidFill>
            </a:endParaRPr>
          </a:p>
          <a:p>
            <a:pPr marL="0" indent="0" algn="ctr">
              <a:buFont typeface="Arial" charset="0"/>
              <a:buNone/>
            </a:pPr>
            <a:r>
              <a:rPr lang="cs-CZ" b="1" smtClean="0">
                <a:solidFill>
                  <a:srgbClr val="7030A0"/>
                </a:solidFill>
              </a:rPr>
              <a:t>Pro jednoduché úrokování :</a:t>
            </a:r>
          </a:p>
          <a:p>
            <a:pPr marL="0" indent="0" algn="ctr">
              <a:buFont typeface="Arial" charset="0"/>
              <a:buNone/>
            </a:pPr>
            <a:r>
              <a:rPr lang="cs-CZ" sz="4400" b="1" smtClean="0"/>
              <a:t> </a:t>
            </a:r>
            <a:r>
              <a:rPr lang="cs-CZ" sz="4000" b="1" smtClean="0"/>
              <a:t>a</a:t>
            </a:r>
            <a:r>
              <a:rPr lang="cs-CZ" sz="4000" b="1" baseline="-25000" smtClean="0"/>
              <a:t>n</a:t>
            </a:r>
            <a:r>
              <a:rPr lang="cs-CZ" sz="4000" b="1" smtClean="0"/>
              <a:t> = a</a:t>
            </a:r>
            <a:r>
              <a:rPr lang="cs-CZ" sz="4000" b="1" baseline="-25000" smtClean="0"/>
              <a:t>0</a:t>
            </a:r>
            <a:r>
              <a:rPr lang="cs-CZ" sz="4000" b="1" smtClean="0"/>
              <a:t> + a</a:t>
            </a:r>
            <a:r>
              <a:rPr lang="cs-CZ" sz="4000" b="1" baseline="-25000" smtClean="0"/>
              <a:t>0</a:t>
            </a:r>
            <a:r>
              <a:rPr lang="cs-CZ" sz="4000" b="1" smtClean="0"/>
              <a:t> . p/100 . (100 – d)/100 . n</a:t>
            </a:r>
          </a:p>
          <a:p>
            <a:pPr marL="0" indent="0" algn="ctr">
              <a:buFont typeface="Arial" charset="0"/>
              <a:buNone/>
            </a:pPr>
            <a:endParaRPr lang="cs-CZ" sz="4400" b="1" smtClean="0"/>
          </a:p>
          <a:p>
            <a:pPr marL="0" indent="0" algn="ctr">
              <a:buFont typeface="Arial" charset="0"/>
              <a:buNone/>
            </a:pPr>
            <a:r>
              <a:rPr lang="cs-CZ" b="1" smtClean="0">
                <a:solidFill>
                  <a:srgbClr val="7030A0"/>
                </a:solidFill>
              </a:rPr>
              <a:t>A pro složené úrokování :</a:t>
            </a:r>
          </a:p>
          <a:p>
            <a:pPr marL="0" indent="0" algn="ctr">
              <a:buFont typeface="Arial" charset="0"/>
              <a:buNone/>
            </a:pPr>
            <a:r>
              <a:rPr lang="cs-CZ" sz="4400" b="1" smtClean="0"/>
              <a:t> </a:t>
            </a:r>
            <a:r>
              <a:rPr lang="cs-CZ" sz="3600" b="1" smtClean="0"/>
              <a:t>a</a:t>
            </a:r>
            <a:r>
              <a:rPr lang="cs-CZ" sz="3600" b="1" baseline="-25000" smtClean="0"/>
              <a:t>n</a:t>
            </a:r>
            <a:r>
              <a:rPr lang="cs-CZ" sz="3600" b="1" smtClean="0"/>
              <a:t> = a</a:t>
            </a:r>
            <a:r>
              <a:rPr lang="cs-CZ" sz="3600" b="1" baseline="-25000" smtClean="0"/>
              <a:t>0</a:t>
            </a:r>
            <a:r>
              <a:rPr lang="cs-CZ" sz="3600" b="1" smtClean="0"/>
              <a:t> . ( 1 +  p/100 . (100 – d)/100 )</a:t>
            </a:r>
            <a:r>
              <a:rPr lang="cs-CZ" sz="3600" b="1" baseline="30000" smtClean="0"/>
              <a:t>n</a:t>
            </a:r>
            <a:endParaRPr lang="cs-CZ" sz="3600" b="1" smtClean="0"/>
          </a:p>
          <a:p>
            <a:pPr marL="0" indent="0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7324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4213" y="1557338"/>
            <a:ext cx="8135937" cy="5040312"/>
          </a:xfrm>
        </p:spPr>
        <p:txBody>
          <a:bodyPr rtlCol="0">
            <a:normAutofit fontScale="92500" lnSpcReduction="10000"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i="1" u="sng" dirty="0" smtClean="0">
                <a:solidFill>
                  <a:srgbClr val="7030A0"/>
                </a:solidFill>
              </a:rPr>
              <a:t>Poznámka :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i="1" u="sng" dirty="0" smtClean="0">
              <a:solidFill>
                <a:srgbClr val="7030A0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i="1" dirty="0" smtClean="0">
                <a:solidFill>
                  <a:srgbClr val="7030A0"/>
                </a:solidFill>
              </a:rPr>
              <a:t>Stejně jako hrubá a čistá mzda existuje také :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1" dirty="0" smtClean="0">
              <a:solidFill>
                <a:srgbClr val="7030A0"/>
              </a:solidFill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7030A0"/>
                </a:solidFill>
              </a:rPr>
              <a:t>Hrubá úroková sazba  …… </a:t>
            </a:r>
            <a:r>
              <a:rPr lang="cs-CZ" b="1" dirty="0" err="1" smtClean="0">
                <a:solidFill>
                  <a:srgbClr val="7030A0"/>
                </a:solidFill>
              </a:rPr>
              <a:t>p</a:t>
            </a:r>
            <a:r>
              <a:rPr lang="cs-CZ" b="1" baseline="-25000" dirty="0" err="1" smtClean="0">
                <a:solidFill>
                  <a:srgbClr val="7030A0"/>
                </a:solidFill>
              </a:rPr>
              <a:t>h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7030A0"/>
                </a:solidFill>
              </a:rPr>
              <a:t>Čistá úroková sazba ……… </a:t>
            </a:r>
            <a:r>
              <a:rPr lang="cs-CZ" b="1" dirty="0" err="1" smtClean="0">
                <a:solidFill>
                  <a:srgbClr val="7030A0"/>
                </a:solidFill>
              </a:rPr>
              <a:t>p</a:t>
            </a:r>
            <a:r>
              <a:rPr lang="cs-CZ" b="1" baseline="-25000" dirty="0" err="1" smtClean="0">
                <a:solidFill>
                  <a:srgbClr val="7030A0"/>
                </a:solidFill>
              </a:rPr>
              <a:t>c</a:t>
            </a:r>
            <a:endParaRPr lang="cs-CZ" b="1" baseline="-25000" dirty="0" smtClean="0">
              <a:solidFill>
                <a:srgbClr val="7030A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baseline="-25000" dirty="0" smtClean="0">
              <a:solidFill>
                <a:srgbClr val="7030A0"/>
              </a:solidFill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</a:rPr>
              <a:t>Lze tedy odvodit vztah : 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</a:rPr>
              <a:t> </a:t>
            </a:r>
            <a:r>
              <a:rPr lang="cs-CZ" b="1" dirty="0" err="1" smtClean="0">
                <a:solidFill>
                  <a:srgbClr val="7030A0"/>
                </a:solidFill>
              </a:rPr>
              <a:t>p</a:t>
            </a:r>
            <a:r>
              <a:rPr lang="cs-CZ" b="1" baseline="-25000" dirty="0" err="1" smtClean="0">
                <a:solidFill>
                  <a:srgbClr val="7030A0"/>
                </a:solidFill>
              </a:rPr>
              <a:t>c</a:t>
            </a:r>
            <a:r>
              <a:rPr lang="cs-CZ" b="1" dirty="0" smtClean="0">
                <a:solidFill>
                  <a:srgbClr val="7030A0"/>
                </a:solidFill>
              </a:rPr>
              <a:t> /100 = </a:t>
            </a:r>
            <a:r>
              <a:rPr lang="cs-CZ" b="1" dirty="0" err="1" smtClean="0">
                <a:solidFill>
                  <a:srgbClr val="7030A0"/>
                </a:solidFill>
              </a:rPr>
              <a:t>p</a:t>
            </a:r>
            <a:r>
              <a:rPr lang="cs-CZ" b="1" baseline="-25000" dirty="0" err="1" smtClean="0">
                <a:solidFill>
                  <a:srgbClr val="7030A0"/>
                </a:solidFill>
              </a:rPr>
              <a:t>h</a:t>
            </a:r>
            <a:r>
              <a:rPr lang="cs-CZ" b="1" dirty="0" smtClean="0">
                <a:solidFill>
                  <a:srgbClr val="7030A0"/>
                </a:solidFill>
              </a:rPr>
              <a:t> /100. ( 1 – d/100 )</a:t>
            </a:r>
            <a:r>
              <a:rPr lang="cs-CZ" b="1" baseline="-25000" dirty="0" smtClean="0">
                <a:solidFill>
                  <a:srgbClr val="7030A0"/>
                </a:solidFill>
              </a:rPr>
              <a:t>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baseline="-25000" dirty="0" smtClean="0">
              <a:solidFill>
                <a:srgbClr val="7030A0"/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baseline="-25000" dirty="0">
                <a:solidFill>
                  <a:srgbClr val="7030A0"/>
                </a:solidFill>
              </a:rPr>
              <a:t> </a:t>
            </a:r>
            <a:r>
              <a:rPr lang="cs-CZ" b="1" baseline="-25000" dirty="0" smtClean="0">
                <a:solidFill>
                  <a:srgbClr val="7030A0"/>
                </a:solidFill>
              </a:rPr>
              <a:t>                  </a:t>
            </a:r>
            <a:endParaRPr lang="cs-CZ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557338"/>
            <a:ext cx="8208962" cy="5040312"/>
          </a:xfrm>
        </p:spPr>
        <p:txBody>
          <a:bodyPr rtlCol="0">
            <a:normAutofit fontScale="92500" lnSpcReduction="10000"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  <a:latin typeface="Cambria Math"/>
              </a:rPr>
              <a:t>Úlohy k procvičení :</a:t>
            </a:r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3000" dirty="0"/>
              <a:t>Na kolik vzroste vklad  25 000,- Kč za 4 roky </a:t>
            </a:r>
            <a:r>
              <a:rPr lang="cs-CZ" sz="3000" dirty="0" smtClean="0"/>
              <a:t>při ročním úrokování, úrok</a:t>
            </a:r>
            <a:r>
              <a:rPr lang="cs-CZ" sz="3000" dirty="0"/>
              <a:t>. sazbě p = 1,75</a:t>
            </a:r>
            <a:r>
              <a:rPr lang="cs-CZ" sz="3000" dirty="0" smtClean="0"/>
              <a:t>% </a:t>
            </a:r>
            <a:r>
              <a:rPr lang="cs-CZ" sz="3000" dirty="0" err="1" smtClean="0"/>
              <a:t>p.a</a:t>
            </a:r>
            <a:r>
              <a:rPr lang="cs-CZ" sz="3000" dirty="0" smtClean="0"/>
              <a:t>. a dani z úroků ve výši 20 %?</a:t>
            </a:r>
            <a:endParaRPr lang="cs-CZ" sz="3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marL="514350" indent="-514350" fontAlgn="auto">
              <a:spcAft>
                <a:spcPts val="0"/>
              </a:spcAft>
              <a:buFont typeface="Arial" pitchFamily="34" charset="0"/>
              <a:buAutoNum type="arabicPeriod" startAt="2"/>
              <a:defRPr/>
            </a:pPr>
            <a:r>
              <a:rPr lang="cs-CZ" sz="3000" dirty="0"/>
              <a:t>O kolik vzroste </a:t>
            </a:r>
            <a:r>
              <a:rPr lang="cs-CZ" sz="3000" dirty="0" smtClean="0"/>
              <a:t>10 000,- </a:t>
            </a:r>
            <a:r>
              <a:rPr lang="cs-CZ" sz="3000" dirty="0"/>
              <a:t>Kč uložený na deset let při </a:t>
            </a:r>
            <a:r>
              <a:rPr lang="cs-CZ" sz="3000" dirty="0" smtClean="0"/>
              <a:t>pololetním úrokování, </a:t>
            </a:r>
            <a:r>
              <a:rPr lang="cs-CZ" sz="3000" dirty="0"/>
              <a:t>úrokové sazbě </a:t>
            </a:r>
            <a:r>
              <a:rPr lang="cs-CZ" sz="3000" dirty="0" smtClean="0"/>
              <a:t>1,6 % </a:t>
            </a:r>
            <a:r>
              <a:rPr lang="cs-CZ" sz="3000" dirty="0" err="1" smtClean="0"/>
              <a:t>p.a</a:t>
            </a:r>
            <a:r>
              <a:rPr lang="cs-CZ" sz="3000" dirty="0" smtClean="0"/>
              <a:t>.  a dani z úroků ve výši 17 % </a:t>
            </a:r>
            <a:r>
              <a:rPr lang="cs-CZ" sz="3000" dirty="0"/>
              <a:t>?      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   </a:t>
            </a:r>
          </a:p>
          <a:p>
            <a:pPr marL="442913" indent="-442913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000" dirty="0"/>
              <a:t>3.  </a:t>
            </a:r>
            <a:r>
              <a:rPr lang="cs-CZ" sz="3000" dirty="0" smtClean="0"/>
              <a:t>Kolik bude činit čistý výnos z vkladu 15 000 Kč za tři měsíce při 15 % dani z úroků, úrokové sazbě 1,6 % a ročním úrokovacím období? </a:t>
            </a:r>
            <a:endParaRPr lang="cs-CZ" sz="3000" b="1" dirty="0" smtClean="0">
              <a:solidFill>
                <a:srgbClr val="7030A0"/>
              </a:solidFill>
              <a:latin typeface="Cambria Math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i="1" dirty="0" smtClean="0">
              <a:latin typeface="Cambria Math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4800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 a doufám, 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 úlohy vám nebudou činit žádný problém.</a:t>
            </a:r>
          </a:p>
        </p:txBody>
      </p:sp>
      <p:pic>
        <p:nvPicPr>
          <p:cNvPr id="32771" name="Obrázek 3" descr="http://media0.webgarden.name/images/media0:50335a7f52402.jpg/smajl%C3%ADk%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3429000"/>
            <a:ext cx="4105275" cy="258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Spoření a daně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600200"/>
            <a:ext cx="8208962" cy="4962525"/>
          </a:xfrm>
        </p:spPr>
        <p:txBody>
          <a:bodyPr>
            <a:normAutofit/>
          </a:bodyPr>
          <a:lstStyle/>
          <a:p>
            <a:pPr marL="0" indent="0" algn="ctr">
              <a:buFont typeface="Arial" charset="0"/>
              <a:buNone/>
            </a:pPr>
            <a:r>
              <a:rPr lang="cs-CZ" sz="4300" b="1" smtClean="0">
                <a:solidFill>
                  <a:srgbClr val="7030A0"/>
                </a:solidFill>
              </a:rPr>
              <a:t>Použité zdroje - literatura : 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rgbClr val="7030A0"/>
                </a:solidFill>
              </a:rPr>
              <a:t>1</a:t>
            </a:r>
            <a:r>
              <a:rPr lang="cs-CZ" sz="2400" i="1" smtClean="0">
                <a:solidFill>
                  <a:srgbClr val="7030A0"/>
                </a:solidFill>
              </a:rPr>
              <a:t>.) O.Odvárko :</a:t>
            </a:r>
            <a:r>
              <a:rPr lang="cs-CZ" sz="2400" smtClean="0">
                <a:solidFill>
                  <a:srgbClr val="7030A0"/>
                </a:solidFill>
              </a:rPr>
              <a:t> </a:t>
            </a:r>
            <a:r>
              <a:rPr lang="cs-CZ" sz="2400" b="1" smtClean="0">
                <a:solidFill>
                  <a:srgbClr val="7030A0"/>
                </a:solidFill>
              </a:rPr>
              <a:t>Matematika pro gymnázia – Posloupnosti a řady</a:t>
            </a: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rgbClr val="7030A0"/>
                </a:solidFill>
              </a:rPr>
              <a:t>2.) </a:t>
            </a:r>
            <a:r>
              <a:rPr lang="cs-CZ" sz="2400" i="1" smtClean="0">
                <a:solidFill>
                  <a:srgbClr val="7030A0"/>
                </a:solidFill>
              </a:rPr>
              <a:t>O.Odvárko : </a:t>
            </a:r>
            <a:r>
              <a:rPr lang="cs-CZ" sz="2400" b="1" smtClean="0">
                <a:solidFill>
                  <a:srgbClr val="7030A0"/>
                </a:solidFill>
              </a:rPr>
              <a:t>Matematika pro SOŠ a SOU – 6.část</a:t>
            </a:r>
            <a:endParaRPr lang="cs-CZ" sz="2400" i="1" smtClean="0">
              <a:solidFill>
                <a:srgbClr val="7030A0"/>
              </a:solidFill>
            </a:endParaRPr>
          </a:p>
          <a:p>
            <a:pPr marL="0" indent="0">
              <a:buFont typeface="Arial" charset="0"/>
              <a:buNone/>
            </a:pPr>
            <a:r>
              <a:rPr lang="cs-CZ" sz="2400" smtClean="0">
                <a:solidFill>
                  <a:srgbClr val="7030A0"/>
                </a:solidFill>
              </a:rPr>
              <a:t>3</a:t>
            </a:r>
            <a:r>
              <a:rPr lang="cs-CZ" sz="2400" i="1" smtClean="0">
                <a:solidFill>
                  <a:srgbClr val="7030A0"/>
                </a:solidFill>
              </a:rPr>
              <a:t>.) O.Šoba, M.Širůček, R.Ptáček  </a:t>
            </a:r>
            <a:r>
              <a:rPr lang="cs-CZ" sz="2400" smtClean="0">
                <a:solidFill>
                  <a:srgbClr val="7030A0"/>
                </a:solidFill>
              </a:rPr>
              <a:t>: </a:t>
            </a:r>
            <a:r>
              <a:rPr lang="cs-CZ" sz="2400" b="1" smtClean="0">
                <a:solidFill>
                  <a:srgbClr val="7030A0"/>
                </a:solidFill>
              </a:rPr>
              <a:t>Finanční matematika v praxi</a:t>
            </a:r>
          </a:p>
          <a:p>
            <a:pPr marL="0" indent="0">
              <a:buFont typeface="Arial" charset="0"/>
              <a:buNone/>
            </a:pPr>
            <a:endParaRPr lang="cs-CZ" sz="2400" b="1" smtClean="0">
              <a:solidFill>
                <a:srgbClr val="7030A0"/>
              </a:solidFill>
            </a:endParaRPr>
          </a:p>
          <a:p>
            <a:pPr marL="0" indent="0">
              <a:buFont typeface="Arial" charset="0"/>
              <a:buNone/>
            </a:pPr>
            <a:r>
              <a:rPr lang="cs-CZ" sz="2400" b="1" smtClean="0">
                <a:solidFill>
                  <a:srgbClr val="7030A0"/>
                </a:solidFill>
              </a:rPr>
              <a:t>Použitá zobrazení (grafika) </a:t>
            </a:r>
            <a:r>
              <a:rPr lang="cs-CZ" sz="2400" smtClean="0">
                <a:solidFill>
                  <a:srgbClr val="7030A0"/>
                </a:solidFill>
              </a:rPr>
              <a:t>: „smajlíci“ – Google</a:t>
            </a:r>
            <a:r>
              <a:rPr lang="cs-CZ" sz="2400" smtClean="0">
                <a:solidFill>
                  <a:srgbClr val="7030A0"/>
                </a:solidFill>
                <a:latin typeface="Arial" charset="0"/>
              </a:rPr>
              <a:t>, www.office.microsoft.com</a:t>
            </a:r>
            <a:endParaRPr lang="cs-CZ" sz="2400" smtClean="0">
              <a:latin typeface="Arial" charset="0"/>
            </a:endParaRPr>
          </a:p>
          <a:p>
            <a:pPr marL="0" indent="0"/>
            <a:endParaRPr lang="cs-CZ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515</Words>
  <Application>Microsoft Office PowerPoint</Application>
  <PresentationFormat>On-screen Show (4:3)</PresentationFormat>
  <Paragraphs>106</Paragraphs>
  <Slides>18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Calibri</vt:lpstr>
      <vt:lpstr>Arial</vt:lpstr>
      <vt:lpstr>Cambria Math</vt:lpstr>
      <vt:lpstr>Motiv systému Office</vt:lpstr>
      <vt:lpstr>List</vt:lpstr>
      <vt:lpstr>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Bláha Zdeněk</dc:creator>
  <cp:lastModifiedBy>DUM</cp:lastModifiedBy>
  <cp:revision>26</cp:revision>
  <dcterms:created xsi:type="dcterms:W3CDTF">2013-07-24T10:19:30Z</dcterms:created>
  <dcterms:modified xsi:type="dcterms:W3CDTF">2013-11-13T17:14:27Z</dcterms:modified>
</cp:coreProperties>
</file>