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74" r:id="rId5"/>
    <p:sldId id="275" r:id="rId6"/>
    <p:sldId id="276" r:id="rId7"/>
    <p:sldId id="277" r:id="rId8"/>
    <p:sldId id="269" r:id="rId9"/>
    <p:sldId id="271" r:id="rId10"/>
    <p:sldId id="272" r:id="rId11"/>
    <p:sldId id="273" r:id="rId12"/>
    <p:sldId id="270" r:id="rId13"/>
    <p:sldId id="257" r:id="rId14"/>
    <p:sldId id="259" r:id="rId15"/>
    <p:sldId id="261" r:id="rId16"/>
    <p:sldId id="260" r:id="rId17"/>
    <p:sldId id="263" r:id="rId18"/>
    <p:sldId id="264" r:id="rId19"/>
    <p:sldId id="262" r:id="rId20"/>
    <p:sldId id="278" r:id="rId21"/>
    <p:sldId id="26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3A9D6-5509-4771-9C5C-4BBE21711421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0ED16-1A9D-4034-A681-7BE9D103C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CF7C8-5636-4414-9668-C092645C936D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5281F9-C3F6-4DE3-87C8-31E58ED4B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5A1A2-A2E4-4A1E-A3D8-C1B3476BA54C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080F0-5403-4A6B-9754-F1710882EA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C2091-9B8F-4C68-A31E-2C9CB0DEB06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FD69E-B662-48CD-B518-988257A21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4E648-671C-4C45-887A-D23CFA7E48E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15A15-58C8-4065-B2B1-F8B241405A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53A8E-E982-4003-BAD9-F3C7AC4A98E3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FC9D0-D4F5-4EBB-918B-A7277C3DB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AE897-F2FC-48E5-8734-542DDA198A30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53B13-6BCE-4CE6-9208-7FFC09ECF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DA7D9-385B-4A40-A78E-A7BE443E01F9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87502-7201-4E09-89CC-C6D7FAFDC3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5444B-0C48-4F8C-8D2E-1CD5E59AE7E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D59FB-9D29-4572-B3DE-5EB300E17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59020-36B2-4BA5-BCBB-8ED57DF95652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186A3-3FBD-4821-B9C7-9671E16CF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B5DC4-DF37-431B-B7AB-0671E3BDFFD9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FA060-3515-45EC-B838-ADE8AF992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AEE941-7A54-4B03-8949-BC46D85E5BA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1B3ACF-B5C8-48AE-97CE-35EFFD438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Microsoft_Excel_Worksheet1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8636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2000" smtClean="0"/>
          </a:p>
          <a:p>
            <a:pPr marL="0" indent="0" algn="ctr">
              <a:buFont typeface="Arial" charset="0"/>
              <a:buNone/>
            </a:pPr>
            <a:r>
              <a:rPr lang="cs-CZ" sz="6000" b="1" smtClean="0">
                <a:solidFill>
                  <a:srgbClr val="7030A0"/>
                </a:solidFill>
              </a:rPr>
              <a:t>Finanční matematika 12.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i="1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Font typeface="Arial" charset="0"/>
              <a:buNone/>
            </a:pPr>
            <a:r>
              <a:rPr lang="cs-CZ" sz="7200" b="1" u="sng" smtClean="0">
                <a:solidFill>
                  <a:srgbClr val="7030A0"/>
                </a:solidFill>
              </a:rPr>
              <a:t>Procento versus procentní bod</a:t>
            </a:r>
          </a:p>
          <a:p>
            <a:pPr marL="0" indent="0" algn="ctr">
              <a:buFont typeface="Arial" charset="0"/>
              <a:buNone/>
            </a:pPr>
            <a:endParaRPr lang="cs-CZ" sz="2000" smtClean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713" y="188913"/>
            <a:ext cx="57531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>
          <a:xfrm>
            <a:off x="1763713" y="1557338"/>
            <a:ext cx="5753100" cy="1258887"/>
          </a:xfrm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971550" y="3068638"/>
          <a:ext cx="7727950" cy="2913062"/>
        </p:xfrm>
        <a:graphic>
          <a:graphicData uri="http://schemas.openxmlformats.org/presentationml/2006/ole">
            <p:oleObj spid="_x0000_s1031" name="List" r:id="rId4" imgW="6772277" imgH="2552762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>
          <a:xfrm>
            <a:off x="1763713" y="1557338"/>
            <a:ext cx="5753100" cy="1258887"/>
          </a:xfrm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879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versus 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procentní bod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4213" y="3068638"/>
            <a:ext cx="8064500" cy="3417887"/>
          </a:xfrm>
          <a:prstGeom prst="rect">
            <a:avLst/>
          </a:prstGeom>
        </p:spPr>
        <p:txBody>
          <a:bodyPr>
            <a:spAutoFit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názornost, přehlednost a atraktivnost výuky.  Zároveň jej mohou využívat žáci pro domácí přípravu na výuku.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208962" cy="49974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7030A0"/>
                </a:solidFill>
              </a:rPr>
              <a:t>Nejprve kontrola domácího cvičení z minulé lekce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>
                <a:solidFill>
                  <a:srgbClr val="7030A0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1.) </a:t>
            </a:r>
            <a:r>
              <a:rPr lang="cs-CZ" sz="2800" i="1" dirty="0" smtClean="0"/>
              <a:t>a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 = 25 000 Kč 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= 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 . ( 1 + p/100 . (100 – d)/100)</a:t>
            </a:r>
            <a:r>
              <a:rPr lang="cs-CZ" sz="2800" b="1" baseline="30000" dirty="0" smtClean="0"/>
              <a:t>n</a:t>
            </a:r>
            <a:endParaRPr lang="cs-CZ" sz="2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800" i="1" dirty="0" smtClean="0"/>
              <a:t>n = 4 roky</a:t>
            </a:r>
            <a:r>
              <a:rPr lang="cs-CZ" sz="2800" b="1" dirty="0" smtClean="0"/>
              <a:t>            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= 25 000 . (1 + 0,0175 . 0,8)</a:t>
            </a:r>
            <a:r>
              <a:rPr lang="cs-CZ" sz="2800" b="1" baseline="30000" dirty="0" smtClean="0"/>
              <a:t>4</a:t>
            </a:r>
            <a:endParaRPr lang="cs-CZ" sz="2800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   </a:t>
            </a:r>
            <a:r>
              <a:rPr lang="cs-CZ" sz="2800" i="1" dirty="0" smtClean="0"/>
              <a:t>roční úročení </a:t>
            </a:r>
            <a:r>
              <a:rPr lang="cs-CZ" sz="2800" b="1" dirty="0" smtClean="0"/>
              <a:t>                   </a:t>
            </a:r>
            <a:r>
              <a:rPr lang="cs-CZ" sz="2800" b="1" u="dbl" dirty="0" err="1" smtClean="0"/>
              <a:t>a</a:t>
            </a:r>
            <a:r>
              <a:rPr lang="cs-CZ" sz="2800" b="1" u="dbl" baseline="-25000" dirty="0" err="1" smtClean="0"/>
              <a:t>n</a:t>
            </a:r>
            <a:r>
              <a:rPr lang="cs-CZ" sz="2800" b="1" u="dbl" dirty="0" smtClean="0"/>
              <a:t> = 26 429,68 Kč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    </a:t>
            </a:r>
            <a:r>
              <a:rPr lang="cs-CZ" sz="2800" i="1" dirty="0" smtClean="0"/>
              <a:t>p = 1,75 % </a:t>
            </a:r>
            <a:r>
              <a:rPr lang="cs-CZ" sz="2800" i="1" dirty="0" err="1" smtClean="0"/>
              <a:t>p.a</a:t>
            </a:r>
            <a:r>
              <a:rPr lang="cs-CZ" sz="2800" i="1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 smtClean="0"/>
              <a:t>       d = 20 %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/>
              <a:t> </a:t>
            </a:r>
            <a:r>
              <a:rPr lang="cs-CZ" sz="2800" i="1" dirty="0" smtClean="0"/>
              <a:t>      </a:t>
            </a:r>
            <a:r>
              <a:rPr lang="cs-CZ" sz="2800" i="1" dirty="0" err="1" smtClean="0"/>
              <a:t>a</a:t>
            </a:r>
            <a:r>
              <a:rPr lang="cs-CZ" sz="2800" i="1" baseline="-25000" dirty="0" err="1" smtClean="0"/>
              <a:t>n</a:t>
            </a:r>
            <a:r>
              <a:rPr lang="cs-CZ" sz="2800" i="1" dirty="0" smtClean="0"/>
              <a:t> = ? </a:t>
            </a:r>
            <a:endParaRPr lang="cs-CZ" sz="28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8962" cy="511333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2.) </a:t>
            </a:r>
            <a:r>
              <a:rPr lang="cs-CZ" sz="2800" i="1" dirty="0" smtClean="0"/>
              <a:t>a</a:t>
            </a:r>
            <a:r>
              <a:rPr lang="cs-CZ" sz="2800" i="1" baseline="-25000" dirty="0" smtClean="0"/>
              <a:t>0</a:t>
            </a:r>
            <a:r>
              <a:rPr lang="cs-CZ" sz="2800" i="1" dirty="0" smtClean="0"/>
              <a:t> </a:t>
            </a:r>
            <a:r>
              <a:rPr lang="cs-CZ" sz="2800" i="1" dirty="0"/>
              <a:t>= </a:t>
            </a:r>
            <a:r>
              <a:rPr lang="cs-CZ" sz="2800" i="1" dirty="0" smtClean="0"/>
              <a:t>10 </a:t>
            </a:r>
            <a:r>
              <a:rPr lang="cs-CZ" sz="2800" i="1" dirty="0"/>
              <a:t>000 </a:t>
            </a:r>
            <a:r>
              <a:rPr lang="cs-CZ" sz="2800" i="1" dirty="0" smtClean="0"/>
              <a:t>Kč   </a:t>
            </a:r>
            <a:r>
              <a:rPr lang="cs-CZ" sz="2800" b="1" dirty="0" err="1" smtClean="0"/>
              <a:t>a</a:t>
            </a:r>
            <a:r>
              <a:rPr lang="cs-CZ" sz="2800" b="1" baseline="-25000" dirty="0" err="1" smtClean="0"/>
              <a:t>n</a:t>
            </a:r>
            <a:r>
              <a:rPr lang="cs-CZ" sz="2800" b="1" dirty="0" smtClean="0"/>
              <a:t> </a:t>
            </a:r>
            <a:r>
              <a:rPr lang="cs-CZ" sz="2800" b="1" dirty="0"/>
              <a:t>= a</a:t>
            </a:r>
            <a:r>
              <a:rPr lang="cs-CZ" sz="2800" b="1" baseline="-25000" dirty="0"/>
              <a:t>0</a:t>
            </a:r>
            <a:r>
              <a:rPr lang="cs-CZ" sz="2800" b="1" dirty="0"/>
              <a:t> . ( 1 + p/100 . (</a:t>
            </a:r>
            <a:r>
              <a:rPr lang="cs-CZ" sz="2800" b="1" dirty="0" smtClean="0"/>
              <a:t>100 </a:t>
            </a:r>
            <a:r>
              <a:rPr lang="cs-CZ" sz="2800" b="1" dirty="0"/>
              <a:t>– d)/100)</a:t>
            </a:r>
            <a:r>
              <a:rPr lang="cs-CZ" sz="2800" b="1" baseline="30000" dirty="0"/>
              <a:t>n</a:t>
            </a: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</a:t>
            </a:r>
            <a:r>
              <a:rPr lang="cs-CZ" sz="2800" i="1" dirty="0" smtClean="0"/>
              <a:t>10 let       </a:t>
            </a:r>
            <a:r>
              <a:rPr lang="cs-CZ" sz="2800" b="1" dirty="0" smtClean="0"/>
              <a:t>                 </a:t>
            </a:r>
            <a:r>
              <a:rPr lang="cs-CZ" sz="2800" b="1" dirty="0" err="1"/>
              <a:t>a</a:t>
            </a:r>
            <a:r>
              <a:rPr lang="cs-CZ" sz="2800" b="1" baseline="-25000" dirty="0" err="1"/>
              <a:t>n</a:t>
            </a:r>
            <a:r>
              <a:rPr lang="cs-CZ" sz="2800" b="1" dirty="0"/>
              <a:t> = </a:t>
            </a:r>
            <a:r>
              <a:rPr lang="cs-CZ" sz="2800" b="1" dirty="0" smtClean="0"/>
              <a:t>10 </a:t>
            </a:r>
            <a:r>
              <a:rPr lang="cs-CZ" sz="2800" b="1" dirty="0"/>
              <a:t>000 . (1 + </a:t>
            </a:r>
            <a:r>
              <a:rPr lang="cs-CZ" sz="2800" b="1" dirty="0" smtClean="0"/>
              <a:t>0,008 </a:t>
            </a:r>
            <a:r>
              <a:rPr lang="cs-CZ" sz="2800" b="1" dirty="0"/>
              <a:t>. </a:t>
            </a:r>
            <a:r>
              <a:rPr lang="cs-CZ" sz="2800" b="1" dirty="0" smtClean="0"/>
              <a:t>0,83)</a:t>
            </a:r>
            <a:r>
              <a:rPr lang="cs-CZ" sz="2800" b="1" baseline="30000" dirty="0" smtClean="0"/>
              <a:t>20</a:t>
            </a: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</a:t>
            </a:r>
            <a:r>
              <a:rPr lang="cs-CZ" sz="2800" b="1" dirty="0" smtClean="0"/>
              <a:t> </a:t>
            </a:r>
            <a:r>
              <a:rPr lang="cs-CZ" sz="2800" i="1" dirty="0" smtClean="0"/>
              <a:t>pololetní </a:t>
            </a:r>
            <a:r>
              <a:rPr lang="cs-CZ" sz="2800" i="1" dirty="0"/>
              <a:t>úročení </a:t>
            </a:r>
            <a:r>
              <a:rPr lang="cs-CZ" sz="2800" b="1" dirty="0"/>
              <a:t>   </a:t>
            </a:r>
            <a:r>
              <a:rPr lang="cs-CZ" sz="2800" b="1" dirty="0" smtClean="0"/>
              <a:t>       </a:t>
            </a:r>
            <a:r>
              <a:rPr lang="cs-CZ" sz="2800" b="1" u="dbl" dirty="0" err="1"/>
              <a:t>a</a:t>
            </a:r>
            <a:r>
              <a:rPr lang="cs-CZ" sz="2800" b="1" u="dbl" baseline="-25000" dirty="0" err="1"/>
              <a:t>n</a:t>
            </a:r>
            <a:r>
              <a:rPr lang="cs-CZ" sz="2800" b="1" u="dbl" dirty="0"/>
              <a:t> = </a:t>
            </a:r>
            <a:r>
              <a:rPr lang="cs-CZ" sz="2800" b="1" u="dbl" dirty="0" smtClean="0"/>
              <a:t>11 415,20 Kč =</a:t>
            </a:r>
            <a:r>
              <a:rPr lang="en-US" sz="2800" b="1" u="dbl" dirty="0" smtClean="0"/>
              <a:t>&gt;</a:t>
            </a:r>
            <a:endParaRPr lang="cs-CZ" sz="2800" b="1" u="dbl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</a:t>
            </a:r>
            <a:r>
              <a:rPr lang="cs-CZ" sz="2800" b="1" dirty="0" smtClean="0"/>
              <a:t>      =</a:t>
            </a:r>
            <a:r>
              <a:rPr lang="en-US" sz="2800" b="1" dirty="0" smtClean="0"/>
              <a:t>&gt; </a:t>
            </a:r>
            <a:r>
              <a:rPr lang="cs-CZ" sz="2800" i="1" dirty="0" smtClean="0"/>
              <a:t>n = 20</a:t>
            </a:r>
            <a:r>
              <a:rPr lang="en-US" sz="2800" i="1" dirty="0" smtClean="0"/>
              <a:t>                         </a:t>
            </a:r>
            <a:r>
              <a:rPr lang="cs-CZ" sz="2800" b="1" u="dbl" dirty="0" smtClean="0"/>
              <a:t>=</a:t>
            </a:r>
            <a:r>
              <a:rPr lang="en-US" sz="2800" b="1" u="dbl" dirty="0" smtClean="0"/>
              <a:t>&gt; U</a:t>
            </a:r>
            <a:r>
              <a:rPr lang="cs-CZ" sz="2800" b="1" u="dbl" dirty="0" smtClean="0"/>
              <a:t> = 1 415,20 Kč</a:t>
            </a:r>
            <a:r>
              <a:rPr lang="en-US" sz="2800" b="1" u="dbl" dirty="0" smtClean="0"/>
              <a:t>      </a:t>
            </a:r>
            <a:endParaRPr lang="cs-CZ" sz="2800" b="1" u="dbl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 </a:t>
            </a:r>
            <a:r>
              <a:rPr lang="cs-CZ" sz="2800" i="1" dirty="0"/>
              <a:t>p = </a:t>
            </a:r>
            <a:r>
              <a:rPr lang="cs-CZ" sz="2800" i="1" dirty="0" smtClean="0"/>
              <a:t>1,6 </a:t>
            </a:r>
            <a:r>
              <a:rPr lang="cs-CZ" sz="2800" i="1" dirty="0"/>
              <a:t>% </a:t>
            </a:r>
            <a:r>
              <a:rPr lang="cs-CZ" sz="2800" i="1" dirty="0" err="1"/>
              <a:t>p.a</a:t>
            </a:r>
            <a:r>
              <a:rPr lang="cs-CZ" sz="2800" i="1" dirty="0" smtClean="0"/>
              <a:t>. =</a:t>
            </a:r>
            <a:r>
              <a:rPr lang="en-US" sz="2800" i="1" dirty="0" smtClean="0"/>
              <a:t>&gt; 0,8 </a:t>
            </a:r>
            <a:r>
              <a:rPr lang="cs-CZ" sz="2800" i="1" dirty="0" smtClean="0"/>
              <a:t>% </a:t>
            </a:r>
            <a:r>
              <a:rPr lang="cs-CZ" sz="2800" i="1" dirty="0" err="1" smtClean="0"/>
              <a:t>p.s.</a:t>
            </a:r>
            <a:endParaRPr lang="cs-CZ" sz="2800" i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/>
              <a:t>       d = </a:t>
            </a:r>
            <a:r>
              <a:rPr lang="cs-CZ" sz="2800" i="1" dirty="0" smtClean="0"/>
              <a:t>17 </a:t>
            </a:r>
            <a:r>
              <a:rPr lang="cs-CZ" sz="2800" i="1" dirty="0"/>
              <a:t>%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/>
              <a:t>       </a:t>
            </a:r>
            <a:r>
              <a:rPr lang="cs-CZ" sz="2800" i="1" dirty="0" smtClean="0"/>
              <a:t>U </a:t>
            </a:r>
            <a:r>
              <a:rPr lang="cs-CZ" sz="2800" i="1" dirty="0"/>
              <a:t>= ?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/>
              <a:t>2.) </a:t>
            </a:r>
            <a:r>
              <a:rPr lang="cs-CZ" sz="2800" i="1" dirty="0"/>
              <a:t>a</a:t>
            </a:r>
            <a:r>
              <a:rPr lang="cs-CZ" sz="2800" i="1" baseline="-25000" dirty="0"/>
              <a:t>0</a:t>
            </a:r>
            <a:r>
              <a:rPr lang="cs-CZ" sz="2800" i="1" dirty="0"/>
              <a:t> = </a:t>
            </a:r>
            <a:r>
              <a:rPr lang="cs-CZ" sz="2800" i="1" dirty="0" smtClean="0"/>
              <a:t>15 </a:t>
            </a:r>
            <a:r>
              <a:rPr lang="cs-CZ" sz="2800" i="1" dirty="0"/>
              <a:t>000 Kč   </a:t>
            </a:r>
            <a:r>
              <a:rPr lang="cs-CZ" sz="2800" b="1" dirty="0" err="1"/>
              <a:t>a</a:t>
            </a:r>
            <a:r>
              <a:rPr lang="cs-CZ" sz="2800" b="1" baseline="-25000" dirty="0" err="1"/>
              <a:t>n</a:t>
            </a:r>
            <a:r>
              <a:rPr lang="cs-CZ" sz="2800" b="1" dirty="0"/>
              <a:t> = </a:t>
            </a:r>
            <a:r>
              <a:rPr lang="cs-CZ" sz="2800" b="1" dirty="0" smtClean="0"/>
              <a:t>a</a:t>
            </a:r>
            <a:r>
              <a:rPr lang="cs-CZ" sz="2800" b="1" baseline="-25000" dirty="0" smtClean="0"/>
              <a:t>0</a:t>
            </a:r>
            <a:r>
              <a:rPr lang="cs-CZ" sz="2800" b="1" dirty="0" smtClean="0"/>
              <a:t>.( </a:t>
            </a:r>
            <a:r>
              <a:rPr lang="cs-CZ" sz="2800" b="1" dirty="0"/>
              <a:t>1 + p/100 . (100 – d)/</a:t>
            </a:r>
            <a:r>
              <a:rPr lang="cs-CZ" sz="2800" b="1" dirty="0" smtClean="0"/>
              <a:t>100.n)</a:t>
            </a: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</a:t>
            </a:r>
            <a:r>
              <a:rPr lang="cs-CZ" sz="2800" i="1" dirty="0" smtClean="0"/>
              <a:t>3 měsíce    </a:t>
            </a:r>
            <a:r>
              <a:rPr lang="cs-CZ" sz="2800" b="1" dirty="0" smtClean="0"/>
              <a:t>         </a:t>
            </a:r>
            <a:r>
              <a:rPr lang="cs-CZ" sz="2800" b="1" dirty="0" err="1"/>
              <a:t>a</a:t>
            </a:r>
            <a:r>
              <a:rPr lang="cs-CZ" sz="2800" b="1" baseline="-25000" dirty="0" err="1"/>
              <a:t>n</a:t>
            </a:r>
            <a:r>
              <a:rPr lang="cs-CZ" sz="2800" b="1" dirty="0"/>
              <a:t> = </a:t>
            </a:r>
            <a:r>
              <a:rPr lang="cs-CZ" sz="2800" b="1" dirty="0" smtClean="0"/>
              <a:t>15 </a:t>
            </a:r>
            <a:r>
              <a:rPr lang="cs-CZ" sz="2800" b="1" dirty="0"/>
              <a:t>000 . (1 + </a:t>
            </a:r>
            <a:r>
              <a:rPr lang="cs-CZ" sz="2800" b="1" dirty="0" smtClean="0"/>
              <a:t>0,016 </a:t>
            </a:r>
            <a:r>
              <a:rPr lang="cs-CZ" sz="2800" b="1" dirty="0"/>
              <a:t>. </a:t>
            </a:r>
            <a:r>
              <a:rPr lang="cs-CZ" sz="2800" b="1" dirty="0" smtClean="0"/>
              <a:t>0,85 . 0,25)</a:t>
            </a: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</a:t>
            </a:r>
            <a:r>
              <a:rPr lang="cs-CZ" sz="2800" i="1" dirty="0" smtClean="0"/>
              <a:t>roční </a:t>
            </a:r>
            <a:r>
              <a:rPr lang="cs-CZ" sz="2800" i="1" dirty="0"/>
              <a:t>úročení </a:t>
            </a:r>
            <a:r>
              <a:rPr lang="cs-CZ" sz="2800" b="1" dirty="0"/>
              <a:t>      </a:t>
            </a:r>
            <a:r>
              <a:rPr lang="cs-CZ" sz="2800" b="1" dirty="0" smtClean="0"/>
              <a:t>          </a:t>
            </a:r>
            <a:r>
              <a:rPr lang="cs-CZ" sz="2800" b="1" u="dbl" dirty="0" err="1"/>
              <a:t>a</a:t>
            </a:r>
            <a:r>
              <a:rPr lang="cs-CZ" sz="2800" b="1" u="dbl" baseline="-25000" dirty="0" err="1"/>
              <a:t>n</a:t>
            </a:r>
            <a:r>
              <a:rPr lang="cs-CZ" sz="2800" b="1" u="dbl" dirty="0"/>
              <a:t> = </a:t>
            </a:r>
            <a:r>
              <a:rPr lang="cs-CZ" sz="2800" b="1" u="dbl" dirty="0" smtClean="0"/>
              <a:t>15 051 </a:t>
            </a:r>
            <a:r>
              <a:rPr lang="cs-CZ" sz="2800" b="1" u="dbl" dirty="0"/>
              <a:t>Kč =</a:t>
            </a:r>
            <a:r>
              <a:rPr lang="en-US" sz="2800" b="1" u="dbl" dirty="0"/>
              <a:t>&gt;</a:t>
            </a:r>
            <a:endParaRPr lang="cs-CZ" sz="2800" b="1" u="dbl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 =</a:t>
            </a:r>
            <a:r>
              <a:rPr lang="en-US" sz="2800" b="1" dirty="0"/>
              <a:t>&gt; </a:t>
            </a:r>
            <a:r>
              <a:rPr lang="cs-CZ" sz="2800" i="1" dirty="0"/>
              <a:t>n = </a:t>
            </a:r>
            <a:r>
              <a:rPr lang="cs-CZ" sz="2800" i="1" dirty="0" smtClean="0"/>
              <a:t>3/12 = 1/4</a:t>
            </a:r>
            <a:r>
              <a:rPr lang="en-US" sz="2800" i="1" dirty="0" smtClean="0"/>
              <a:t>        </a:t>
            </a:r>
            <a:r>
              <a:rPr lang="cs-CZ" sz="2800" i="1" dirty="0" smtClean="0"/>
              <a:t>    </a:t>
            </a:r>
            <a:r>
              <a:rPr lang="en-US" sz="2800" i="1" dirty="0" smtClean="0"/>
              <a:t>  </a:t>
            </a:r>
            <a:r>
              <a:rPr lang="cs-CZ" sz="2800" b="1" u="dbl" dirty="0"/>
              <a:t>=</a:t>
            </a:r>
            <a:r>
              <a:rPr lang="en-US" sz="2800" b="1" u="dbl" dirty="0"/>
              <a:t>&gt; U</a:t>
            </a:r>
            <a:r>
              <a:rPr lang="cs-CZ" sz="2800" b="1" u="dbl" dirty="0"/>
              <a:t> = </a:t>
            </a:r>
            <a:r>
              <a:rPr lang="cs-CZ" sz="2800" b="1" u="dbl" dirty="0" smtClean="0"/>
              <a:t>51 </a:t>
            </a:r>
            <a:r>
              <a:rPr lang="cs-CZ" sz="2800" b="1" u="dbl" dirty="0"/>
              <a:t>Kč</a:t>
            </a:r>
            <a:r>
              <a:rPr lang="en-US" sz="2800" b="1" u="dbl" dirty="0"/>
              <a:t>      </a:t>
            </a:r>
            <a:endParaRPr lang="cs-CZ" sz="2800" b="1" u="dbl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/>
              <a:t>       </a:t>
            </a:r>
            <a:r>
              <a:rPr lang="cs-CZ" sz="2800" i="1" dirty="0"/>
              <a:t>p = 1,6 % </a:t>
            </a:r>
            <a:r>
              <a:rPr lang="cs-CZ" sz="2800" i="1" dirty="0" err="1"/>
              <a:t>p.a</a:t>
            </a:r>
            <a:r>
              <a:rPr lang="cs-CZ" sz="2800" i="1" dirty="0"/>
              <a:t>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/>
              <a:t>       d = </a:t>
            </a:r>
            <a:r>
              <a:rPr lang="cs-CZ" sz="2800" i="1" dirty="0" smtClean="0"/>
              <a:t>15 </a:t>
            </a:r>
            <a:r>
              <a:rPr lang="cs-CZ" sz="2800" i="1" dirty="0"/>
              <a:t>%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i="1" dirty="0"/>
              <a:t>       U = ?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3" descr="http://ts1.mm.bing.net/th?id=H.4734227589106098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048000"/>
            <a:ext cx="3743325" cy="340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208962" cy="493395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nyní k hlavnímu tématu !!!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7030A0"/>
                </a:solidFill>
              </a:rPr>
              <a:t> procento                                  procentní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>
                <a:solidFill>
                  <a:srgbClr val="7030A0"/>
                </a:solidFill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</a:rPr>
              <a:t>                                                          bod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33525"/>
            <a:ext cx="8208962" cy="5064125"/>
          </a:xfrm>
        </p:spPr>
        <p:txBody>
          <a:bodyPr rtlCol="0">
            <a:normAutofit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Můžeme občas slyšet nebo číst např.: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300" b="1" dirty="0" smtClean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……….. úroková sazba se v poslední době zvýšila o 0,1 procentního bodu…….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i="1" dirty="0" smtClean="0"/>
              <a:t>………. v posledním čtvrtletí klesla úroková sazba o půl procentního bodu…….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i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      Jak tomu máme rozumět….?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     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1507" name="Obrázek 3" descr="http://us.123rf.com/400wm/400/400/yayayoy/yayayoy1111/yayayoy111100014/11275856-confused-smajla-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4076700"/>
            <a:ext cx="2228850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05775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My víme (měli bychom vědět) přesně,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co to je </a:t>
            </a:r>
            <a:r>
              <a:rPr lang="cs-CZ" b="1" u="sng" smtClean="0">
                <a:solidFill>
                  <a:srgbClr val="7030A0"/>
                </a:solidFill>
              </a:rPr>
              <a:t>procento</a:t>
            </a:r>
            <a:r>
              <a:rPr lang="cs-CZ" b="1" smtClean="0">
                <a:solidFill>
                  <a:srgbClr val="7030A0"/>
                </a:solidFill>
              </a:rPr>
              <a:t>….!?!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i="1" smtClean="0">
                <a:solidFill>
                  <a:srgbClr val="7030A0"/>
                </a:solidFill>
              </a:rPr>
              <a:t>( viz 1.část kurzu)</a:t>
            </a:r>
          </a:p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7030A0"/>
                </a:solidFill>
              </a:rPr>
              <a:t>V í m e ? ? ?</a:t>
            </a:r>
          </a:p>
          <a:p>
            <a:pPr marL="0" indent="0" algn="ctr">
              <a:buFont typeface="Arial" charset="0"/>
              <a:buNone/>
            </a:pPr>
            <a:endParaRPr lang="cs-CZ" b="1" u="sng" smtClean="0">
              <a:solidFill>
                <a:srgbClr val="7030A0"/>
              </a:solidFill>
            </a:endParaRPr>
          </a:p>
        </p:txBody>
      </p:sp>
      <p:pic>
        <p:nvPicPr>
          <p:cNvPr id="22531" name="Obrázek 4" descr="http://media0.webgarden.name/images/media0:50335a7f52402.jpg/smajl%C3%ADk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08400" y="4437063"/>
            <a:ext cx="287972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7030A0"/>
                </a:solidFill>
              </a:rPr>
              <a:t>My víme (měli bychom vědět) přesně,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7030A0"/>
                </a:solidFill>
              </a:rPr>
              <a:t>co to je </a:t>
            </a:r>
            <a:r>
              <a:rPr lang="cs-CZ" b="1" u="sng" dirty="0">
                <a:solidFill>
                  <a:srgbClr val="7030A0"/>
                </a:solidFill>
              </a:rPr>
              <a:t>procento</a:t>
            </a:r>
            <a:r>
              <a:rPr lang="cs-CZ" b="1" dirty="0" smtClean="0">
                <a:solidFill>
                  <a:srgbClr val="7030A0"/>
                </a:solidFill>
              </a:rPr>
              <a:t>….!?!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 je setina celku !!!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(jakéhokoliv)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finanční matematice se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procentech se vyjadřuje úroková sazba !!!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3555" name="Obrázek 3" descr="http://i.idnes.cz/06/111/cl6/DNO16cd27_smajli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3068638"/>
            <a:ext cx="158432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Obrázek 4" descr="http://i.idnes.cz/06/111/cl6/DNO16cd27_smajli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3068638"/>
            <a:ext cx="162877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A co tedy ten procentní bod je?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finanční matematice procentní bod (zkráceně </a:t>
            </a:r>
            <a:r>
              <a:rPr lang="cs-CZ" b="1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p.b</a:t>
            </a: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udává změnu hodnoty (úrokové sazby),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je vyjádřená </a:t>
            </a:r>
            <a:r>
              <a:rPr lang="cs-CZ" b="1" u="sng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procentech.</a:t>
            </a:r>
            <a:endParaRPr lang="cs-CZ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579" name="Obrázek 4" descr="http://ts1.mm.bing.net/th?id=H.4530315422991655&amp;pid=1.9&amp;w=300&amp;h=300&amp;p=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5084763"/>
            <a:ext cx="5256213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244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u="sng" smtClean="0">
                <a:solidFill>
                  <a:srgbClr val="7030A0"/>
                </a:solidFill>
              </a:rPr>
              <a:t>Vysvětleme si to na příkladu :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i="1" smtClean="0"/>
              <a:t> vzroste-li úroková sazba z 10 % na 11 %, 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/>
              <a:t>vzroste o 1 procentní bod,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/>
              <a:t> ale nikoliv o 1 %, </a:t>
            </a:r>
          </a:p>
          <a:p>
            <a:pPr marL="0" indent="0" algn="ctr">
              <a:buFont typeface="Arial" charset="0"/>
              <a:buNone/>
            </a:pPr>
            <a:r>
              <a:rPr lang="cs-CZ" b="1" i="1" smtClean="0"/>
              <a:t>o 1 procento by vzrostla z 10 % na 10,1 %</a:t>
            </a:r>
          </a:p>
          <a:p>
            <a:pPr marL="0" indent="0" algn="ctr">
              <a:buFont typeface="Arial" charset="0"/>
              <a:buNone/>
            </a:pPr>
            <a:endParaRPr lang="cs-CZ" b="1" i="1" smtClean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u="sng" dirty="0" smtClean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 smtClean="0">
                <a:solidFill>
                  <a:srgbClr val="7030A0"/>
                </a:solidFill>
              </a:rPr>
              <a:t>Procento  x  procentní bod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7030A0"/>
                </a:solidFill>
              </a:rPr>
              <a:t>Procento = setina celku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  ……….</a:t>
            </a:r>
            <a:r>
              <a:rPr lang="cs-CZ" i="1" dirty="0" smtClean="0">
                <a:solidFill>
                  <a:srgbClr val="7030A0"/>
                </a:solidFill>
              </a:rPr>
              <a:t>úroková sazba se vyjadřuje v procentech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7030A0"/>
                </a:solidFill>
              </a:rPr>
              <a:t>Procentní bod = změna hodnoty procent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7030A0"/>
                </a:solidFill>
              </a:rPr>
              <a:t>    ………</a:t>
            </a:r>
            <a:r>
              <a:rPr lang="cs-CZ" i="1" dirty="0" smtClean="0">
                <a:solidFill>
                  <a:srgbClr val="7030A0"/>
                </a:solidFill>
              </a:rPr>
              <a:t> změna úrokové sazby se vyjadřuje v procentních bodech</a:t>
            </a:r>
            <a:endParaRPr lang="cs-CZ" dirty="0" smtClean="0">
              <a:solidFill>
                <a:srgbClr val="7030A0"/>
              </a:solidFill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827088" y="1700213"/>
            <a:ext cx="7848600" cy="792162"/>
          </a:xfrm>
          <a:prstGeom prst="downArrow">
            <a:avLst>
              <a:gd name="adj1" fmla="val 50000"/>
              <a:gd name="adj2" fmla="val 667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7324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3413" y="1557338"/>
            <a:ext cx="8186737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 smtClean="0">
                <a:solidFill>
                  <a:srgbClr val="7030A0"/>
                </a:solidFill>
              </a:rPr>
              <a:t>Příklad 1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Úroková sazba 6 % byla zvýšena o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 jeden procentní bod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 smtClean="0"/>
              <a:t> jedno procento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Kolik činila úroková sazba po zvýšení?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4869160"/>
            <a:ext cx="177484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?  ?  ?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 smtClean="0">
                <a:solidFill>
                  <a:srgbClr val="7030A0"/>
                </a:solidFill>
              </a:rPr>
              <a:t>Příklad 1 </a:t>
            </a:r>
            <a:r>
              <a:rPr lang="cs-CZ" sz="4800" b="1" u="sng" dirty="0">
                <a:solidFill>
                  <a:srgbClr val="7030A0"/>
                </a:solidFill>
              </a:rPr>
              <a:t>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Úroková sazba 6 % byla zvýšena o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jeden procentní bod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jedno procento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Kolik činila úroková sazba po zvýšení?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7 %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6,06 %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>
                <a:solidFill>
                  <a:srgbClr val="7030A0"/>
                </a:solidFill>
              </a:rPr>
              <a:t>Příklad </a:t>
            </a:r>
            <a:r>
              <a:rPr lang="cs-CZ" sz="4800" b="1" u="sng" dirty="0" smtClean="0">
                <a:solidFill>
                  <a:srgbClr val="7030A0"/>
                </a:solidFill>
              </a:rPr>
              <a:t>2 </a:t>
            </a:r>
            <a:r>
              <a:rPr lang="cs-CZ" sz="4800" b="1" u="sng" dirty="0">
                <a:solidFill>
                  <a:srgbClr val="7030A0"/>
                </a:solidFill>
              </a:rPr>
              <a:t>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Úroková sazba </a:t>
            </a:r>
            <a:r>
              <a:rPr lang="cs-CZ" dirty="0" smtClean="0"/>
              <a:t>15 </a:t>
            </a:r>
            <a:r>
              <a:rPr lang="cs-CZ" dirty="0"/>
              <a:t>% byla zvýšena o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</a:t>
            </a:r>
            <a:r>
              <a:rPr lang="cs-CZ" dirty="0" smtClean="0"/>
              <a:t>tři </a:t>
            </a:r>
            <a:r>
              <a:rPr lang="cs-CZ" dirty="0"/>
              <a:t>procentní </a:t>
            </a:r>
            <a:r>
              <a:rPr lang="cs-CZ" dirty="0" smtClean="0"/>
              <a:t>body</a:t>
            </a:r>
            <a:endParaRPr lang="cs-CZ" dirty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</a:t>
            </a:r>
            <a:r>
              <a:rPr lang="cs-CZ" dirty="0" smtClean="0"/>
              <a:t>tři procenta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Kolik činila úroková sazba po zvýšení?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  ?  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9125" y="1557338"/>
            <a:ext cx="8201025" cy="5040312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>
                <a:solidFill>
                  <a:srgbClr val="7030A0"/>
                </a:solidFill>
              </a:rPr>
              <a:t>Příklad 2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Úroková sazba 15 % byla zvýšena o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tři procentní body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tři procenta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Kolik činila úroková sazba po zvýšení?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18 %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15,45 %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>
                <a:solidFill>
                  <a:srgbClr val="7030A0"/>
                </a:solidFill>
              </a:rPr>
              <a:t>Příklad 3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Úroková sazba 5 % byla zvýšena na 6 %.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O kolik procentních bodů…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O kolik procent …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…byla úroková sazba zvýšena?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  ?  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879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33525"/>
            <a:ext cx="8208962" cy="506412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u="sng" dirty="0">
                <a:solidFill>
                  <a:srgbClr val="7030A0"/>
                </a:solidFill>
              </a:rPr>
              <a:t>Příklad 3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Úroková sazba 5 % byla zvýšena na 6 %.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O kolik procentních bodů…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dirty="0"/>
              <a:t> O kolik procent …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…byla </a:t>
            </a:r>
            <a:r>
              <a:rPr lang="cs-CZ" dirty="0"/>
              <a:t>úroková sazba zvýšena</a:t>
            </a:r>
            <a:r>
              <a:rPr lang="cs-CZ" dirty="0" smtClean="0"/>
              <a:t>?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o jeden procentní bod</a:t>
            </a:r>
          </a:p>
          <a:p>
            <a:pPr marL="514350" indent="-514350" algn="ctr" fontAlgn="auto">
              <a:spcAft>
                <a:spcPts val="0"/>
              </a:spcAft>
              <a:buFont typeface="Arial" pitchFamily="34" charset="0"/>
              <a:buAutoNum type="alphaLcParenR"/>
              <a:defRPr/>
            </a:pPr>
            <a:r>
              <a:rPr lang="cs-CZ" b="1" dirty="0" smtClean="0">
                <a:solidFill>
                  <a:srgbClr val="7030A0"/>
                </a:solidFill>
              </a:rPr>
              <a:t>o 20 % </a:t>
            </a:r>
            <a:endParaRPr lang="cs-CZ" b="1" dirty="0">
              <a:solidFill>
                <a:srgbClr val="7030A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002587" cy="4948238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vám za pozornost a pevně věřím,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daná problematika je vám jasná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5" name="Picture 3" descr="C:\Program Files (x86)\Microsoft Office\MEDIA\CAGCAT10\j0195812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03588" y="3429000"/>
            <a:ext cx="25908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Procento versus procentní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557338"/>
            <a:ext cx="8135937" cy="5040312"/>
          </a:xfrm>
        </p:spPr>
        <p:txBody>
          <a:bodyPr>
            <a:normAutofit/>
          </a:bodyPr>
          <a:lstStyle/>
          <a:p>
            <a:pPr marL="0" indent="0" algn="ctr">
              <a:buFont typeface="Arial" charset="0"/>
              <a:buNone/>
            </a:pPr>
            <a:r>
              <a:rPr lang="cs-CZ" sz="4000" b="1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Font typeface="Arial" charset="0"/>
              <a:buNone/>
            </a:pPr>
            <a:r>
              <a:rPr lang="cs-CZ" sz="2400" i="1" smtClean="0">
                <a:solidFill>
                  <a:srgbClr val="7030A0"/>
                </a:solidFill>
              </a:rPr>
              <a:t> O.Šoba, M.Širůček, R.Ptáček  </a:t>
            </a:r>
            <a:r>
              <a:rPr lang="cs-CZ" sz="2400" smtClean="0">
                <a:solidFill>
                  <a:srgbClr val="7030A0"/>
                </a:solidFill>
              </a:rPr>
              <a:t>: </a:t>
            </a:r>
            <a:r>
              <a:rPr lang="cs-CZ" sz="2400" b="1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smtClean="0">
                <a:solidFill>
                  <a:srgbClr val="7030A0"/>
                </a:solidFill>
              </a:rPr>
              <a:t>: „smajlíci“ – Google</a:t>
            </a:r>
            <a:r>
              <a:rPr lang="cs-CZ" sz="2400" smtClean="0">
                <a:solidFill>
                  <a:srgbClr val="7030A0"/>
                </a:solidFill>
                <a:latin typeface="Arial" charset="0"/>
              </a:rPr>
              <a:t>, www.office.microsoft.com</a:t>
            </a:r>
            <a:endParaRPr lang="cs-CZ" sz="2400" smtClean="0">
              <a:latin typeface="Arial" charset="0"/>
            </a:endParaRPr>
          </a:p>
          <a:p>
            <a:pPr marL="0" indent="0"/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475</Words>
  <Application>Microsoft Office PowerPoint</Application>
  <PresentationFormat>On-screen Show (4:3)</PresentationFormat>
  <Paragraphs>111</Paragraphs>
  <Slides>21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Calibri</vt:lpstr>
      <vt:lpstr>Arial</vt:lpstr>
      <vt:lpstr>Motiv systému Office</vt:lpstr>
      <vt:lpstr>List</vt:lpstr>
      <vt:lpstr>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 v o d ,   z á k l a d n í   p o j m y</dc:title>
  <dc:creator>Bláha Zdeněk</dc:creator>
  <cp:lastModifiedBy>DUM</cp:lastModifiedBy>
  <cp:revision>22</cp:revision>
  <dcterms:created xsi:type="dcterms:W3CDTF">2013-07-21T14:34:25Z</dcterms:created>
  <dcterms:modified xsi:type="dcterms:W3CDTF">2013-11-13T17:12:18Z</dcterms:modified>
</cp:coreProperties>
</file>