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76" r:id="rId6"/>
    <p:sldId id="277" r:id="rId7"/>
    <p:sldId id="278" r:id="rId8"/>
    <p:sldId id="263" r:id="rId9"/>
    <p:sldId id="258" r:id="rId10"/>
    <p:sldId id="274" r:id="rId11"/>
    <p:sldId id="264" r:id="rId12"/>
    <p:sldId id="265" r:id="rId13"/>
    <p:sldId id="266" r:id="rId14"/>
    <p:sldId id="267" r:id="rId15"/>
    <p:sldId id="268" r:id="rId16"/>
    <p:sldId id="269" r:id="rId17"/>
    <p:sldId id="279" r:id="rId18"/>
    <p:sldId id="271" r:id="rId19"/>
    <p:sldId id="275" r:id="rId20"/>
    <p:sldId id="280" r:id="rId21"/>
    <p:sldId id="27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4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738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92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229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171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222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55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583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074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90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893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475103-9B33-4117-BC96-9ADCDD9B582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50F257-2421-48E7-8528-352C56B94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902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0834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Finanční matematika 14.</a:t>
            </a: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>
              <a:buNone/>
            </a:pPr>
            <a:endParaRPr lang="cs-CZ" sz="20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sz="9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6600" b="1" u="sng" dirty="0" smtClean="0">
                <a:solidFill>
                  <a:srgbClr val="7030A0"/>
                </a:solidFill>
              </a:rPr>
              <a:t>Procvičení výpočtů 1.</a:t>
            </a:r>
            <a:endParaRPr lang="cs-CZ" sz="6600" dirty="0" smtClean="0"/>
          </a:p>
          <a:p>
            <a:pPr marL="0" indent="0">
              <a:buNone/>
            </a:pPr>
            <a:endParaRPr lang="cs-CZ" sz="7200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688" y="188640"/>
            <a:ext cx="5752407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54185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3754043"/>
              </p:ext>
            </p:extLst>
          </p:nvPr>
        </p:nvGraphicFramePr>
        <p:xfrm>
          <a:off x="743820" y="3212976"/>
          <a:ext cx="7918492" cy="31287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43820" y="3212976"/>
                        <a:ext cx="7918492" cy="31287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715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619672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634181" y="3068960"/>
            <a:ext cx="8114283" cy="32523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5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(omezeně) využít 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5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</a:t>
            </a:r>
            <a:r>
              <a:rPr lang="cs-CZ" sz="15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Úlohy </a:t>
            </a:r>
            <a:r>
              <a:rPr lang="cs-CZ" sz="1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slouží žákům jako </a:t>
            </a:r>
            <a:r>
              <a:rPr lang="cs-CZ" sz="15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ilustrační pro lepší pochopení finančních výpočtů. </a:t>
            </a:r>
            <a:r>
              <a:rPr lang="cs-CZ" sz="1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Zároveň tento materiál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113068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9715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Pojďme si na několika úlohách prakticky ověřit, co už umíme z předchozích lekcí !!!</a:t>
            </a:r>
          </a:p>
          <a:p>
            <a:pPr marL="0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Vezměme nejprve jednoduché úrokování včetně vlivu daně z příjmu, různých sazeb úroků a různě dlouhých úrokovacích období.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" name="Obrázek 3" descr="http://ts1.mm.bing.net/th?id=H.4734227589106098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2636913"/>
            <a:ext cx="4536504" cy="22322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895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51125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Zopakujme si základní vztahy :</a:t>
            </a:r>
          </a:p>
          <a:p>
            <a:pPr marL="0" indent="0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/>
              <a:t>Výše úroků :     U = a</a:t>
            </a:r>
            <a:r>
              <a:rPr lang="cs-CZ" sz="2800" b="1" baseline="-25000" dirty="0" smtClean="0"/>
              <a:t>0</a:t>
            </a:r>
            <a:r>
              <a:rPr lang="cs-CZ" sz="2800" b="1" dirty="0" smtClean="0"/>
              <a:t> . p/100 . (100 – d)/100 . n</a:t>
            </a:r>
          </a:p>
          <a:p>
            <a:pPr marL="0" indent="0" algn="ctr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2800" b="1" dirty="0" smtClean="0"/>
              <a:t>       Výsledná částka :      </a:t>
            </a:r>
            <a:r>
              <a:rPr lang="cs-CZ" sz="2800" b="1" dirty="0" err="1" smtClean="0"/>
              <a:t>a</a:t>
            </a:r>
            <a:r>
              <a:rPr lang="cs-CZ" sz="2800" b="1" baseline="-25000" dirty="0" err="1" smtClean="0"/>
              <a:t>n</a:t>
            </a:r>
            <a:r>
              <a:rPr lang="cs-CZ" sz="2800" b="1" dirty="0" smtClean="0"/>
              <a:t> = a</a:t>
            </a:r>
            <a:r>
              <a:rPr lang="cs-CZ" sz="2800" b="1" baseline="-25000" dirty="0" smtClean="0"/>
              <a:t>0</a:t>
            </a:r>
            <a:r>
              <a:rPr lang="cs-CZ" sz="2800" b="1" dirty="0" smtClean="0"/>
              <a:t> + U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 algn="ctr">
              <a:buNone/>
            </a:pPr>
            <a:r>
              <a:rPr lang="cs-CZ" sz="2800" b="1" dirty="0" smtClean="0"/>
              <a:t> </a:t>
            </a:r>
            <a:r>
              <a:rPr lang="cs-CZ" sz="2800" b="1" dirty="0" err="1" smtClean="0"/>
              <a:t>a</a:t>
            </a:r>
            <a:r>
              <a:rPr lang="cs-CZ" sz="2800" b="1" baseline="-25000" dirty="0" err="1" smtClean="0"/>
              <a:t>n</a:t>
            </a:r>
            <a:r>
              <a:rPr lang="cs-CZ" sz="2800" b="1" dirty="0" smtClean="0"/>
              <a:t> = a</a:t>
            </a:r>
            <a:r>
              <a:rPr lang="cs-CZ" sz="2800" b="1" baseline="-25000" dirty="0" smtClean="0"/>
              <a:t>0</a:t>
            </a:r>
            <a:r>
              <a:rPr lang="cs-CZ" sz="2800" b="1" dirty="0" smtClean="0"/>
              <a:t> + a</a:t>
            </a:r>
            <a:r>
              <a:rPr lang="cs-CZ" sz="2800" b="1" baseline="-25000" dirty="0" smtClean="0"/>
              <a:t>0</a:t>
            </a:r>
            <a:r>
              <a:rPr lang="cs-CZ" sz="2800" b="1" dirty="0" smtClean="0"/>
              <a:t> . p/100 . (100 – d) / 100  . N</a:t>
            </a:r>
          </a:p>
          <a:p>
            <a:pPr marL="0" indent="0" algn="ctr">
              <a:buNone/>
            </a:pPr>
            <a:endParaRPr lang="cs-CZ" sz="1200" b="1" dirty="0" smtClean="0"/>
          </a:p>
          <a:p>
            <a:pPr marL="0" indent="0" algn="ctr">
              <a:buNone/>
            </a:pPr>
            <a:r>
              <a:rPr lang="cs-CZ" sz="2800" b="1" dirty="0" smtClean="0"/>
              <a:t> </a:t>
            </a:r>
            <a:r>
              <a:rPr lang="cs-CZ" sz="2800" b="1" dirty="0" err="1" smtClean="0"/>
              <a:t>a</a:t>
            </a:r>
            <a:r>
              <a:rPr lang="cs-CZ" sz="2800" b="1" baseline="-25000" dirty="0" err="1" smtClean="0"/>
              <a:t>n</a:t>
            </a:r>
            <a:r>
              <a:rPr lang="cs-CZ" sz="2800" b="1" dirty="0" smtClean="0"/>
              <a:t> = a</a:t>
            </a:r>
            <a:r>
              <a:rPr lang="cs-CZ" sz="2800" b="1" baseline="-25000" dirty="0" smtClean="0"/>
              <a:t>0</a:t>
            </a:r>
            <a:r>
              <a:rPr lang="cs-CZ" sz="2800" b="1" dirty="0" smtClean="0"/>
              <a:t> . ( 1 +  p/100 . (100 – d)/100  . n )</a:t>
            </a:r>
          </a:p>
          <a:p>
            <a:pPr marL="0" indent="0" algn="ctr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33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178478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Spočítáme-li si vliv daně z úroků zvlášť :</a:t>
            </a:r>
          </a:p>
          <a:p>
            <a:pPr marL="0" indent="0" algn="ctr">
              <a:buNone/>
            </a:pPr>
            <a:r>
              <a:rPr lang="cs-CZ" b="1" dirty="0" smtClean="0"/>
              <a:t>P = p/100 . (100 – d)/100 </a:t>
            </a:r>
          </a:p>
          <a:p>
            <a:pPr marL="0" indent="0" algn="ctr">
              <a:buNone/>
            </a:pPr>
            <a:endParaRPr lang="cs-CZ" sz="1200" b="1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Pak se vztahy se zjednoduší :  </a:t>
            </a:r>
            <a:r>
              <a:rPr lang="cs-CZ" b="1" dirty="0" smtClean="0"/>
              <a:t>U = a</a:t>
            </a:r>
            <a:r>
              <a:rPr lang="cs-CZ" b="1" baseline="-25000" dirty="0" smtClean="0"/>
              <a:t>0</a:t>
            </a:r>
            <a:r>
              <a:rPr lang="cs-CZ" b="1" dirty="0" smtClean="0"/>
              <a:t> . P . n</a:t>
            </a: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err="1" smtClean="0"/>
              <a:t>a</a:t>
            </a:r>
            <a:r>
              <a:rPr lang="cs-CZ" b="1" baseline="-25000" dirty="0" err="1" smtClean="0"/>
              <a:t>n</a:t>
            </a:r>
            <a:r>
              <a:rPr lang="cs-CZ" b="1" dirty="0" smtClean="0"/>
              <a:t> = a</a:t>
            </a:r>
            <a:r>
              <a:rPr lang="cs-CZ" b="1" baseline="-25000" dirty="0" smtClean="0"/>
              <a:t>0</a:t>
            </a:r>
            <a:r>
              <a:rPr lang="cs-CZ" b="1" dirty="0" smtClean="0"/>
              <a:t>  +  a</a:t>
            </a:r>
            <a:r>
              <a:rPr lang="cs-CZ" b="1" baseline="-25000" dirty="0" smtClean="0"/>
              <a:t>0 </a:t>
            </a:r>
            <a:r>
              <a:rPr lang="cs-CZ" b="1" dirty="0" smtClean="0"/>
              <a:t>. P . n     =</a:t>
            </a:r>
            <a:r>
              <a:rPr lang="en-US" b="1" dirty="0" smtClean="0"/>
              <a:t>&gt;</a:t>
            </a:r>
            <a:r>
              <a:rPr lang="cs-CZ" b="1" dirty="0" smtClean="0"/>
              <a:t>     </a:t>
            </a:r>
            <a:r>
              <a:rPr lang="cs-CZ" b="1" dirty="0" err="1" smtClean="0"/>
              <a:t>a</a:t>
            </a:r>
            <a:r>
              <a:rPr lang="cs-CZ" b="1" baseline="-25000" dirty="0" err="1" smtClean="0"/>
              <a:t>n</a:t>
            </a:r>
            <a:r>
              <a:rPr lang="cs-CZ" b="1" dirty="0" smtClean="0"/>
              <a:t> = a</a:t>
            </a:r>
            <a:r>
              <a:rPr lang="cs-CZ" b="1" baseline="-25000" dirty="0" smtClean="0"/>
              <a:t>0</a:t>
            </a:r>
            <a:r>
              <a:rPr lang="cs-CZ" b="1" dirty="0" smtClean="0"/>
              <a:t> . ( 1 +  P . n )</a:t>
            </a:r>
          </a:p>
          <a:p>
            <a:pPr marL="0" indent="0" algn="ctr">
              <a:buNone/>
            </a:pPr>
            <a:endParaRPr lang="cs-CZ" sz="1200" b="1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A lze pak snadno odvodit vztahy pro :</a:t>
            </a:r>
          </a:p>
          <a:p>
            <a:pPr marL="0" indent="0" algn="ctr">
              <a:buNone/>
            </a:pPr>
            <a:r>
              <a:rPr lang="cs-CZ" b="1" dirty="0" smtClean="0"/>
              <a:t>a</a:t>
            </a:r>
            <a:r>
              <a:rPr lang="cs-CZ" b="1" baseline="-25000" dirty="0" smtClean="0"/>
              <a:t>0</a:t>
            </a:r>
            <a:r>
              <a:rPr lang="cs-CZ" b="1" dirty="0" smtClean="0"/>
              <a:t>  ,  P ,  n</a:t>
            </a:r>
          </a:p>
          <a:p>
            <a:pPr marL="0" indent="0" algn="ctr">
              <a:buNone/>
            </a:pPr>
            <a:endParaRPr lang="cs-CZ" sz="1200" b="1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Zkuste to !!!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5796136" y="5013176"/>
            <a:ext cx="3024336" cy="13681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Hotovo ?    Ano 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9446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5112568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sz="4000" b="1" dirty="0" smtClean="0"/>
              <a:t>a</a:t>
            </a:r>
            <a:r>
              <a:rPr lang="cs-CZ" sz="4000" b="1" baseline="-25000" dirty="0" smtClean="0"/>
              <a:t>0</a:t>
            </a:r>
            <a:r>
              <a:rPr lang="cs-CZ" sz="4000" b="1" dirty="0" smtClean="0"/>
              <a:t> = </a:t>
            </a:r>
            <a:r>
              <a:rPr lang="cs-CZ" sz="4000" b="1" dirty="0" err="1" smtClean="0"/>
              <a:t>a</a:t>
            </a:r>
            <a:r>
              <a:rPr lang="cs-CZ" sz="4000" b="1" baseline="-25000" dirty="0" err="1" smtClean="0"/>
              <a:t>n</a:t>
            </a:r>
            <a:r>
              <a:rPr lang="cs-CZ" sz="4000" b="1" baseline="-25000" dirty="0" smtClean="0"/>
              <a:t> </a:t>
            </a:r>
            <a:r>
              <a:rPr lang="cs-CZ" sz="4000" b="1" dirty="0" smtClean="0"/>
              <a:t> / ( 1 +  P . n )</a:t>
            </a:r>
          </a:p>
          <a:p>
            <a:pPr marL="0" indent="0" algn="ctr">
              <a:buNone/>
            </a:pPr>
            <a:endParaRPr lang="cs-CZ" sz="4000" b="1" dirty="0" smtClean="0"/>
          </a:p>
          <a:p>
            <a:pPr marL="0" indent="0" algn="ctr">
              <a:buNone/>
            </a:pPr>
            <a:r>
              <a:rPr lang="cs-CZ" sz="4000" b="1" dirty="0" smtClean="0"/>
              <a:t>P =  (</a:t>
            </a:r>
            <a:r>
              <a:rPr lang="cs-CZ" sz="4000" b="1" dirty="0" err="1" smtClean="0"/>
              <a:t>a</a:t>
            </a:r>
            <a:r>
              <a:rPr lang="cs-CZ" sz="4000" b="1" baseline="-25000" dirty="0" err="1" smtClean="0"/>
              <a:t>n</a:t>
            </a:r>
            <a:r>
              <a:rPr lang="cs-CZ" sz="4000" b="1" dirty="0" smtClean="0"/>
              <a:t> - a</a:t>
            </a:r>
            <a:r>
              <a:rPr lang="cs-CZ" sz="4000" b="1" baseline="-25000" dirty="0" smtClean="0"/>
              <a:t>0</a:t>
            </a:r>
            <a:r>
              <a:rPr lang="cs-CZ" sz="4000" b="1" dirty="0" smtClean="0"/>
              <a:t> ) / (a</a:t>
            </a:r>
            <a:r>
              <a:rPr lang="cs-CZ" sz="4000" b="1" baseline="-25000" dirty="0" smtClean="0"/>
              <a:t>0</a:t>
            </a:r>
            <a:r>
              <a:rPr lang="cs-CZ" sz="4000" b="1" dirty="0" smtClean="0"/>
              <a:t> . n)</a:t>
            </a:r>
          </a:p>
          <a:p>
            <a:pPr marL="0" indent="0" algn="ctr">
              <a:buNone/>
            </a:pPr>
            <a:endParaRPr lang="cs-CZ" sz="4000" b="1" dirty="0"/>
          </a:p>
          <a:p>
            <a:pPr marL="0" indent="0" algn="ctr">
              <a:buNone/>
            </a:pPr>
            <a:r>
              <a:rPr lang="cs-CZ" sz="4000" b="1" dirty="0" smtClean="0"/>
              <a:t>n =  (</a:t>
            </a:r>
            <a:r>
              <a:rPr lang="cs-CZ" sz="4000" b="1" dirty="0" err="1" smtClean="0"/>
              <a:t>a</a:t>
            </a:r>
            <a:r>
              <a:rPr lang="cs-CZ" sz="4000" b="1" baseline="-25000" dirty="0" err="1" smtClean="0"/>
              <a:t>n</a:t>
            </a:r>
            <a:r>
              <a:rPr lang="cs-CZ" sz="4000" b="1" dirty="0" smtClean="0"/>
              <a:t> - a</a:t>
            </a:r>
            <a:r>
              <a:rPr lang="cs-CZ" sz="4000" b="1" baseline="-25000" dirty="0" smtClean="0"/>
              <a:t>0</a:t>
            </a:r>
            <a:r>
              <a:rPr lang="cs-CZ" sz="4000" b="1" dirty="0" smtClean="0"/>
              <a:t> ) / (a</a:t>
            </a:r>
            <a:r>
              <a:rPr lang="cs-CZ" sz="4000" b="1" baseline="-25000" dirty="0" smtClean="0"/>
              <a:t>0</a:t>
            </a:r>
            <a:r>
              <a:rPr lang="cs-CZ" sz="4000" b="1" dirty="0" smtClean="0"/>
              <a:t> . P)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027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Na účet se čtvrtletním úrokovacím obdobím a s úrokovou sazbou  3,6 %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 bylo uložena částka 10 000 Kč. Jaký úrok bude připsán za 3 měsíce? Daň z úroků je 15 %.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</a:t>
            </a:r>
            <a:r>
              <a:rPr lang="cs-CZ" sz="4800" b="1" dirty="0" smtClean="0">
                <a:solidFill>
                  <a:srgbClr val="7030A0"/>
                </a:solidFill>
              </a:rPr>
              <a:t>Co s tím ?</a:t>
            </a:r>
          </a:p>
          <a:p>
            <a:pPr marL="0" indent="0">
              <a:buNone/>
            </a:pPr>
            <a:endParaRPr lang="cs-CZ" sz="4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600" b="1" i="1" dirty="0" smtClean="0">
                <a:solidFill>
                  <a:srgbClr val="7030A0"/>
                </a:solidFill>
              </a:rPr>
              <a:t>Nejprve si vyjasněme výchozí veličiny !!!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zblaha00\AppData\Local\Microsoft\Windows\Temporary Internet Files\Content.IE5\CL8TMRC6\MC9004338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8460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blaha00\AppData\Local\Microsoft\Windows\Temporary Internet Files\Content.IE5\CL8TMRC6\MC9004338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8460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42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1729"/>
            <a:ext cx="8784976" cy="861007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4968552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Na účet se čtvrtletním úrokovacím obdobím a s úrokovou sazbou  3,6 %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 bylo uložena částka 10 000 Kč. Jaký úrok bude připsán za 3 měsíce? Daň z úroků je 15 %.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i="1" dirty="0" smtClean="0"/>
              <a:t>Úrokové období = čtvrtletí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p = 3,6 : 4 = 0,9 % </a:t>
            </a:r>
            <a:r>
              <a:rPr lang="cs-CZ" sz="2400" b="1" i="1" dirty="0" err="1" smtClean="0"/>
              <a:t>p.q</a:t>
            </a:r>
            <a:r>
              <a:rPr lang="cs-CZ" sz="2400" b="1" i="1" dirty="0" smtClean="0"/>
              <a:t>.</a:t>
            </a:r>
          </a:p>
          <a:p>
            <a:pPr marL="0" indent="0">
              <a:buNone/>
            </a:pPr>
            <a:r>
              <a:rPr lang="cs-CZ" sz="2400" b="1" i="1" dirty="0" smtClean="0"/>
              <a:t>Doba = 3 měsíce = 1 čtvrtletí 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n = 1</a:t>
            </a:r>
          </a:p>
          <a:p>
            <a:pPr marL="0" indent="0">
              <a:buNone/>
            </a:pPr>
            <a:r>
              <a:rPr lang="cs-CZ" sz="2400" b="1" i="1" dirty="0" smtClean="0"/>
              <a:t>Pro výpočet stačí použít jednoduché úrokování</a:t>
            </a:r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A teď stačí to dopočítat…….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zblaha00\AppData\Local\Microsoft\Windows\Temporary Internet Files\Content.IE5\3FOIRX48\MC9004338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788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Na účet se čtvrtletním úrokovacím obdobím a s úrokovou sazbou  3,6 %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 bylo uložena částka 10 000 Kč. Jaký úrok bude připsán za 3 měsíce? Daň z úroků je 15 %.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i="1" dirty="0" smtClean="0"/>
              <a:t>Úrokové období = čtvrtletí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p = 3,6 : 4 = 0,9 % </a:t>
            </a:r>
            <a:r>
              <a:rPr lang="cs-CZ" sz="2400" b="1" i="1" dirty="0" err="1" smtClean="0"/>
              <a:t>p.q</a:t>
            </a:r>
            <a:r>
              <a:rPr lang="cs-CZ" sz="2400" b="1" i="1" dirty="0" smtClean="0"/>
              <a:t>.</a:t>
            </a:r>
          </a:p>
          <a:p>
            <a:pPr marL="0" indent="0">
              <a:buNone/>
            </a:pPr>
            <a:r>
              <a:rPr lang="cs-CZ" sz="2400" b="1" i="1" dirty="0" smtClean="0"/>
              <a:t>Doba = 3 měsíce = 1 čtvrtletí 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n = 1</a:t>
            </a:r>
          </a:p>
          <a:p>
            <a:pPr marL="0" indent="0">
              <a:buNone/>
            </a:pPr>
            <a:r>
              <a:rPr lang="cs-CZ" sz="2400" b="1" i="1" dirty="0" smtClean="0"/>
              <a:t>Pro výpočet stačí tudíž použít jednoduché úrokování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             U = a</a:t>
            </a:r>
            <a:r>
              <a:rPr lang="cs-CZ" sz="2400" b="1" i="1" baseline="-25000" dirty="0" smtClean="0"/>
              <a:t>0</a:t>
            </a:r>
            <a:r>
              <a:rPr lang="cs-CZ" sz="2400" b="1" i="1" dirty="0" smtClean="0"/>
              <a:t>  . p/100 . (100 – d)/100 . n    nebo : U = a</a:t>
            </a:r>
            <a:r>
              <a:rPr lang="cs-CZ" sz="2400" b="1" i="1" baseline="-25000" dirty="0" smtClean="0"/>
              <a:t>0</a:t>
            </a:r>
            <a:r>
              <a:rPr lang="cs-CZ" sz="2400" b="1" i="1" dirty="0" smtClean="0"/>
              <a:t> . P . n</a:t>
            </a:r>
          </a:p>
          <a:p>
            <a:pPr marL="0" indent="0">
              <a:buNone/>
            </a:pPr>
            <a:r>
              <a:rPr lang="cs-CZ" sz="2400" b="1" i="1" dirty="0" smtClean="0"/>
              <a:t>             U = 10 000 . 0,009 . 0,85 . 1</a:t>
            </a:r>
          </a:p>
          <a:p>
            <a:pPr marL="0" indent="0">
              <a:buNone/>
            </a:pPr>
            <a:r>
              <a:rPr lang="cs-CZ" sz="2400" b="1" i="1" dirty="0" smtClean="0"/>
              <a:t>            </a:t>
            </a:r>
            <a:r>
              <a:rPr lang="cs-CZ" sz="2400" b="1" i="1" u="dbl" dirty="0" smtClean="0"/>
              <a:t> U = 76,50 Kč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18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Jaká částka by měla být uložena na účtu, aby za 3 měsíce při sazbě 4 %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čtvrtletním úrokování a 15 % dani z úroků bylo na tomto účtu 10 000 Kč?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                  </a:t>
            </a:r>
            <a:r>
              <a:rPr lang="cs-CZ" b="1" dirty="0" smtClean="0">
                <a:solidFill>
                  <a:srgbClr val="7030A0"/>
                </a:solidFill>
              </a:rPr>
              <a:t>Jak si s tím poradit ?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1. ujasníme výchozí hodnoty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  2. upravíme vzorec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  3. provedeme výpočet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098" name="Picture 2" descr="C:\Users\zblaha00\AppData\Local\Microsoft\Windows\Temporary Internet Files\Content.IE5\CL8TMRC6\MC9004338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6896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509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45252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Jaká částka by měla být uložena na účtu, aby za 3 měsíce při sazbě 4 %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čtvrtletním úrokování a 15 % dani z úroků bylo na tomto účtu 10 000 Kč? </a:t>
            </a:r>
          </a:p>
          <a:p>
            <a:pPr marL="0" indent="0">
              <a:buNone/>
            </a:pPr>
            <a:endParaRPr lang="cs-CZ" sz="1000" b="1" dirty="0"/>
          </a:p>
          <a:p>
            <a:pPr marL="457200" indent="-457200">
              <a:buAutoNum type="arabicPeriod"/>
            </a:pPr>
            <a:r>
              <a:rPr lang="cs-CZ" sz="2400" b="1" i="1" dirty="0" smtClean="0"/>
              <a:t>Čtvrtletní úrokování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p = 4 : 4 = 1 % </a:t>
            </a:r>
            <a:r>
              <a:rPr lang="cs-CZ" sz="2400" b="1" i="1" dirty="0" err="1" smtClean="0"/>
              <a:t>p.q</a:t>
            </a:r>
            <a:r>
              <a:rPr lang="cs-CZ" sz="2400" b="1" i="1" dirty="0" smtClean="0"/>
              <a:t>.</a:t>
            </a:r>
          </a:p>
          <a:p>
            <a:pPr marL="0" indent="0">
              <a:buNone/>
            </a:pPr>
            <a:r>
              <a:rPr lang="cs-CZ" sz="2400" b="1" i="1" dirty="0"/>
              <a:t> </a:t>
            </a:r>
            <a:r>
              <a:rPr lang="cs-CZ" sz="2400" b="1" i="1" dirty="0" smtClean="0"/>
              <a:t>      Doba = 3 měsíce = 1 čtvrtletí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n = 1</a:t>
            </a:r>
          </a:p>
          <a:p>
            <a:pPr marL="0" indent="0">
              <a:buNone/>
            </a:pPr>
            <a:r>
              <a:rPr lang="cs-CZ" sz="2400" b="1" i="1" dirty="0"/>
              <a:t> </a:t>
            </a:r>
            <a:r>
              <a:rPr lang="cs-CZ" sz="2400" b="1" i="1" dirty="0" smtClean="0"/>
              <a:t>      Daň = 15 %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P = 1 % . 0,85 = 0,85 %  P = 0,0085</a:t>
            </a:r>
          </a:p>
          <a:p>
            <a:pPr marL="0" indent="0">
              <a:buNone/>
            </a:pPr>
            <a:endParaRPr lang="cs-CZ" sz="1000" b="1" i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2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729" y="188640"/>
            <a:ext cx="8772759" cy="87324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Jaká částka by měla být uložena na účtu, aby za 3 měsíce při sazbě 4 %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čtvrtletním úrokování a 15 % dani z úroků bylo na tomto účtu 10 000 Kč? </a:t>
            </a:r>
          </a:p>
          <a:p>
            <a:pPr marL="0" indent="0">
              <a:buNone/>
            </a:pPr>
            <a:endParaRPr lang="cs-CZ" sz="1100" b="1" dirty="0" smtClean="0"/>
          </a:p>
          <a:p>
            <a:pPr marL="457200" indent="-457200">
              <a:buAutoNum type="arabicPeriod"/>
            </a:pPr>
            <a:r>
              <a:rPr lang="cs-CZ" sz="2400" b="1" i="1" dirty="0" smtClean="0"/>
              <a:t>Čtvrtletní úrokování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p = 4 : 4 = 1 % </a:t>
            </a:r>
            <a:r>
              <a:rPr lang="cs-CZ" sz="2400" b="1" i="1" dirty="0" err="1" smtClean="0"/>
              <a:t>p.q</a:t>
            </a:r>
            <a:r>
              <a:rPr lang="cs-CZ" sz="2400" b="1" i="1" dirty="0" smtClean="0"/>
              <a:t>.</a:t>
            </a:r>
          </a:p>
          <a:p>
            <a:pPr marL="0" indent="0">
              <a:buNone/>
            </a:pPr>
            <a:r>
              <a:rPr lang="cs-CZ" sz="2400" b="1" i="1" dirty="0" smtClean="0"/>
              <a:t>       Doba = 3 měsíce = 1 čtvrtletí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n = 1</a:t>
            </a:r>
          </a:p>
          <a:p>
            <a:pPr marL="0" indent="0">
              <a:buNone/>
            </a:pPr>
            <a:r>
              <a:rPr lang="cs-CZ" sz="2400" b="1" i="1" dirty="0" smtClean="0"/>
              <a:t>       Daň = 15 %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p = 1 % . 0,85 = 0,85 %  P = 0,0085</a:t>
            </a:r>
          </a:p>
          <a:p>
            <a:pPr marL="0" indent="0">
              <a:buNone/>
            </a:pPr>
            <a:endParaRPr lang="cs-CZ" sz="1000" b="1" i="1" dirty="0" smtClean="0"/>
          </a:p>
          <a:p>
            <a:pPr marL="457200" indent="-457200">
              <a:buAutoNum type="arabicPeriod" startAt="2"/>
            </a:pPr>
            <a:r>
              <a:rPr lang="cs-CZ" sz="2400" b="1" i="1" dirty="0" smtClean="0"/>
              <a:t>Daň již započetli do úrokové sazby, vzorec se zjednoduší a</a:t>
            </a:r>
          </a:p>
          <a:p>
            <a:pPr marL="0" indent="0">
              <a:buNone/>
            </a:pPr>
            <a:r>
              <a:rPr lang="cs-CZ" sz="2400" b="1" i="1" dirty="0"/>
              <a:t> </a:t>
            </a:r>
            <a:r>
              <a:rPr lang="cs-CZ" sz="2400" b="1" i="1" dirty="0" smtClean="0"/>
              <a:t>       po úpravě dostaneme vztah :     </a:t>
            </a:r>
            <a:r>
              <a:rPr lang="en-US" sz="2400" b="1" i="1" dirty="0" smtClean="0"/>
              <a:t>  </a:t>
            </a:r>
            <a:r>
              <a:rPr lang="cs-CZ" sz="2400" b="1" dirty="0" smtClean="0"/>
              <a:t>a</a:t>
            </a:r>
            <a:r>
              <a:rPr lang="cs-CZ" sz="2400" b="1" baseline="-25000" dirty="0" smtClean="0"/>
              <a:t>0</a:t>
            </a:r>
            <a:r>
              <a:rPr lang="cs-CZ" sz="2400" b="1" dirty="0" smtClean="0"/>
              <a:t> = </a:t>
            </a:r>
            <a:r>
              <a:rPr lang="cs-CZ" sz="2400" b="1" dirty="0" err="1" smtClean="0"/>
              <a:t>a</a:t>
            </a:r>
            <a:r>
              <a:rPr lang="cs-CZ" sz="2400" b="1" baseline="-25000" dirty="0" err="1" smtClean="0"/>
              <a:t>n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 / ( 1 +  P . n )</a:t>
            </a:r>
          </a:p>
          <a:p>
            <a:pPr marL="0" indent="0" algn="ctr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1000" b="1" i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73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Jaká částka by měla být uložena na účtu, aby za 3 měsíce při sazbě 4 %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čtvrtletním úrokování a 15 % dani z úroků bylo na tomto účtu 10 000 Kč? 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457200" indent="-457200">
              <a:buAutoNum type="arabicPeriod"/>
            </a:pPr>
            <a:r>
              <a:rPr lang="cs-CZ" sz="2400" b="1" i="1" dirty="0" smtClean="0"/>
              <a:t>Čtvrtletní úrokování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p = 4 : 4 = 1 % </a:t>
            </a:r>
            <a:r>
              <a:rPr lang="cs-CZ" sz="2400" b="1" i="1" dirty="0" err="1" smtClean="0"/>
              <a:t>p.q</a:t>
            </a:r>
            <a:r>
              <a:rPr lang="cs-CZ" sz="2400" b="1" i="1" dirty="0" smtClean="0"/>
              <a:t>.</a:t>
            </a:r>
          </a:p>
          <a:p>
            <a:pPr marL="0" indent="0">
              <a:buNone/>
            </a:pPr>
            <a:r>
              <a:rPr lang="cs-CZ" sz="2400" b="1" i="1" dirty="0" smtClean="0"/>
              <a:t>       Doba = 3 měsíce = 1 čtvrtletí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n = 1</a:t>
            </a:r>
          </a:p>
          <a:p>
            <a:pPr marL="0" indent="0">
              <a:buNone/>
            </a:pPr>
            <a:r>
              <a:rPr lang="cs-CZ" sz="2400" b="1" i="1" dirty="0" smtClean="0"/>
              <a:t>       Daň = 15 % =</a:t>
            </a:r>
            <a:r>
              <a:rPr lang="en-US" sz="2400" b="1" i="1" dirty="0" smtClean="0"/>
              <a:t>&gt;</a:t>
            </a:r>
            <a:r>
              <a:rPr lang="cs-CZ" sz="2400" b="1" i="1" dirty="0" smtClean="0"/>
              <a:t> p = 1 % . 0,85 = 0,85 %</a:t>
            </a:r>
          </a:p>
          <a:p>
            <a:pPr marL="0" indent="0">
              <a:buNone/>
            </a:pPr>
            <a:endParaRPr lang="cs-CZ" sz="1000" b="1" i="1" dirty="0" smtClean="0"/>
          </a:p>
          <a:p>
            <a:pPr marL="457200" indent="-457200">
              <a:buAutoNum type="arabicPeriod" startAt="2"/>
            </a:pPr>
            <a:r>
              <a:rPr lang="cs-CZ" sz="2400" b="1" i="1" dirty="0" smtClean="0"/>
              <a:t>Daň již započetli do úrokové sazby, vzorec se zjednoduší a</a:t>
            </a:r>
          </a:p>
          <a:p>
            <a:pPr marL="0" indent="0">
              <a:buNone/>
            </a:pPr>
            <a:r>
              <a:rPr lang="cs-CZ" sz="2400" b="1" i="1" dirty="0" smtClean="0"/>
              <a:t>        po úpravě dostaneme vztah :       </a:t>
            </a:r>
            <a:r>
              <a:rPr lang="cs-CZ" sz="2400" b="1" dirty="0" smtClean="0"/>
              <a:t>a</a:t>
            </a:r>
            <a:r>
              <a:rPr lang="cs-CZ" sz="2400" b="1" baseline="-25000" dirty="0" smtClean="0"/>
              <a:t>0</a:t>
            </a:r>
            <a:r>
              <a:rPr lang="cs-CZ" sz="2400" b="1" dirty="0" smtClean="0"/>
              <a:t> = </a:t>
            </a:r>
            <a:r>
              <a:rPr lang="cs-CZ" sz="2400" b="1" dirty="0" err="1" smtClean="0"/>
              <a:t>a</a:t>
            </a:r>
            <a:r>
              <a:rPr lang="cs-CZ" sz="2400" b="1" baseline="-25000" dirty="0" err="1" smtClean="0"/>
              <a:t>n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 / ( 1 +  P . n )</a:t>
            </a:r>
          </a:p>
          <a:p>
            <a:pPr marL="0" indent="0">
              <a:buNone/>
            </a:pPr>
            <a:endParaRPr lang="cs-CZ" sz="1000" b="1" i="1" dirty="0" smtClean="0"/>
          </a:p>
          <a:p>
            <a:pPr marL="0" indent="0">
              <a:buNone/>
            </a:pPr>
            <a:r>
              <a:rPr lang="cs-CZ" sz="2400" b="1" i="1" dirty="0" smtClean="0"/>
              <a:t>3.   a</a:t>
            </a:r>
            <a:r>
              <a:rPr lang="cs-CZ" sz="2400" b="1" i="1" baseline="-25000" dirty="0" smtClean="0"/>
              <a:t>0</a:t>
            </a:r>
            <a:r>
              <a:rPr lang="cs-CZ" sz="2400" b="1" i="1" dirty="0" smtClean="0"/>
              <a:t> = 10 000 / ( 1 + 0,0085 . 1 ) = </a:t>
            </a:r>
            <a:r>
              <a:rPr lang="cs-CZ" sz="2400" b="1" i="1" u="dbl" dirty="0" smtClean="0"/>
              <a:t>9 915,72 Kč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27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Původní vklad 5 000 Kč vzrostl na účtu s úrokovou sazbou 2%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ročním úrok. obdobím a 15 % daní z úroků na 5 025 Kč. Za jak dlouho se tak stalo?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Zkuste podumat …..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…nejprve výchozí hodnoty !!!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1318048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62232"/>
            <a:ext cx="8784976" cy="962512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59" y="1556792"/>
            <a:ext cx="8178479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Původní vklad 5 000 Kč vzrostl na účtu s úrokovou sazbou 2%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ročním úrok. obdobím a 15 % daní z úroků na 5 025 Kč. Za jak dlouho se tak stalo?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2400" b="1" i="1" dirty="0" smtClean="0"/>
              <a:t>a</a:t>
            </a:r>
            <a:r>
              <a:rPr lang="cs-CZ" sz="2400" b="1" i="1" baseline="-25000" dirty="0" smtClean="0"/>
              <a:t>0</a:t>
            </a:r>
            <a:r>
              <a:rPr lang="cs-CZ" sz="2400" b="1" i="1" dirty="0" smtClean="0"/>
              <a:t> = 5 000 , </a:t>
            </a:r>
            <a:r>
              <a:rPr lang="cs-CZ" sz="2400" b="1" i="1" dirty="0" err="1" smtClean="0"/>
              <a:t>a</a:t>
            </a:r>
            <a:r>
              <a:rPr lang="cs-CZ" sz="2400" b="1" i="1" baseline="-25000" dirty="0" err="1" smtClean="0"/>
              <a:t>n</a:t>
            </a:r>
            <a:r>
              <a:rPr lang="cs-CZ" sz="2400" b="1" i="1" dirty="0" smtClean="0"/>
              <a:t> = 5 025 , p = 2 % , d = 15 % , n = ? </a:t>
            </a:r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76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Původní vklad 5 000 Kč vzrostl na účtu s úrokovou sazbou 2%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ročním úrok. obdobím a 15 % daní z úroků na 5 025 Kč. Za jak dlouho se tak stalo?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2400" b="1" i="1" dirty="0" smtClean="0"/>
              <a:t>a</a:t>
            </a:r>
            <a:r>
              <a:rPr lang="cs-CZ" sz="2400" b="1" i="1" baseline="-25000" dirty="0" smtClean="0"/>
              <a:t>0</a:t>
            </a:r>
            <a:r>
              <a:rPr lang="cs-CZ" sz="2400" b="1" i="1" dirty="0" smtClean="0"/>
              <a:t> = 5 000 , </a:t>
            </a:r>
            <a:r>
              <a:rPr lang="cs-CZ" sz="2400" b="1" i="1" dirty="0" err="1" smtClean="0"/>
              <a:t>a</a:t>
            </a:r>
            <a:r>
              <a:rPr lang="cs-CZ" sz="2400" b="1" i="1" baseline="-25000" dirty="0" err="1" smtClean="0"/>
              <a:t>n</a:t>
            </a:r>
            <a:r>
              <a:rPr lang="cs-CZ" sz="2400" b="1" i="1" dirty="0" smtClean="0"/>
              <a:t> = 5 025 , p = 2 % , d = 15 % , n = ? </a:t>
            </a:r>
          </a:p>
          <a:p>
            <a:pPr marL="0" indent="0">
              <a:buNone/>
            </a:pPr>
            <a:endParaRPr lang="cs-CZ" sz="2400" b="1" i="1" dirty="0"/>
          </a:p>
          <a:p>
            <a:pPr marL="0" indent="0" algn="ctr">
              <a:buNone/>
            </a:pPr>
            <a:r>
              <a:rPr lang="cs-CZ" sz="2400" b="1" i="1" dirty="0" smtClean="0"/>
              <a:t>P = 2 % . 85 % = 0,02 . 0,85 = 0,017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7759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Původní vklad 5 000 Kč vzrostl na účtu s úrokovou sazbou 2%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ročním úrok. obdobím a 15 % daní z úroků na 5 025 Kč. Za jak dlouho se tak stalo?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2400" b="1" i="1" dirty="0" smtClean="0"/>
              <a:t>a</a:t>
            </a:r>
            <a:r>
              <a:rPr lang="cs-CZ" sz="2400" b="1" i="1" baseline="-25000" dirty="0" smtClean="0"/>
              <a:t>0</a:t>
            </a:r>
            <a:r>
              <a:rPr lang="cs-CZ" sz="2400" b="1" i="1" dirty="0" smtClean="0"/>
              <a:t> = 5 000 , </a:t>
            </a:r>
            <a:r>
              <a:rPr lang="cs-CZ" sz="2400" b="1" i="1" dirty="0" err="1" smtClean="0"/>
              <a:t>a</a:t>
            </a:r>
            <a:r>
              <a:rPr lang="cs-CZ" sz="2400" b="1" i="1" baseline="-25000" dirty="0" err="1" smtClean="0"/>
              <a:t>n</a:t>
            </a:r>
            <a:r>
              <a:rPr lang="cs-CZ" sz="2400" b="1" i="1" dirty="0" smtClean="0"/>
              <a:t> = 5 025 , p = 2 % , d = 15 % , n = ? </a:t>
            </a:r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r>
              <a:rPr lang="cs-CZ" sz="2400" b="1" i="1" dirty="0" smtClean="0"/>
              <a:t>P = 2 % . 85 % = 0,02 . 0,85 = 0,017</a:t>
            </a:r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r>
              <a:rPr lang="cs-CZ" sz="2400" b="1" dirty="0" smtClean="0"/>
              <a:t>n =  (</a:t>
            </a:r>
            <a:r>
              <a:rPr lang="cs-CZ" sz="2400" b="1" dirty="0" err="1" smtClean="0"/>
              <a:t>a</a:t>
            </a:r>
            <a:r>
              <a:rPr lang="cs-CZ" sz="2400" b="1" baseline="-25000" dirty="0" err="1" smtClean="0"/>
              <a:t>n</a:t>
            </a:r>
            <a:r>
              <a:rPr lang="cs-CZ" sz="2400" b="1" dirty="0" smtClean="0"/>
              <a:t> - a</a:t>
            </a:r>
            <a:r>
              <a:rPr lang="cs-CZ" sz="2400" b="1" baseline="-25000" dirty="0" smtClean="0"/>
              <a:t>0</a:t>
            </a:r>
            <a:r>
              <a:rPr lang="cs-CZ" sz="2400" b="1" dirty="0" smtClean="0"/>
              <a:t> ) / (a</a:t>
            </a:r>
            <a:r>
              <a:rPr lang="cs-CZ" sz="2400" b="1" baseline="-25000" dirty="0" smtClean="0"/>
              <a:t>0</a:t>
            </a:r>
            <a:r>
              <a:rPr lang="cs-CZ" sz="2400" b="1" dirty="0" smtClean="0"/>
              <a:t> . P)</a:t>
            </a:r>
          </a:p>
          <a:p>
            <a:pPr marL="0" indent="0">
              <a:buNone/>
            </a:pPr>
            <a:endParaRPr lang="cs-CZ" sz="24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349888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Původní vklad 5 000 Kč vzrostl na účtu s úrokovou sazbou 2% </a:t>
            </a:r>
            <a:r>
              <a:rPr lang="cs-CZ" sz="2400" b="1" dirty="0" err="1" smtClean="0"/>
              <a:t>p.a</a:t>
            </a:r>
            <a:r>
              <a:rPr lang="cs-CZ" sz="2400" b="1" dirty="0" smtClean="0"/>
              <a:t>., ročním úrok. obdobím a 15 % daní z úroků na 5 025 Kč. Za jak dlouho se tak stalo?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2400" b="1" i="1" dirty="0" smtClean="0"/>
              <a:t>a</a:t>
            </a:r>
            <a:r>
              <a:rPr lang="cs-CZ" sz="2400" b="1" i="1" baseline="-25000" dirty="0" smtClean="0"/>
              <a:t>0</a:t>
            </a:r>
            <a:r>
              <a:rPr lang="cs-CZ" sz="2400" b="1" i="1" dirty="0" smtClean="0"/>
              <a:t> = 5 000 , </a:t>
            </a:r>
            <a:r>
              <a:rPr lang="cs-CZ" sz="2400" b="1" i="1" dirty="0" err="1" smtClean="0"/>
              <a:t>a</a:t>
            </a:r>
            <a:r>
              <a:rPr lang="cs-CZ" sz="2400" b="1" i="1" baseline="-25000" dirty="0" err="1" smtClean="0"/>
              <a:t>n</a:t>
            </a:r>
            <a:r>
              <a:rPr lang="cs-CZ" sz="2400" b="1" i="1" dirty="0" smtClean="0"/>
              <a:t> = 5 025 , p = 2 % , d = 15 % , n = ? </a:t>
            </a:r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r>
              <a:rPr lang="cs-CZ" sz="2400" b="1" i="1" dirty="0" smtClean="0"/>
              <a:t>P = 2 % . 85 % = 0,02 . 0,85 = 0,017</a:t>
            </a:r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r>
              <a:rPr lang="cs-CZ" sz="2400" b="1" dirty="0" smtClean="0"/>
              <a:t>n =  (</a:t>
            </a:r>
            <a:r>
              <a:rPr lang="cs-CZ" sz="2400" b="1" dirty="0" err="1" smtClean="0"/>
              <a:t>a</a:t>
            </a:r>
            <a:r>
              <a:rPr lang="cs-CZ" sz="2400" b="1" baseline="-25000" dirty="0" err="1" smtClean="0"/>
              <a:t>n</a:t>
            </a:r>
            <a:r>
              <a:rPr lang="cs-CZ" sz="2400" b="1" dirty="0" smtClean="0"/>
              <a:t> - a</a:t>
            </a:r>
            <a:r>
              <a:rPr lang="cs-CZ" sz="2400" b="1" baseline="-25000" dirty="0" smtClean="0"/>
              <a:t>0</a:t>
            </a:r>
            <a:r>
              <a:rPr lang="cs-CZ" sz="2400" b="1" dirty="0" smtClean="0"/>
              <a:t> ) / (a</a:t>
            </a:r>
            <a:r>
              <a:rPr lang="cs-CZ" sz="2400" b="1" baseline="-25000" dirty="0" smtClean="0"/>
              <a:t>0</a:t>
            </a:r>
            <a:r>
              <a:rPr lang="cs-CZ" sz="2400" b="1" dirty="0" smtClean="0"/>
              <a:t> . P)</a:t>
            </a:r>
          </a:p>
          <a:p>
            <a:pPr marL="0" indent="0" algn="ctr">
              <a:buNone/>
            </a:pPr>
            <a:r>
              <a:rPr lang="cs-CZ" sz="2400" b="1" i="1" dirty="0" smtClean="0"/>
              <a:t>n =  25 / (5 000 . 0,017)</a:t>
            </a:r>
          </a:p>
          <a:p>
            <a:pPr marL="0" indent="0" algn="ctr">
              <a:buNone/>
            </a:pPr>
            <a:r>
              <a:rPr lang="cs-CZ" sz="2400" b="1" i="1" u="dbl" dirty="0" smtClean="0"/>
              <a:t>n = 0,2941 roku (.12 měsíců) = 3,5 měsíce</a:t>
            </a:r>
            <a:endParaRPr lang="cs-CZ" sz="2400" u="dbl" dirty="0" smtClean="0"/>
          </a:p>
          <a:p>
            <a:pPr marL="0" indent="0">
              <a:buNone/>
            </a:pP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13759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 a věřím,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příště prokážete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pochopení dané problematiky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zblaha00\AppData\Local\Microsoft\Windows\Temporary Internet Files\Content.IE5\CL8TMRC6\MC900397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89040"/>
            <a:ext cx="4447215" cy="238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05070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Procvičení výpočtů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136904" cy="4977581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1</a:t>
            </a:r>
            <a:r>
              <a:rPr lang="cs-CZ" sz="2400" i="1" dirty="0" smtClean="0">
                <a:solidFill>
                  <a:srgbClr val="7030A0"/>
                </a:solidFill>
              </a:rPr>
              <a:t>.) </a:t>
            </a:r>
            <a:r>
              <a:rPr lang="cs-CZ" sz="2400" i="1" dirty="0" err="1" smtClean="0">
                <a:solidFill>
                  <a:srgbClr val="7030A0"/>
                </a:solidFill>
              </a:rPr>
              <a:t>O.Šoba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M.Širůček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R.Ptáček</a:t>
            </a:r>
            <a:r>
              <a:rPr lang="cs-CZ" sz="2400" i="1" dirty="0" smtClean="0">
                <a:solidFill>
                  <a:srgbClr val="7030A0"/>
                </a:solidFill>
              </a:rPr>
              <a:t>  </a:t>
            </a:r>
            <a:r>
              <a:rPr lang="cs-CZ" sz="2400" dirty="0" smtClean="0">
                <a:solidFill>
                  <a:srgbClr val="7030A0"/>
                </a:solidFill>
              </a:rPr>
              <a:t>: </a:t>
            </a:r>
            <a:r>
              <a:rPr lang="cs-CZ" sz="2400" b="1" dirty="0" smtClean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Použitá zobrazení (grafika) </a:t>
            </a:r>
            <a:r>
              <a:rPr lang="cs-CZ" sz="2400" dirty="0" smtClean="0">
                <a:solidFill>
                  <a:srgbClr val="7030A0"/>
                </a:solidFill>
              </a:rPr>
              <a:t>: „</a:t>
            </a:r>
            <a:r>
              <a:rPr lang="cs-CZ" sz="2400" dirty="0" err="1" smtClean="0">
                <a:solidFill>
                  <a:srgbClr val="7030A0"/>
                </a:solidFill>
              </a:rPr>
              <a:t>smajlíci</a:t>
            </a:r>
            <a:r>
              <a:rPr lang="cs-CZ" sz="2400" dirty="0" smtClean="0">
                <a:solidFill>
                  <a:srgbClr val="7030A0"/>
                </a:solidFill>
              </a:rPr>
              <a:t>“ – Google, Klipart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9674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625</TotalTime>
  <Words>1415</Words>
  <Application>Microsoft Office PowerPoint</Application>
  <PresentationFormat>Předvádění na obrazovce (4:3)</PresentationFormat>
  <Paragraphs>157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Microsoft Excel Worksheet</vt:lpstr>
      <vt:lpstr>Prezentace aplikace PowerPoint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  <vt:lpstr>Procvičení výpočtů 1.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Bláha Zdeněk</dc:creator>
  <cp:lastModifiedBy>Bláha Zdeněk</cp:lastModifiedBy>
  <cp:revision>24</cp:revision>
  <dcterms:created xsi:type="dcterms:W3CDTF">2013-08-18T10:10:49Z</dcterms:created>
  <dcterms:modified xsi:type="dcterms:W3CDTF">2013-08-28T12:56:47Z</dcterms:modified>
</cp:coreProperties>
</file>