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76" r:id="rId6"/>
    <p:sldId id="277" r:id="rId7"/>
    <p:sldId id="280" r:id="rId8"/>
    <p:sldId id="282" r:id="rId9"/>
    <p:sldId id="281" r:id="rId10"/>
    <p:sldId id="283" r:id="rId11"/>
    <p:sldId id="278" r:id="rId12"/>
    <p:sldId id="284" r:id="rId13"/>
    <p:sldId id="285" r:id="rId14"/>
    <p:sldId id="296" r:id="rId15"/>
    <p:sldId id="286" r:id="rId16"/>
    <p:sldId id="287" r:id="rId17"/>
    <p:sldId id="288" r:id="rId18"/>
    <p:sldId id="297" r:id="rId19"/>
    <p:sldId id="289" r:id="rId20"/>
    <p:sldId id="290" r:id="rId21"/>
    <p:sldId id="291" r:id="rId22"/>
    <p:sldId id="298" r:id="rId23"/>
    <p:sldId id="292" r:id="rId24"/>
    <p:sldId id="293" r:id="rId25"/>
    <p:sldId id="299" r:id="rId26"/>
    <p:sldId id="294" r:id="rId27"/>
    <p:sldId id="295" r:id="rId28"/>
    <p:sldId id="300" r:id="rId29"/>
    <p:sldId id="270" r:id="rId3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6D2B8C-EF5E-4903-A027-5C18E4261968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36EEE-2B48-4B5B-8E98-07FE6617EC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50FF59-F97F-498A-AA06-E3C3E5476647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A9B1C-2A50-4E33-BF66-1B4E5CDD47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F682E-5BB7-4B53-9C6A-B45886079E75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C7B59-2DE2-4F68-A7B9-F8FF54E0B8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625E6-04AB-4C25-8F3E-2705C2B44DA5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D4650D-C9C5-448C-A257-079F500B0A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3850F-7A1E-46B1-AE60-04AD30B11E34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5AA72-B041-4A67-B949-04FCC7926F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7B326E-6313-4658-B670-4BCD8A5AACA5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FC853-D1DD-4E2A-8C79-7C630FFA82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B979E0-5E36-40AC-A0F5-B7A2B9BFF468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F5245-5C67-4632-851E-2172063F24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AE7F8-85A6-457B-B764-C27592DEC037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4B4F8-359C-4189-8886-93FFA467A3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295E1-DD59-477B-A5D1-F7A6423E83CE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336230-2E09-4186-BF0B-93CE09A297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2883D-FE85-4763-AF54-9EDB040A3108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179477-5A68-46FA-BAFF-4EC59ADE87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14EB74-B275-4340-ABF1-64DB88E0B83A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628A24-756E-41D6-97DD-FF2325A714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536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569E23E-AEE7-4219-A8E1-0824F13D290E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5C9479E-D5BD-4020-AF0B-909D29F5C8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package" Target="../embeddings/Microsoft_Excel_Worksheet1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>
          <a:xfrm>
            <a:off x="179388" y="188913"/>
            <a:ext cx="8785225" cy="908050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endParaRPr lang="cs-CZ" sz="2000" b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sz="6000" b="1" smtClean="0">
                <a:solidFill>
                  <a:srgbClr val="7030A0"/>
                </a:solidFill>
              </a:rPr>
              <a:t>Finanční matematika 16.</a:t>
            </a:r>
          </a:p>
          <a:p>
            <a:pPr marL="0" indent="0" algn="ctr">
              <a:buFont typeface="Arial" charset="0"/>
              <a:buNone/>
            </a:pPr>
            <a:r>
              <a:rPr lang="cs-CZ" sz="4000" b="1" i="1" smtClean="0">
                <a:solidFill>
                  <a:srgbClr val="7030A0"/>
                </a:solidFill>
              </a:rPr>
              <a:t>(finanční gramotnost)</a:t>
            </a:r>
          </a:p>
          <a:p>
            <a:pPr marL="0" indent="0" algn="ctr">
              <a:buFont typeface="Arial" charset="0"/>
              <a:buNone/>
            </a:pPr>
            <a:endParaRPr lang="cs-CZ" sz="2000" b="1" i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endParaRPr lang="cs-CZ" sz="900" b="1" i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sz="6600" b="1" u="sng" smtClean="0">
                <a:solidFill>
                  <a:srgbClr val="7030A0"/>
                </a:solidFill>
              </a:rPr>
              <a:t>Procvičení výpočtů 2.</a:t>
            </a:r>
            <a:endParaRPr lang="cs-CZ" sz="6600" smtClean="0"/>
          </a:p>
          <a:p>
            <a:pPr marL="0" indent="0">
              <a:buFont typeface="Arial" charset="0"/>
              <a:buNone/>
            </a:pPr>
            <a:endParaRPr lang="cs-CZ" sz="7200" smtClean="0"/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lum bright="10000" contrast="16000"/>
          </a:blip>
          <a:stretch>
            <a:fillRect/>
          </a:stretch>
        </p:blipFill>
        <p:spPr>
          <a:xfrm>
            <a:off x="1763713" y="188913"/>
            <a:ext cx="5753100" cy="863600"/>
          </a:xfrm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10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763713" y="1557338"/>
            <a:ext cx="575310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1036" name="Object 12"/>
          <p:cNvGraphicFramePr>
            <a:graphicFrameLocks noChangeAspect="1"/>
          </p:cNvGraphicFramePr>
          <p:nvPr/>
        </p:nvGraphicFramePr>
        <p:xfrm>
          <a:off x="744538" y="3213100"/>
          <a:ext cx="7918450" cy="3128963"/>
        </p:xfrm>
        <a:graphic>
          <a:graphicData uri="http://schemas.openxmlformats.org/presentationml/2006/ole">
            <p:oleObj spid="_x0000_s1036" name="List" r:id="rId4" imgW="6772277" imgH="2552762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lum bright="10000" contrast="16000"/>
          </a:blip>
          <a:stretch>
            <a:fillRect/>
          </a:stretch>
        </p:blipFill>
        <p:spPr>
          <a:xfrm>
            <a:off x="1619250" y="1557338"/>
            <a:ext cx="5753100" cy="1258887"/>
          </a:xfrm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633413" y="3068638"/>
            <a:ext cx="8115300" cy="3252787"/>
          </a:xfrm>
          <a:prstGeom prst="rect">
            <a:avLst/>
          </a:prstGeom>
        </p:spPr>
        <p:txBody>
          <a:bodyPr>
            <a:spAutoFit/>
          </a:bodyPr>
          <a:lstStyle/>
          <a:p>
            <a:pPr marL="432000" indent="-432000"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5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500" dirty="0">
                <a:latin typeface="Arial" pitchFamily="34" charset="0"/>
                <a:cs typeface="Arial" pitchFamily="34" charset="0"/>
              </a:rPr>
              <a:t>Materiál je určen pro 3. a 4.ročník studijních maturitních oborů předmětu MATEMATIKA, popř. ekonomických předmětů jako kurz základů finanční matematiky. Popř. jej lze (omezeně) využít  i u učebních oborů. Inovuje výuku použitím multimediálních pomůcek – prezentace s názornými obrázky a příklady doplněných textem podporujícím výklad učitele.</a:t>
            </a:r>
          </a:p>
          <a:p>
            <a:pPr marL="432000" indent="-432000"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5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5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</a:t>
            </a:r>
            <a:r>
              <a:rPr lang="cs-CZ" sz="15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Úlohy </a:t>
            </a:r>
            <a:r>
              <a:rPr lang="cs-CZ" sz="15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slouží žákům jako </a:t>
            </a:r>
            <a:r>
              <a:rPr lang="cs-CZ" sz="15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ilustrační pro lepší pochopení finančních výpočtů. </a:t>
            </a:r>
            <a:r>
              <a:rPr lang="cs-CZ" sz="15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Zároveň tento materiál mohou využívat žáci pro domácí přípravu na výuku.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 rtlCol="0">
            <a:normAutofit fontScale="92500" lnSpcReduction="10000"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</a:rPr>
              <a:t>Pokračujme v praktickém ověřování,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</a:rPr>
              <a:t>co už umíme z předchozích lekcí !!!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</a:rPr>
              <a:t>Jednoduché úrokování jsme procvičili,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</a:rPr>
              <a:t>čili přejdeme na úrokování složené včetně vlivu daně z příjmu, různých sazeb úroků a různě dlouhých úrokovacích období.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17411" name="Obrázek 3" descr="http://ts1.mm.bing.net/th?id=H.4734227589106098&amp;pid=1.9&amp;w=300&amp;h=300&amp;p=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6600" y="2719388"/>
            <a:ext cx="3240088" cy="171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611188" y="1484313"/>
            <a:ext cx="8208962" cy="5113337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endParaRPr lang="cs-CZ" sz="1200" b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sz="4000" b="1" smtClean="0">
                <a:solidFill>
                  <a:srgbClr val="7030A0"/>
                </a:solidFill>
              </a:rPr>
              <a:t>Zopakujme si základní vztahy :</a:t>
            </a:r>
          </a:p>
          <a:p>
            <a:pPr marL="0" indent="0">
              <a:buFont typeface="Arial" charset="0"/>
              <a:buNone/>
            </a:pPr>
            <a:endParaRPr lang="cs-CZ" sz="1200" b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sz="2800" b="1" smtClean="0">
                <a:solidFill>
                  <a:srgbClr val="7030A0"/>
                </a:solidFill>
              </a:rPr>
              <a:t>Výsledná částka :</a:t>
            </a:r>
          </a:p>
          <a:p>
            <a:pPr marL="0" indent="0" algn="ctr">
              <a:buFont typeface="Arial" charset="0"/>
              <a:buNone/>
            </a:pPr>
            <a:r>
              <a:rPr lang="cs-CZ" sz="3600" b="1" smtClean="0"/>
              <a:t> </a:t>
            </a:r>
            <a:r>
              <a:rPr lang="cs-CZ" sz="2800" b="1" smtClean="0"/>
              <a:t>a</a:t>
            </a:r>
            <a:r>
              <a:rPr lang="cs-CZ" sz="2800" b="1" baseline="-25000" smtClean="0"/>
              <a:t>n</a:t>
            </a:r>
            <a:r>
              <a:rPr lang="cs-CZ" sz="2800" b="1" smtClean="0"/>
              <a:t> = a</a:t>
            </a:r>
            <a:r>
              <a:rPr lang="cs-CZ" sz="2800" b="1" baseline="-25000" smtClean="0"/>
              <a:t>0</a:t>
            </a:r>
            <a:r>
              <a:rPr lang="cs-CZ" sz="2800" b="1" smtClean="0"/>
              <a:t> . ( 1 +  p/100 . (100 – d)/100 )</a:t>
            </a:r>
            <a:r>
              <a:rPr lang="cs-CZ" sz="2800" b="1" baseline="30000" smtClean="0"/>
              <a:t>n</a:t>
            </a:r>
          </a:p>
          <a:p>
            <a:pPr marL="0" indent="0" algn="ctr">
              <a:buFont typeface="Arial" charset="0"/>
              <a:buNone/>
            </a:pPr>
            <a:r>
              <a:rPr lang="cs-CZ" sz="2800" b="1" smtClean="0">
                <a:solidFill>
                  <a:srgbClr val="7030A0"/>
                </a:solidFill>
              </a:rPr>
              <a:t>Opět můžeme použít zjednodušení zohledňující daně:</a:t>
            </a:r>
          </a:p>
          <a:p>
            <a:pPr marL="0" indent="0" algn="ctr">
              <a:buFont typeface="Arial" charset="0"/>
              <a:buNone/>
            </a:pPr>
            <a:r>
              <a:rPr lang="cs-CZ" sz="2800" b="1" smtClean="0"/>
              <a:t>P = p/100 . (100 – d)/100</a:t>
            </a:r>
          </a:p>
          <a:p>
            <a:pPr marL="0" indent="0" algn="ctr">
              <a:buFont typeface="Arial" charset="0"/>
              <a:buNone/>
            </a:pPr>
            <a:r>
              <a:rPr lang="cs-CZ" sz="2800" b="1" smtClean="0">
                <a:solidFill>
                  <a:srgbClr val="7030A0"/>
                </a:solidFill>
              </a:rPr>
              <a:t>Pak :</a:t>
            </a:r>
          </a:p>
          <a:p>
            <a:pPr marL="0" indent="0" algn="ctr">
              <a:buFont typeface="Arial" charset="0"/>
              <a:buNone/>
            </a:pPr>
            <a:r>
              <a:rPr lang="cs-CZ" sz="3600" b="1" smtClean="0"/>
              <a:t> </a:t>
            </a:r>
            <a:r>
              <a:rPr lang="cs-CZ" sz="2800" b="1" smtClean="0"/>
              <a:t>a</a:t>
            </a:r>
            <a:r>
              <a:rPr lang="cs-CZ" sz="2800" b="1" baseline="-25000" smtClean="0"/>
              <a:t>n</a:t>
            </a:r>
            <a:r>
              <a:rPr lang="cs-CZ" sz="2800" b="1" smtClean="0"/>
              <a:t> = a</a:t>
            </a:r>
            <a:r>
              <a:rPr lang="cs-CZ" sz="2800" b="1" baseline="-25000" smtClean="0"/>
              <a:t>0</a:t>
            </a:r>
            <a:r>
              <a:rPr lang="cs-CZ" sz="2800" b="1" smtClean="0"/>
              <a:t> . ( 1 +  P)</a:t>
            </a:r>
            <a:r>
              <a:rPr lang="cs-CZ" sz="2800" b="1" baseline="30000" smtClean="0"/>
              <a:t>n</a:t>
            </a:r>
            <a:endParaRPr lang="cs-CZ" sz="2800" b="1" smtClean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Obrázek 4" descr="http://media0.webgarden.name/images/media0:50335a7f52402.jpg/smajl%C3%ADk%2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3068638"/>
            <a:ext cx="4392613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178800" cy="50403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endParaRPr lang="cs-CZ" sz="1200" b="1" smtClean="0"/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Pak by bylo možno odvodit vztahy pro :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/>
              <a:t>a</a:t>
            </a:r>
            <a:r>
              <a:rPr lang="cs-CZ" b="1" baseline="-25000" smtClean="0"/>
              <a:t>0</a:t>
            </a:r>
            <a:r>
              <a:rPr lang="cs-CZ" b="1" smtClean="0"/>
              <a:t>  ,  P ,  n</a:t>
            </a:r>
          </a:p>
          <a:p>
            <a:pPr marL="0" indent="0" algn="ctr">
              <a:buFont typeface="Arial" charset="0"/>
              <a:buNone/>
            </a:pPr>
            <a:endParaRPr lang="cs-CZ" b="1" smtClean="0"/>
          </a:p>
          <a:p>
            <a:pPr marL="0" indent="0" algn="ctr">
              <a:buFont typeface="Arial" charset="0"/>
              <a:buNone/>
            </a:pPr>
            <a:endParaRPr lang="cs-CZ" b="1" smtClean="0"/>
          </a:p>
          <a:p>
            <a:pPr marL="0" indent="0" algn="ctr">
              <a:buFont typeface="Arial" charset="0"/>
              <a:buNone/>
            </a:pPr>
            <a:endParaRPr lang="cs-CZ" b="1" smtClean="0"/>
          </a:p>
          <a:p>
            <a:pPr marL="0" indent="0" algn="ctr">
              <a:buFont typeface="Arial" charset="0"/>
              <a:buNone/>
            </a:pPr>
            <a:endParaRPr lang="cs-CZ" sz="1200" b="1" smtClean="0"/>
          </a:p>
          <a:p>
            <a:pPr marL="0" indent="0">
              <a:buFont typeface="Arial" charset="0"/>
              <a:buNone/>
            </a:pPr>
            <a:endParaRPr lang="cs-CZ" b="1" smtClean="0">
              <a:solidFill>
                <a:srgbClr val="7030A0"/>
              </a:solidFill>
            </a:endParaRPr>
          </a:p>
          <a:p>
            <a:pPr marL="0" indent="0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             Zkuste to !!!</a:t>
            </a:r>
          </a:p>
          <a:p>
            <a:pPr marL="0" indent="0" algn="ctr">
              <a:buFont typeface="Arial" charset="0"/>
              <a:buNone/>
            </a:pPr>
            <a:endParaRPr lang="cs-CZ" b="1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5795963" y="5013325"/>
            <a:ext cx="3024187" cy="13684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hlinkClick r:id="" action="ppaction://hlinkshowjump?jump=nextslide"/>
              </a:rPr>
              <a:t>Hotovo ?    Ano !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557338"/>
            <a:ext cx="8135937" cy="5035550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</a:rPr>
              <a:t>Odvození vztahu pro a</a:t>
            </a:r>
            <a:r>
              <a:rPr lang="cs-CZ" b="1" baseline="-25000" dirty="0" smtClean="0">
                <a:solidFill>
                  <a:srgbClr val="7030A0"/>
                </a:solidFill>
              </a:rPr>
              <a:t>0</a:t>
            </a:r>
            <a:r>
              <a:rPr lang="cs-CZ" b="1" dirty="0" smtClean="0">
                <a:solidFill>
                  <a:srgbClr val="7030A0"/>
                </a:solidFill>
              </a:rPr>
              <a:t> je </a:t>
            </a:r>
            <a:r>
              <a:rPr lang="cs-CZ" b="1" dirty="0" err="1" smtClean="0">
                <a:solidFill>
                  <a:srgbClr val="7030A0"/>
                </a:solidFill>
              </a:rPr>
              <a:t>adsi</a:t>
            </a:r>
            <a:r>
              <a:rPr lang="cs-CZ" b="1" dirty="0" smtClean="0">
                <a:solidFill>
                  <a:srgbClr val="7030A0"/>
                </a:solidFill>
              </a:rPr>
              <a:t> nejjednodušší :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err="1" smtClean="0"/>
              <a:t>a</a:t>
            </a:r>
            <a:r>
              <a:rPr lang="cs-CZ" b="1" baseline="-25000" dirty="0" err="1" smtClean="0"/>
              <a:t>n</a:t>
            </a:r>
            <a:r>
              <a:rPr lang="cs-CZ" b="1" dirty="0" smtClean="0"/>
              <a:t> </a:t>
            </a:r>
            <a:r>
              <a:rPr lang="cs-CZ" b="1" dirty="0"/>
              <a:t>= a</a:t>
            </a:r>
            <a:r>
              <a:rPr lang="cs-CZ" b="1" baseline="-25000" dirty="0"/>
              <a:t>0</a:t>
            </a:r>
            <a:r>
              <a:rPr lang="cs-CZ" b="1" dirty="0"/>
              <a:t> . ( 1 +  </a:t>
            </a:r>
            <a:r>
              <a:rPr lang="cs-CZ" b="1" dirty="0" smtClean="0"/>
              <a:t>P)</a:t>
            </a:r>
            <a:r>
              <a:rPr lang="cs-CZ" b="1" baseline="30000" dirty="0" smtClean="0"/>
              <a:t>n </a:t>
            </a:r>
            <a:r>
              <a:rPr lang="en-US" b="1" dirty="0" smtClean="0"/>
              <a:t>  / </a:t>
            </a:r>
            <a:r>
              <a:rPr lang="cs-CZ" i="1" dirty="0" smtClean="0"/>
              <a:t>vydělíme závorkou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b="1" baseline="30000" dirty="0" smtClean="0"/>
              <a:t>   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       </a:t>
            </a:r>
            <a:r>
              <a:rPr lang="en-US" b="1" dirty="0" smtClean="0"/>
              <a:t>  </a:t>
            </a:r>
            <a:r>
              <a:rPr lang="cs-CZ" b="1" baseline="30000" dirty="0" smtClean="0"/>
              <a:t> </a:t>
            </a:r>
            <a:r>
              <a:rPr lang="cs-CZ" b="1" u="wavyHeavy" dirty="0" smtClean="0"/>
              <a:t>a</a:t>
            </a:r>
            <a:r>
              <a:rPr lang="en-US" b="1" u="wavyHeavy" baseline="-25000" dirty="0" smtClean="0"/>
              <a:t>0</a:t>
            </a:r>
            <a:r>
              <a:rPr lang="cs-CZ" b="1" u="wavyHeavy" dirty="0" smtClean="0"/>
              <a:t> </a:t>
            </a:r>
            <a:r>
              <a:rPr lang="cs-CZ" b="1" u="wavyHeavy" dirty="0"/>
              <a:t>= </a:t>
            </a:r>
            <a:r>
              <a:rPr lang="cs-CZ" b="1" u="wavyHeavy" dirty="0" smtClean="0"/>
              <a:t>a</a:t>
            </a:r>
            <a:r>
              <a:rPr lang="en-US" b="1" u="wavyHeavy" baseline="-25000" dirty="0" smtClean="0"/>
              <a:t>n</a:t>
            </a:r>
            <a:r>
              <a:rPr lang="cs-CZ" b="1" u="wavyHeavy" dirty="0" smtClean="0"/>
              <a:t> </a:t>
            </a:r>
            <a:r>
              <a:rPr lang="en-US" b="1" u="wavyHeavy" dirty="0" smtClean="0"/>
              <a:t>/</a:t>
            </a:r>
            <a:r>
              <a:rPr lang="cs-CZ" b="1" u="wavyHeavy" dirty="0" smtClean="0"/>
              <a:t> </a:t>
            </a:r>
            <a:r>
              <a:rPr lang="cs-CZ" b="1" u="wavyHeavy" dirty="0"/>
              <a:t>( 1 +  P)</a:t>
            </a:r>
            <a:r>
              <a:rPr lang="cs-CZ" b="1" u="wavyHeavy" baseline="30000" dirty="0"/>
              <a:t>n </a:t>
            </a:r>
            <a:r>
              <a:rPr lang="cs-CZ" b="1" u="wavyHeavy" dirty="0"/>
              <a:t> </a:t>
            </a:r>
            <a:endParaRPr lang="cs-CZ" b="1" u="wavyHeavy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wavyHeavy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b="1" u="wavyHeavy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wavyHeavy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rgbClr val="7030A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611560" y="1556792"/>
            <a:ext cx="8208912" cy="5040560"/>
          </a:xfrm>
          <a:blipFill rotWithShape="1">
            <a:blip r:embed="rId2"/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600200"/>
            <a:ext cx="8208962" cy="4924425"/>
          </a:xfrm>
        </p:spPr>
        <p:txBody>
          <a:bodyPr rtlCol="0">
            <a:normAutofit fontScale="92500" lnSpcReduction="20000"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 smtClean="0">
                <a:solidFill>
                  <a:srgbClr val="7030A0"/>
                </a:solidFill>
              </a:rPr>
              <a:t>A pro odvození vztahu pro n budeme muset sáhnout trochu hlouběji do našich znalostí matematiky :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b="1" dirty="0" err="1" smtClean="0"/>
              <a:t>a</a:t>
            </a:r>
            <a:r>
              <a:rPr lang="cs-CZ" sz="3500" b="1" baseline="-25000" dirty="0" err="1" smtClean="0"/>
              <a:t>n</a:t>
            </a:r>
            <a:r>
              <a:rPr lang="cs-CZ" sz="3500" b="1" dirty="0" smtClean="0"/>
              <a:t> </a:t>
            </a:r>
            <a:r>
              <a:rPr lang="cs-CZ" sz="3500" b="1" dirty="0"/>
              <a:t>= a</a:t>
            </a:r>
            <a:r>
              <a:rPr lang="cs-CZ" sz="3500" b="1" baseline="-25000" dirty="0"/>
              <a:t>0</a:t>
            </a:r>
            <a:r>
              <a:rPr lang="cs-CZ" sz="3500" b="1" dirty="0"/>
              <a:t> . ( 1 +  P)</a:t>
            </a:r>
            <a:r>
              <a:rPr lang="cs-CZ" sz="3500" b="1" baseline="30000" dirty="0"/>
              <a:t>n </a:t>
            </a:r>
            <a:r>
              <a:rPr lang="en-US" sz="3500" b="1" dirty="0"/>
              <a:t>  / </a:t>
            </a:r>
            <a:r>
              <a:rPr lang="cs-CZ" sz="3500" i="1" dirty="0" smtClean="0"/>
              <a:t>vydělíme a</a:t>
            </a:r>
            <a:r>
              <a:rPr lang="cs-CZ" sz="3500" i="1" baseline="-25000" dirty="0" smtClean="0"/>
              <a:t>0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b="1" dirty="0" err="1"/>
              <a:t>a</a:t>
            </a:r>
            <a:r>
              <a:rPr lang="cs-CZ" sz="3500" b="1" baseline="-25000" dirty="0" err="1"/>
              <a:t>n</a:t>
            </a:r>
            <a:r>
              <a:rPr lang="cs-CZ" sz="3500" b="1" dirty="0"/>
              <a:t> </a:t>
            </a:r>
            <a:r>
              <a:rPr lang="cs-CZ" sz="3500" b="1" dirty="0" smtClean="0"/>
              <a:t>/ </a:t>
            </a:r>
            <a:r>
              <a:rPr lang="cs-CZ" sz="3500" b="1" dirty="0"/>
              <a:t>a</a:t>
            </a:r>
            <a:r>
              <a:rPr lang="cs-CZ" sz="3500" b="1" baseline="-25000" dirty="0"/>
              <a:t>0</a:t>
            </a:r>
            <a:r>
              <a:rPr lang="cs-CZ" sz="3500" b="1" dirty="0"/>
              <a:t> </a:t>
            </a:r>
            <a:r>
              <a:rPr lang="cs-CZ" sz="3500" b="1" dirty="0" smtClean="0"/>
              <a:t>= </a:t>
            </a:r>
            <a:r>
              <a:rPr lang="cs-CZ" sz="3500" b="1" dirty="0"/>
              <a:t>( 1 +  P)</a:t>
            </a:r>
            <a:r>
              <a:rPr lang="cs-CZ" sz="3500" b="1" baseline="30000" dirty="0"/>
              <a:t>n </a:t>
            </a:r>
            <a:r>
              <a:rPr lang="en-US" sz="3500" b="1" dirty="0"/>
              <a:t>  / </a:t>
            </a:r>
            <a:r>
              <a:rPr lang="cs-CZ" sz="3500" i="1" dirty="0" smtClean="0"/>
              <a:t>logaritmujeme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b="1" dirty="0" smtClean="0"/>
              <a:t> log (</a:t>
            </a:r>
            <a:r>
              <a:rPr lang="cs-CZ" sz="3500" b="1" dirty="0" err="1" smtClean="0"/>
              <a:t>a</a:t>
            </a:r>
            <a:r>
              <a:rPr lang="cs-CZ" sz="3500" b="1" baseline="-25000" dirty="0" err="1" smtClean="0"/>
              <a:t>n</a:t>
            </a:r>
            <a:r>
              <a:rPr lang="cs-CZ" sz="3500" b="1" dirty="0" smtClean="0"/>
              <a:t> / a</a:t>
            </a:r>
            <a:r>
              <a:rPr lang="cs-CZ" sz="3500" b="1" baseline="-25000" dirty="0" smtClean="0"/>
              <a:t>0</a:t>
            </a:r>
            <a:r>
              <a:rPr lang="cs-CZ" sz="3500" b="1" dirty="0" smtClean="0"/>
              <a:t> ) = log </a:t>
            </a:r>
            <a:r>
              <a:rPr lang="cs-CZ" sz="3500" b="1" dirty="0"/>
              <a:t>( 1 +  P)</a:t>
            </a:r>
            <a:r>
              <a:rPr lang="cs-CZ" sz="3500" b="1" baseline="30000" dirty="0"/>
              <a:t>n </a:t>
            </a:r>
            <a:r>
              <a:rPr lang="en-US" sz="3500" b="1" dirty="0"/>
              <a:t>  / </a:t>
            </a:r>
            <a:r>
              <a:rPr lang="cs-CZ" sz="3500" i="1" dirty="0" smtClean="0"/>
              <a:t>věty o log.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b="1" dirty="0"/>
              <a:t>log </a:t>
            </a:r>
            <a:r>
              <a:rPr lang="cs-CZ" sz="3500" b="1" dirty="0" err="1" smtClean="0"/>
              <a:t>a</a:t>
            </a:r>
            <a:r>
              <a:rPr lang="cs-CZ" sz="3500" b="1" baseline="-25000" dirty="0" err="1" smtClean="0"/>
              <a:t>n</a:t>
            </a:r>
            <a:r>
              <a:rPr lang="cs-CZ" sz="3500" b="1" dirty="0" smtClean="0"/>
              <a:t> – log a</a:t>
            </a:r>
            <a:r>
              <a:rPr lang="cs-CZ" sz="3500" b="1" baseline="-25000" dirty="0" smtClean="0"/>
              <a:t>0</a:t>
            </a:r>
            <a:r>
              <a:rPr lang="cs-CZ" sz="3500" b="1" dirty="0" smtClean="0"/>
              <a:t> </a:t>
            </a:r>
            <a:r>
              <a:rPr lang="cs-CZ" sz="3500" b="1" dirty="0"/>
              <a:t>= </a:t>
            </a:r>
            <a:r>
              <a:rPr lang="cs-CZ" sz="3500" b="1" dirty="0" smtClean="0"/>
              <a:t>n . log </a:t>
            </a:r>
            <a:r>
              <a:rPr lang="cs-CZ" sz="3500" b="1" dirty="0"/>
              <a:t>( 1 +  P</a:t>
            </a:r>
            <a:r>
              <a:rPr lang="cs-CZ" sz="3500" b="1" dirty="0" smtClean="0"/>
              <a:t>)</a:t>
            </a:r>
            <a:r>
              <a:rPr lang="cs-CZ" sz="3500" b="1" baseline="30000" dirty="0" smtClean="0"/>
              <a:t> </a:t>
            </a:r>
            <a:r>
              <a:rPr lang="en-US" sz="3500" b="1" dirty="0" smtClean="0"/>
              <a:t>  </a:t>
            </a:r>
            <a:r>
              <a:rPr lang="en-US" sz="3500" b="1" dirty="0"/>
              <a:t>/ </a:t>
            </a:r>
            <a:r>
              <a:rPr lang="cs-CZ" sz="3500" i="1" dirty="0" smtClean="0"/>
              <a:t>vydělíme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b="1" u="wavyHeavy" dirty="0" smtClean="0"/>
              <a:t>n = (log </a:t>
            </a:r>
            <a:r>
              <a:rPr lang="cs-CZ" sz="3500" b="1" u="wavyHeavy" dirty="0" err="1" smtClean="0"/>
              <a:t>a</a:t>
            </a:r>
            <a:r>
              <a:rPr lang="cs-CZ" sz="3500" b="1" u="wavyHeavy" baseline="-25000" dirty="0" err="1" smtClean="0"/>
              <a:t>n</a:t>
            </a:r>
            <a:r>
              <a:rPr lang="cs-CZ" sz="3500" b="1" u="wavyHeavy" dirty="0" smtClean="0"/>
              <a:t> - log </a:t>
            </a:r>
            <a:r>
              <a:rPr lang="cs-CZ" sz="3500" b="1" u="wavyHeavy" dirty="0"/>
              <a:t>a</a:t>
            </a:r>
            <a:r>
              <a:rPr lang="cs-CZ" sz="3500" b="1" u="wavyHeavy" baseline="-25000" dirty="0"/>
              <a:t>0</a:t>
            </a:r>
            <a:r>
              <a:rPr lang="cs-CZ" sz="3500" b="1" u="wavyHeavy" dirty="0"/>
              <a:t> </a:t>
            </a:r>
            <a:r>
              <a:rPr lang="cs-CZ" sz="3500" b="1" u="wavyHeavy" dirty="0" smtClean="0"/>
              <a:t>)/  </a:t>
            </a:r>
            <a:r>
              <a:rPr lang="cs-CZ" sz="3500" b="1" u="wavyHeavy" dirty="0"/>
              <a:t>log ( 1 +  </a:t>
            </a:r>
            <a:r>
              <a:rPr lang="cs-CZ" sz="3500" b="1" u="wavyHeavy" dirty="0" smtClean="0"/>
              <a:t>P)</a:t>
            </a:r>
            <a:endParaRPr lang="cs-CZ" sz="3500" i="1" u="wavyHeavy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US" b="1" baseline="30000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b="1" baseline="30000" dirty="0" smtClean="0"/>
              <a:t>   </a:t>
            </a:r>
            <a:endParaRPr lang="en-US" b="1" baseline="30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684213" y="1600200"/>
            <a:ext cx="8135937" cy="4997450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Ale nechme teorie a přejděme ke konkrétním praktickým úlohám :</a:t>
            </a:r>
          </a:p>
        </p:txBody>
      </p:sp>
      <p:pic>
        <p:nvPicPr>
          <p:cNvPr id="23555" name="Obrázek 3" descr="http://ts1.mm.bing.net/th?id=H.4734227589106098&amp;pid=1.9&amp;w=300&amp;h=300&amp;p=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2708275"/>
            <a:ext cx="2095500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Šipka dolů 4">
            <a:hlinkClick r:id="" action="ppaction://hlinkshowjump?jump=nextslide"/>
          </p:cNvPr>
          <p:cNvSpPr/>
          <p:nvPr/>
        </p:nvSpPr>
        <p:spPr>
          <a:xfrm>
            <a:off x="971550" y="4941888"/>
            <a:ext cx="7777163" cy="1439862"/>
          </a:xfrm>
          <a:prstGeom prst="downArrow">
            <a:avLst>
              <a:gd name="adj1" fmla="val 50000"/>
              <a:gd name="adj2" fmla="val 3259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hlinkClick r:id="" action="ppaction://hlinkshowjump?jump=nextslide"/>
              </a:rPr>
              <a:t>První příklad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484313"/>
            <a:ext cx="8208962" cy="5113337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Na účet s úrokovou sazbou 2 % </a:t>
            </a:r>
            <a:r>
              <a:rPr lang="cs-CZ" sz="2800" b="1" dirty="0" err="1" smtClean="0"/>
              <a:t>p.a</a:t>
            </a:r>
            <a:r>
              <a:rPr lang="cs-CZ" sz="2800" b="1" dirty="0" smtClean="0"/>
              <a:t>., ročním úrokovacím obdobím a daní z úroků ve výši 15 % bylo uloženo 1 000 Kč. Kolik tam bude za 4 roky?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solidFill>
                  <a:srgbClr val="7030A0"/>
                </a:solidFill>
              </a:rPr>
              <a:t>Nejprve si určeme výchozí veličiny: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17489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b="1" smtClean="0"/>
              <a:t>Na účet s úrokovou sazbou 2 % p.a., ročním úrokovacím obdobím a daní z úroků ve výši 15 % bylo uloženo 1 000 Kč. Kolik tam bude za 4 roky?</a:t>
            </a:r>
          </a:p>
          <a:p>
            <a:pPr marL="0" indent="0" algn="ctr">
              <a:buFont typeface="Arial" charset="0"/>
              <a:buNone/>
            </a:pPr>
            <a:r>
              <a:rPr lang="cs-CZ" sz="1200" b="1" smtClean="0"/>
              <a:t> </a:t>
            </a:r>
          </a:p>
          <a:p>
            <a:pPr marL="0" indent="0" algn="ctr">
              <a:buFont typeface="Arial" charset="0"/>
              <a:buNone/>
            </a:pPr>
            <a:r>
              <a:rPr lang="cs-CZ" sz="2800" b="1" i="1" smtClean="0"/>
              <a:t>a</a:t>
            </a:r>
            <a:r>
              <a:rPr lang="cs-CZ" sz="2800" b="1" i="1" baseline="-25000" smtClean="0"/>
              <a:t>0</a:t>
            </a:r>
            <a:r>
              <a:rPr lang="cs-CZ" sz="2800" b="1" i="1" smtClean="0"/>
              <a:t> = 1 000 Kč, p = 2 %, d = 15 % , </a:t>
            </a:r>
            <a:endParaRPr lang="en-US" sz="2800" b="1" i="1" smtClean="0"/>
          </a:p>
          <a:p>
            <a:pPr marL="0" indent="0" algn="ctr">
              <a:buFont typeface="Arial" charset="0"/>
              <a:buNone/>
            </a:pPr>
            <a:r>
              <a:rPr lang="cs-CZ" sz="2800" b="1" i="1" smtClean="0"/>
              <a:t>roční úrokování</a:t>
            </a:r>
            <a:r>
              <a:rPr lang="en-US" sz="2800" b="1" i="1" smtClean="0"/>
              <a:t>,</a:t>
            </a:r>
            <a:r>
              <a:rPr lang="cs-CZ" sz="2800" b="1" i="1" smtClean="0"/>
              <a:t> </a:t>
            </a:r>
            <a:r>
              <a:rPr lang="en-US" sz="2800" b="1" i="1" smtClean="0"/>
              <a:t> </a:t>
            </a:r>
            <a:r>
              <a:rPr lang="cs-CZ" sz="2800" b="1" i="1" smtClean="0"/>
              <a:t>doba</a:t>
            </a:r>
            <a:r>
              <a:rPr lang="en-US" sz="2800" b="1" i="1" smtClean="0"/>
              <a:t> 4 rok</a:t>
            </a:r>
            <a:r>
              <a:rPr lang="cs-CZ" sz="2800" b="1" i="1" smtClean="0"/>
              <a:t>y  =</a:t>
            </a:r>
            <a:r>
              <a:rPr lang="en-US" sz="2800" b="1" i="1" smtClean="0"/>
              <a:t>&gt;</a:t>
            </a:r>
            <a:r>
              <a:rPr lang="cs-CZ" sz="2800" b="1" i="1" smtClean="0"/>
              <a:t> n = 4</a:t>
            </a:r>
          </a:p>
          <a:p>
            <a:pPr marL="0" indent="0" algn="ctr">
              <a:buFont typeface="Arial" charset="0"/>
              <a:buNone/>
            </a:pPr>
            <a:endParaRPr lang="cs-CZ" sz="1200" b="1" smtClean="0"/>
          </a:p>
          <a:p>
            <a:pPr marL="0" indent="0" algn="ctr">
              <a:buFont typeface="Arial" charset="0"/>
              <a:buNone/>
            </a:pPr>
            <a:r>
              <a:rPr lang="cs-CZ" sz="2400" b="1" smtClean="0">
                <a:solidFill>
                  <a:srgbClr val="7030A0"/>
                </a:solidFill>
              </a:rPr>
              <a:t>Abychom mohli použít jednodušší  vzorec, určíme si P :</a:t>
            </a:r>
          </a:p>
          <a:p>
            <a:pPr marL="0" indent="0" algn="ctr">
              <a:buFont typeface="Arial" charset="0"/>
              <a:buNone/>
            </a:pPr>
            <a:endParaRPr lang="cs-CZ" sz="1200" b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sz="2800" b="1" i="1" smtClean="0"/>
              <a:t>P = 2 % . 85 % = 0,02 . 0,85 = 0,017</a:t>
            </a:r>
          </a:p>
          <a:p>
            <a:pPr marL="0" indent="0" algn="ctr">
              <a:buFont typeface="Arial" charset="0"/>
              <a:buNone/>
            </a:pPr>
            <a:endParaRPr lang="cs-CZ" sz="1200" b="1" smtClean="0"/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755650" y="5732463"/>
            <a:ext cx="7848600" cy="792162"/>
          </a:xfrm>
          <a:prstGeom prst="downArrow">
            <a:avLst>
              <a:gd name="adj1" fmla="val 50000"/>
              <a:gd name="adj2" fmla="val 742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hlinkClick r:id="" action="ppaction://hlinkshowjump?jump=nextslide"/>
              </a:rPr>
              <a:t>A můžeme počítat :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Na účet s úrokovou sazbou 2 % </a:t>
            </a:r>
            <a:r>
              <a:rPr lang="cs-CZ" sz="2800" b="1" dirty="0" err="1"/>
              <a:t>p.a</a:t>
            </a:r>
            <a:r>
              <a:rPr lang="cs-CZ" sz="2800" b="1" dirty="0"/>
              <a:t>., ročním úrokovacím obdobím a daní z úroků ve výši 15 % bylo uloženo 1 000 Kč. Kolik tam bude za 4 roky?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i="1" dirty="0"/>
              <a:t> </a:t>
            </a:r>
            <a:r>
              <a:rPr lang="cs-CZ" b="1" i="1" dirty="0" err="1"/>
              <a:t>a</a:t>
            </a:r>
            <a:r>
              <a:rPr lang="cs-CZ" b="1" i="1" baseline="-25000" dirty="0" err="1"/>
              <a:t>n</a:t>
            </a:r>
            <a:r>
              <a:rPr lang="cs-CZ" b="1" i="1" dirty="0"/>
              <a:t> = a</a:t>
            </a:r>
            <a:r>
              <a:rPr lang="cs-CZ" b="1" i="1" baseline="-25000" dirty="0"/>
              <a:t>0</a:t>
            </a:r>
            <a:r>
              <a:rPr lang="cs-CZ" b="1" i="1" dirty="0"/>
              <a:t> . ( 1 +  </a:t>
            </a:r>
            <a:r>
              <a:rPr lang="cs-CZ" b="1" i="1" dirty="0" smtClean="0"/>
              <a:t>P)</a:t>
            </a:r>
            <a:r>
              <a:rPr lang="cs-CZ" b="1" i="1" baseline="30000" dirty="0" smtClean="0"/>
              <a:t>n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i="1" dirty="0"/>
              <a:t> </a:t>
            </a:r>
            <a:r>
              <a:rPr lang="cs-CZ" b="1" i="1" dirty="0" err="1"/>
              <a:t>a</a:t>
            </a:r>
            <a:r>
              <a:rPr lang="cs-CZ" b="1" i="1" baseline="-25000" dirty="0" err="1"/>
              <a:t>n</a:t>
            </a:r>
            <a:r>
              <a:rPr lang="cs-CZ" b="1" i="1" dirty="0"/>
              <a:t> = </a:t>
            </a:r>
            <a:r>
              <a:rPr lang="cs-CZ" b="1" i="1" dirty="0" smtClean="0"/>
              <a:t>1 000 </a:t>
            </a:r>
            <a:r>
              <a:rPr lang="cs-CZ" b="1" i="1" dirty="0"/>
              <a:t>. ( 1 +  </a:t>
            </a:r>
            <a:r>
              <a:rPr lang="cs-CZ" b="1" i="1" dirty="0" smtClean="0"/>
              <a:t>0,017)</a:t>
            </a:r>
            <a:r>
              <a:rPr lang="cs-CZ" b="1" i="1" baseline="30000" dirty="0" smtClean="0"/>
              <a:t>4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/>
              <a:t> </a:t>
            </a:r>
            <a:r>
              <a:rPr lang="cs-CZ" b="1" u="dbl" dirty="0" err="1"/>
              <a:t>a</a:t>
            </a:r>
            <a:r>
              <a:rPr lang="cs-CZ" b="1" u="dbl" baseline="-25000" dirty="0" err="1"/>
              <a:t>n</a:t>
            </a:r>
            <a:r>
              <a:rPr lang="cs-CZ" b="1" u="dbl" dirty="0"/>
              <a:t> </a:t>
            </a:r>
            <a:r>
              <a:rPr lang="cs-CZ" b="1" u="dbl" dirty="0" smtClean="0"/>
              <a:t>=1 069,75 Kč</a:t>
            </a:r>
            <a:endParaRPr lang="cs-CZ" b="1" i="1" u="dbl" dirty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2771800" y="1556792"/>
            <a:ext cx="388843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2 . Úloha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5" name="Šipka dolů 4">
            <a:hlinkClick r:id="" action="ppaction://hlinkshowjump?jump=nextslide"/>
          </p:cNvPr>
          <p:cNvSpPr/>
          <p:nvPr/>
        </p:nvSpPr>
        <p:spPr>
          <a:xfrm>
            <a:off x="1835150" y="2479675"/>
            <a:ext cx="5689600" cy="3902075"/>
          </a:xfrm>
          <a:prstGeom prst="downArrow">
            <a:avLst>
              <a:gd name="adj1" fmla="val 50000"/>
              <a:gd name="adj2" fmla="val 6858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b="1" smtClean="0"/>
              <a:t>Jaký bude výsledek předchozí úlohy, změníme-li délku úrokovacího období na čtvrtletní? </a:t>
            </a:r>
          </a:p>
          <a:p>
            <a:pPr marL="0" indent="0">
              <a:buFont typeface="Arial" charset="0"/>
              <a:buNone/>
            </a:pPr>
            <a:endParaRPr lang="cs-CZ" sz="2800" b="1" smtClean="0"/>
          </a:p>
          <a:p>
            <a:pPr marL="0" indent="0" algn="ctr">
              <a:buFont typeface="Arial" charset="0"/>
              <a:buNone/>
            </a:pPr>
            <a:r>
              <a:rPr lang="cs-CZ" sz="2800" b="1" smtClean="0">
                <a:solidFill>
                  <a:srgbClr val="7030A0"/>
                </a:solidFill>
              </a:rPr>
              <a:t>Jak se změní výchozí veličiny ?</a:t>
            </a:r>
          </a:p>
          <a:p>
            <a:pPr marL="0" indent="0" algn="ctr">
              <a:buFont typeface="Arial" charset="0"/>
              <a:buNone/>
            </a:pPr>
            <a:endParaRPr lang="cs-CZ" sz="2800" b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sz="2800" b="1" smtClean="0">
                <a:solidFill>
                  <a:srgbClr val="7030A0"/>
                </a:solidFill>
              </a:rPr>
              <a:t>Výpočet pak už bude legrace 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b="1" i="1" smtClean="0"/>
              <a:t>a</a:t>
            </a:r>
            <a:r>
              <a:rPr lang="cs-CZ" sz="2800" b="1" i="1" baseline="-25000" smtClean="0"/>
              <a:t>0</a:t>
            </a:r>
            <a:r>
              <a:rPr lang="cs-CZ" sz="2800" b="1" i="1" smtClean="0"/>
              <a:t> = 1 000 Kč,  d = 15 % , </a:t>
            </a:r>
            <a:endParaRPr lang="en-US" sz="2800" b="1" i="1" smtClean="0"/>
          </a:p>
          <a:p>
            <a:pPr marL="0" indent="0" algn="ctr">
              <a:buFont typeface="Arial" charset="0"/>
              <a:buNone/>
            </a:pPr>
            <a:r>
              <a:rPr lang="cs-CZ" sz="2800" b="1" i="1" smtClean="0"/>
              <a:t>čtvrtletní úrokování : </a:t>
            </a:r>
            <a:r>
              <a:rPr lang="en-US" sz="2800" b="1" i="1" smtClean="0"/>
              <a:t> </a:t>
            </a:r>
            <a:r>
              <a:rPr lang="cs-CZ" sz="2800" b="1" i="1" smtClean="0"/>
              <a:t>doba</a:t>
            </a:r>
            <a:r>
              <a:rPr lang="en-US" sz="2800" b="1" i="1" smtClean="0"/>
              <a:t> 4 rok</a:t>
            </a:r>
            <a:r>
              <a:rPr lang="cs-CZ" sz="2800" b="1" i="1" smtClean="0"/>
              <a:t>y  =</a:t>
            </a:r>
            <a:r>
              <a:rPr lang="en-US" sz="2800" b="1" i="1" smtClean="0"/>
              <a:t>&gt;</a:t>
            </a:r>
            <a:r>
              <a:rPr lang="cs-CZ" sz="2800" b="1" i="1" smtClean="0"/>
              <a:t> n = 16</a:t>
            </a:r>
          </a:p>
          <a:p>
            <a:pPr marL="0" indent="0" algn="ctr">
              <a:buFont typeface="Arial" charset="0"/>
              <a:buNone/>
            </a:pPr>
            <a:r>
              <a:rPr lang="cs-CZ" sz="2800" b="1" i="1" smtClean="0"/>
              <a:t>p = 2 % p.a.  =</a:t>
            </a:r>
            <a:r>
              <a:rPr lang="en-US" sz="2800" b="1" i="1" smtClean="0"/>
              <a:t>&gt;</a:t>
            </a:r>
            <a:r>
              <a:rPr lang="cs-CZ" sz="2800" b="1" i="1" smtClean="0"/>
              <a:t> p = 0,5 % p.q.</a:t>
            </a:r>
          </a:p>
          <a:p>
            <a:pPr marL="0" indent="0" algn="ctr">
              <a:buFont typeface="Arial" charset="0"/>
              <a:buNone/>
            </a:pPr>
            <a:endParaRPr lang="cs-CZ" b="1" i="1" smtClean="0"/>
          </a:p>
          <a:p>
            <a:pPr marL="0" indent="0" algn="ctr">
              <a:buFont typeface="Arial" charset="0"/>
              <a:buNone/>
            </a:pPr>
            <a:r>
              <a:rPr lang="cs-CZ" sz="2800" b="1" i="1" smtClean="0">
                <a:solidFill>
                  <a:srgbClr val="7030A0"/>
                </a:solidFill>
              </a:rPr>
              <a:t>Pak</a:t>
            </a:r>
            <a:r>
              <a:rPr lang="cs-CZ" sz="2800" b="1" i="1" smtClean="0"/>
              <a:t> : P = 0,5 % . 0,85 % = 0,005 . 0,85 = 0, 00425</a:t>
            </a:r>
          </a:p>
          <a:p>
            <a:pPr marL="0" indent="0" algn="ctr">
              <a:buFont typeface="Arial" charset="0"/>
              <a:buNone/>
            </a:pPr>
            <a:endParaRPr lang="cs-CZ" sz="2800" b="1" i="1" smtClean="0"/>
          </a:p>
          <a:p>
            <a:pPr marL="0" indent="0" algn="ctr">
              <a:buFont typeface="Arial" charset="0"/>
              <a:buNone/>
            </a:pPr>
            <a:r>
              <a:rPr lang="cs-CZ" sz="2800" b="1" i="1" smtClean="0">
                <a:solidFill>
                  <a:srgbClr val="7030A0"/>
                </a:solidFill>
              </a:rPr>
              <a:t>A můžeme provést výpočet :</a:t>
            </a:r>
          </a:p>
          <a:p>
            <a:pPr marL="0" indent="0" algn="ctr">
              <a:buFont typeface="Arial" charset="0"/>
              <a:buNone/>
            </a:pPr>
            <a:endParaRPr lang="cs-CZ" sz="2800" b="1" smtClean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9125" y="1557338"/>
            <a:ext cx="8201025" cy="5040312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i="1" dirty="0"/>
              <a:t> </a:t>
            </a:r>
            <a:r>
              <a:rPr lang="cs-CZ" b="1" i="1" dirty="0" err="1"/>
              <a:t>a</a:t>
            </a:r>
            <a:r>
              <a:rPr lang="cs-CZ" b="1" i="1" baseline="-25000" dirty="0" err="1"/>
              <a:t>n</a:t>
            </a:r>
            <a:r>
              <a:rPr lang="cs-CZ" b="1" i="1" dirty="0"/>
              <a:t> = a</a:t>
            </a:r>
            <a:r>
              <a:rPr lang="cs-CZ" b="1" i="1" baseline="-25000" dirty="0"/>
              <a:t>0</a:t>
            </a:r>
            <a:r>
              <a:rPr lang="cs-CZ" b="1" i="1" dirty="0"/>
              <a:t> . ( 1 +  P)</a:t>
            </a:r>
            <a:r>
              <a:rPr lang="cs-CZ" b="1" i="1" baseline="30000" dirty="0"/>
              <a:t>n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i="1" dirty="0"/>
              <a:t> </a:t>
            </a:r>
            <a:r>
              <a:rPr lang="cs-CZ" b="1" i="1" dirty="0" err="1"/>
              <a:t>a</a:t>
            </a:r>
            <a:r>
              <a:rPr lang="cs-CZ" b="1" i="1" baseline="-25000" dirty="0" err="1"/>
              <a:t>n</a:t>
            </a:r>
            <a:r>
              <a:rPr lang="cs-CZ" b="1" i="1" dirty="0"/>
              <a:t> = </a:t>
            </a:r>
            <a:r>
              <a:rPr lang="cs-CZ" b="1" i="1" dirty="0" smtClean="0"/>
              <a:t>1 000 </a:t>
            </a:r>
            <a:r>
              <a:rPr lang="cs-CZ" b="1" i="1" dirty="0"/>
              <a:t>. ( 1 +  </a:t>
            </a:r>
            <a:r>
              <a:rPr lang="cs-CZ" b="1" i="1" dirty="0" smtClean="0"/>
              <a:t>0,00425)</a:t>
            </a:r>
            <a:r>
              <a:rPr lang="cs-CZ" b="1" i="1" baseline="30000" dirty="0" smtClean="0"/>
              <a:t>16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i="1" dirty="0"/>
              <a:t> </a:t>
            </a:r>
            <a:r>
              <a:rPr lang="cs-CZ" b="1" i="1" u="dbl" dirty="0" err="1"/>
              <a:t>a</a:t>
            </a:r>
            <a:r>
              <a:rPr lang="cs-CZ" b="1" i="1" u="dbl" baseline="-25000" dirty="0" err="1"/>
              <a:t>n</a:t>
            </a:r>
            <a:r>
              <a:rPr lang="cs-CZ" b="1" i="1" u="dbl" dirty="0"/>
              <a:t> </a:t>
            </a:r>
            <a:r>
              <a:rPr lang="cs-CZ" b="1" i="1" u="dbl" dirty="0" smtClean="0"/>
              <a:t>= 1 070,21 Kč</a:t>
            </a:r>
            <a:endParaRPr lang="cs-CZ" b="1" i="1" u="dbl" baseline="30000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</a:rPr>
              <a:t>     Celkem jednoduché, ne ….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30723" name="Obrázek 3" descr="http://files.fitboxkladno.cz/200000305-4d8a84e84a/smajl%C3%AD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4508500"/>
            <a:ext cx="1524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55776" y="1556792"/>
            <a:ext cx="4104456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3. úloha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5" name="Zástupný symbol pro obsah 4">
            <a:hlinkClick r:id="" action="ppaction://hlinkshowjump?jump=nextslide"/>
          </p:cNvPr>
          <p:cNvSpPr>
            <a:spLocks noGrp="1"/>
          </p:cNvSpPr>
          <p:nvPr>
            <p:ph idx="1"/>
          </p:nvPr>
        </p:nvSpPr>
        <p:spPr>
          <a:xfrm>
            <a:off x="2051050" y="2479675"/>
            <a:ext cx="5329238" cy="4117975"/>
          </a:xfrm>
          <a:prstGeom prst="downArrow">
            <a:avLst>
              <a:gd name="adj1" fmla="val 50000"/>
              <a:gd name="adj2" fmla="val 675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hlinkClick r:id="" action="ppaction://hlinkshowjump?jump=nextslide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hlinkClick r:id="" action="ppaction://hlinkshowjump?jump=nextslide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b="1" smtClean="0">
                <a:solidFill>
                  <a:srgbClr val="7030A0"/>
                </a:solidFill>
              </a:rPr>
              <a:t>A co když na účet uložíme peníze vícekrát….</a:t>
            </a:r>
          </a:p>
          <a:p>
            <a:pPr marL="0" indent="0" algn="ctr">
              <a:buFont typeface="Arial" charset="0"/>
              <a:buNone/>
            </a:pPr>
            <a:endParaRPr lang="cs-CZ" sz="2800" b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sz="2800" b="1" smtClean="0">
                <a:solidFill>
                  <a:srgbClr val="7030A0"/>
                </a:solidFill>
              </a:rPr>
              <a:t>Příklad :</a:t>
            </a:r>
          </a:p>
          <a:p>
            <a:pPr marL="0" indent="0" algn="ctr">
              <a:buFont typeface="Arial" charset="0"/>
              <a:buNone/>
            </a:pPr>
            <a:r>
              <a:rPr lang="cs-CZ" sz="2800" b="1" smtClean="0"/>
              <a:t>Na účet s ročním úrokováním, úrok. sazbou 2,2 % p.a. a 15 % daní z úroků vložíme na počátku 12 000 Kč a na konci prvního roku přidáme ještě 8 000 Kč. Kolik tam bude za 4 roky?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>
          <a:xfrm>
            <a:off x="649288" y="1600200"/>
            <a:ext cx="8170862" cy="4997450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b="1" smtClean="0">
                <a:solidFill>
                  <a:srgbClr val="7030A0"/>
                </a:solidFill>
              </a:rPr>
              <a:t>Při řešení této úlohy si musíme uvědomit, že jde vlastně o dvě úlohy a o dva výpočty – první částka </a:t>
            </a:r>
          </a:p>
          <a:p>
            <a:pPr marL="0" indent="0" algn="ctr">
              <a:buFont typeface="Arial" charset="0"/>
              <a:buNone/>
            </a:pPr>
            <a:r>
              <a:rPr lang="cs-CZ" sz="2800" b="1" smtClean="0">
                <a:solidFill>
                  <a:srgbClr val="7030A0"/>
                </a:solidFill>
              </a:rPr>
              <a:t>(12 000 Kč) je na účtu celé 4 roky a druhá částka </a:t>
            </a:r>
          </a:p>
          <a:p>
            <a:pPr marL="0" indent="0" algn="ctr">
              <a:buFont typeface="Arial" charset="0"/>
              <a:buNone/>
            </a:pPr>
            <a:r>
              <a:rPr lang="cs-CZ" sz="2800" b="1" smtClean="0">
                <a:solidFill>
                  <a:srgbClr val="7030A0"/>
                </a:solidFill>
              </a:rPr>
              <a:t>(8 000 Kč) pouze tři roky.</a:t>
            </a:r>
          </a:p>
        </p:txBody>
      </p:sp>
      <p:pic>
        <p:nvPicPr>
          <p:cNvPr id="3379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3644900"/>
            <a:ext cx="7848600" cy="290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600200"/>
            <a:ext cx="8208962" cy="4997450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i="1" dirty="0" smtClean="0">
                <a:solidFill>
                  <a:srgbClr val="7030A0"/>
                </a:solidFill>
              </a:rPr>
              <a:t>Čili :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b="1" i="1" dirty="0" smtClean="0"/>
              <a:t>a</a:t>
            </a:r>
            <a:r>
              <a:rPr lang="cs-CZ" sz="2800" b="1" i="1" baseline="-25000" dirty="0" smtClean="0"/>
              <a:t>0</a:t>
            </a:r>
            <a:r>
              <a:rPr lang="cs-CZ" sz="2800" b="1" i="1" dirty="0" smtClean="0"/>
              <a:t> </a:t>
            </a:r>
            <a:r>
              <a:rPr lang="cs-CZ" sz="2800" b="1" i="1" dirty="0"/>
              <a:t>= 12 000 Kč, p = 2,2 % </a:t>
            </a:r>
            <a:r>
              <a:rPr lang="cs-CZ" sz="2800" b="1" i="1" dirty="0" err="1"/>
              <a:t>p.a</a:t>
            </a:r>
            <a:r>
              <a:rPr lang="cs-CZ" sz="2800" b="1" i="1" dirty="0"/>
              <a:t>., d = 15 %, 4 roky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i="1" dirty="0"/>
              <a:t>       roční úrokování =</a:t>
            </a:r>
            <a:r>
              <a:rPr lang="en-US" sz="2800" b="1" i="1" dirty="0"/>
              <a:t>&gt; </a:t>
            </a:r>
            <a:r>
              <a:rPr lang="cs-CZ" sz="2800" b="1" i="1" dirty="0"/>
              <a:t>n = 4, P = 0,022 . 0,85 = 0,0187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i="1" dirty="0"/>
              <a:t>2.   a</a:t>
            </a:r>
            <a:r>
              <a:rPr lang="cs-CZ" sz="2800" b="1" i="1" baseline="-25000" dirty="0"/>
              <a:t>0</a:t>
            </a:r>
            <a:r>
              <a:rPr lang="cs-CZ" sz="2800" b="1" i="1" dirty="0"/>
              <a:t> = 12 000 Kč, p = 2,2 % </a:t>
            </a:r>
            <a:r>
              <a:rPr lang="cs-CZ" sz="2800" b="1" i="1" dirty="0" err="1"/>
              <a:t>p.a</a:t>
            </a:r>
            <a:r>
              <a:rPr lang="cs-CZ" sz="2800" b="1" i="1" dirty="0"/>
              <a:t>., d = 15 %, 3 roky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i="1" dirty="0"/>
              <a:t>       roční úrokování =</a:t>
            </a:r>
            <a:r>
              <a:rPr lang="en-US" sz="2800" b="1" i="1" dirty="0"/>
              <a:t>&gt; </a:t>
            </a:r>
            <a:r>
              <a:rPr lang="cs-CZ" sz="2800" b="1" i="1" dirty="0"/>
              <a:t>n = 3, P = 0,022 . 0,85 = </a:t>
            </a:r>
            <a:r>
              <a:rPr lang="cs-CZ" sz="2800" b="1" i="1" dirty="0" smtClean="0"/>
              <a:t>0,0187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i="1" dirty="0" smtClean="0">
                <a:solidFill>
                  <a:srgbClr val="7030A0"/>
                </a:solidFill>
              </a:rPr>
              <a:t>Pak tedy :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i="1" dirty="0" err="1"/>
              <a:t>a</a:t>
            </a:r>
            <a:r>
              <a:rPr lang="cs-CZ" sz="2800" b="1" i="1" baseline="-25000" dirty="0" err="1"/>
              <a:t>n</a:t>
            </a:r>
            <a:r>
              <a:rPr lang="cs-CZ" sz="2800" b="1" i="1" dirty="0"/>
              <a:t> = </a:t>
            </a:r>
            <a:r>
              <a:rPr lang="cs-CZ" sz="2800" b="1" i="1" dirty="0" smtClean="0"/>
              <a:t>a</a:t>
            </a:r>
            <a:r>
              <a:rPr lang="cs-CZ" sz="2800" b="1" i="1" baseline="-25000" dirty="0" smtClean="0"/>
              <a:t>01</a:t>
            </a:r>
            <a:r>
              <a:rPr lang="cs-CZ" sz="2800" b="1" i="1" dirty="0" smtClean="0"/>
              <a:t> </a:t>
            </a:r>
            <a:r>
              <a:rPr lang="cs-CZ" sz="2800" b="1" i="1" dirty="0"/>
              <a:t>. ( 1 +  </a:t>
            </a:r>
            <a:r>
              <a:rPr lang="cs-CZ" sz="2800" b="1" i="1" dirty="0" smtClean="0"/>
              <a:t>P</a:t>
            </a:r>
            <a:r>
              <a:rPr lang="cs-CZ" sz="2800" b="1" i="1" baseline="-25000" dirty="0" smtClean="0"/>
              <a:t>1</a:t>
            </a:r>
            <a:r>
              <a:rPr lang="cs-CZ" sz="2800" b="1" i="1" dirty="0" smtClean="0"/>
              <a:t> )</a:t>
            </a:r>
            <a:r>
              <a:rPr lang="cs-CZ" sz="2800" b="1" i="1" baseline="30000" dirty="0" smtClean="0"/>
              <a:t>n1</a:t>
            </a:r>
            <a:r>
              <a:rPr lang="cs-CZ" sz="2800" b="1" i="1" dirty="0" smtClean="0"/>
              <a:t> + a</a:t>
            </a:r>
            <a:r>
              <a:rPr lang="cs-CZ" sz="2800" b="1" i="1" baseline="-25000" dirty="0" smtClean="0"/>
              <a:t>02</a:t>
            </a:r>
            <a:r>
              <a:rPr lang="cs-CZ" sz="2800" b="1" i="1" dirty="0" smtClean="0"/>
              <a:t> </a:t>
            </a:r>
            <a:r>
              <a:rPr lang="cs-CZ" sz="2800" b="1" i="1" dirty="0"/>
              <a:t>. ( 1 +  </a:t>
            </a:r>
            <a:r>
              <a:rPr lang="cs-CZ" sz="2800" b="1" i="1" dirty="0" smtClean="0"/>
              <a:t>P</a:t>
            </a:r>
            <a:r>
              <a:rPr lang="cs-CZ" sz="2800" b="1" i="1" baseline="-25000" dirty="0" smtClean="0"/>
              <a:t>2</a:t>
            </a:r>
            <a:r>
              <a:rPr lang="cs-CZ" sz="2800" b="1" i="1" dirty="0" smtClean="0"/>
              <a:t> )</a:t>
            </a:r>
            <a:r>
              <a:rPr lang="cs-CZ" sz="2800" b="1" i="1" baseline="30000" dirty="0" smtClean="0"/>
              <a:t>n2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i="1" dirty="0" err="1"/>
              <a:t>a</a:t>
            </a:r>
            <a:r>
              <a:rPr lang="cs-CZ" sz="2800" b="1" i="1" baseline="-25000" dirty="0" err="1"/>
              <a:t>n</a:t>
            </a:r>
            <a:r>
              <a:rPr lang="cs-CZ" sz="2800" b="1" i="1" dirty="0"/>
              <a:t> = </a:t>
            </a:r>
            <a:r>
              <a:rPr lang="cs-CZ" sz="2800" b="1" i="1" dirty="0" smtClean="0"/>
              <a:t>12 000 </a:t>
            </a:r>
            <a:r>
              <a:rPr lang="cs-CZ" sz="2800" b="1" i="1" dirty="0"/>
              <a:t>. ( 1 +  </a:t>
            </a:r>
            <a:r>
              <a:rPr lang="cs-CZ" sz="2800" b="1" i="1" dirty="0" smtClean="0"/>
              <a:t>0,0187 )</a:t>
            </a:r>
            <a:r>
              <a:rPr lang="cs-CZ" sz="2800" b="1" i="1" baseline="30000" dirty="0" smtClean="0"/>
              <a:t>4</a:t>
            </a:r>
            <a:r>
              <a:rPr lang="cs-CZ" sz="2800" b="1" i="1" dirty="0" smtClean="0"/>
              <a:t> </a:t>
            </a:r>
            <a:r>
              <a:rPr lang="cs-CZ" sz="2800" b="1" i="1" dirty="0"/>
              <a:t>+ </a:t>
            </a:r>
            <a:r>
              <a:rPr lang="cs-CZ" sz="2800" b="1" i="1" dirty="0" smtClean="0"/>
              <a:t>8 000 </a:t>
            </a:r>
            <a:r>
              <a:rPr lang="cs-CZ" sz="2800" b="1" i="1" dirty="0"/>
              <a:t>. ( 1 +  </a:t>
            </a:r>
            <a:r>
              <a:rPr lang="cs-CZ" sz="2800" b="1" i="1" dirty="0" smtClean="0"/>
              <a:t>0,0187 )</a:t>
            </a:r>
            <a:r>
              <a:rPr lang="cs-CZ" sz="2800" b="1" i="1" baseline="30000" dirty="0" smtClean="0"/>
              <a:t>3</a:t>
            </a:r>
            <a:endParaRPr lang="cs-CZ" sz="2800" b="1" i="1" baseline="30000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i="1" u="dbl" dirty="0" err="1"/>
              <a:t>a</a:t>
            </a:r>
            <a:r>
              <a:rPr lang="cs-CZ" sz="2800" b="1" i="1" u="dbl" baseline="-25000" dirty="0" err="1"/>
              <a:t>n</a:t>
            </a:r>
            <a:r>
              <a:rPr lang="cs-CZ" sz="2800" b="1" i="1" u="dbl" dirty="0"/>
              <a:t> </a:t>
            </a:r>
            <a:r>
              <a:rPr lang="cs-CZ" sz="2800" b="1" i="1" u="dbl" dirty="0" smtClean="0"/>
              <a:t>= 12 923,09 + 8 457,24 =  21 380,33 Kč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i="1" u="dbl" baseline="30000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i="1" u="dbl" baseline="30000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i="1" baseline="30000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i="1" dirty="0" smtClean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i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i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5842" name="Zástupný symbol pro obsah 2"/>
          <p:cNvSpPr>
            <a:spLocks noGrp="1"/>
          </p:cNvSpPr>
          <p:nvPr>
            <p:ph idx="1"/>
          </p:nvPr>
        </p:nvSpPr>
        <p:spPr>
          <a:xfrm>
            <a:off x="611188" y="1600200"/>
            <a:ext cx="8208962" cy="49974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2699792" y="1628800"/>
            <a:ext cx="4104456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4. úloha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5" name="Šipka dolů 4">
            <a:hlinkClick r:id="" action="ppaction://hlinkshowjump?jump=nextslide"/>
          </p:cNvPr>
          <p:cNvSpPr/>
          <p:nvPr/>
        </p:nvSpPr>
        <p:spPr>
          <a:xfrm>
            <a:off x="2484438" y="2552700"/>
            <a:ext cx="4608512" cy="37560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611560" y="1556792"/>
            <a:ext cx="8208912" cy="5040560"/>
          </a:xfrm>
          <a:blipFill rotWithShape="1">
            <a:blip r:embed="rId2"/>
            <a:stretch>
              <a:fillRect l="-1114" t="-967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611560" y="1556792"/>
            <a:ext cx="8208912" cy="5001419"/>
          </a:xfrm>
          <a:blipFill rotWithShape="1">
            <a:blip r:embed="rId2"/>
            <a:stretch>
              <a:fillRect t="-731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8914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2555776" y="1628800"/>
            <a:ext cx="4320480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5. úloha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5" name="Šipka dolů 4">
            <a:hlinkClick r:id="" action="ppaction://hlinkshowjump?jump=nextslide"/>
          </p:cNvPr>
          <p:cNvSpPr/>
          <p:nvPr/>
        </p:nvSpPr>
        <p:spPr>
          <a:xfrm>
            <a:off x="2555875" y="2552700"/>
            <a:ext cx="4464050" cy="3829050"/>
          </a:xfrm>
          <a:prstGeom prst="downArrow">
            <a:avLst>
              <a:gd name="adj1" fmla="val 50000"/>
              <a:gd name="adj2" fmla="val 582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91729"/>
            <a:ext cx="8784976" cy="93301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9938" name="Zástupný symbol pro obsah 2"/>
          <p:cNvSpPr>
            <a:spLocks noGrp="1"/>
          </p:cNvSpPr>
          <p:nvPr>
            <p:ph idx="1"/>
          </p:nvPr>
        </p:nvSpPr>
        <p:spPr>
          <a:xfrm>
            <a:off x="611188" y="1600200"/>
            <a:ext cx="8208962" cy="49974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b="1" smtClean="0"/>
              <a:t>Uložíme jeden milion na běžný účet (roční úrokování) s úrokovou sazbou 2,5 % a daní z úroků 15 %. Za jak dlouho tam budou dva (miliony)? </a:t>
            </a:r>
          </a:p>
          <a:p>
            <a:pPr marL="0" indent="0">
              <a:buFont typeface="Arial" charset="0"/>
              <a:buNone/>
            </a:pPr>
            <a:endParaRPr lang="cs-CZ" sz="2800" b="1" smtClean="0"/>
          </a:p>
          <a:p>
            <a:pPr marL="0" indent="0" algn="ctr">
              <a:buFont typeface="Arial" charset="0"/>
              <a:buNone/>
            </a:pPr>
            <a:r>
              <a:rPr lang="cs-CZ" sz="2800" b="1" smtClean="0">
                <a:solidFill>
                  <a:srgbClr val="7030A0"/>
                </a:solidFill>
              </a:rPr>
              <a:t>Nejprve si tipněte a pak spočtěte …</a:t>
            </a:r>
          </a:p>
        </p:txBody>
      </p:sp>
      <p:pic>
        <p:nvPicPr>
          <p:cNvPr id="39939" name="Obrázek 3" descr="http://www.vranovskyzleb.cz/img/news/572/smajl%C3%AD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4221163"/>
            <a:ext cx="2520950" cy="1693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879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81987" cy="5040312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i="1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i="1" dirty="0" smtClean="0"/>
              <a:t>a</a:t>
            </a:r>
            <a:r>
              <a:rPr lang="cs-CZ" sz="2800" b="1" i="1" baseline="-25000" dirty="0" smtClean="0"/>
              <a:t>0</a:t>
            </a:r>
            <a:r>
              <a:rPr lang="cs-CZ" sz="2800" b="1" i="1" dirty="0" smtClean="0"/>
              <a:t> </a:t>
            </a:r>
            <a:r>
              <a:rPr lang="cs-CZ" sz="2800" b="1" i="1" dirty="0"/>
              <a:t>= 1 000 </a:t>
            </a:r>
            <a:r>
              <a:rPr lang="cs-CZ" sz="2800" b="1" i="1" dirty="0" smtClean="0"/>
              <a:t>000 Kč ,  </a:t>
            </a:r>
            <a:r>
              <a:rPr lang="cs-CZ" sz="2800" b="1" i="1" dirty="0"/>
              <a:t>d = 15 % , </a:t>
            </a:r>
            <a:r>
              <a:rPr lang="cs-CZ" sz="2800" b="1" i="1" dirty="0" smtClean="0"/>
              <a:t>roční </a:t>
            </a:r>
            <a:r>
              <a:rPr lang="cs-CZ" sz="2800" b="1" i="1" dirty="0"/>
              <a:t>úrokování </a:t>
            </a:r>
            <a:r>
              <a:rPr lang="cs-CZ" sz="2800" b="1" i="1" dirty="0" smtClean="0"/>
              <a:t>,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i="1" dirty="0" err="1"/>
              <a:t>a</a:t>
            </a:r>
            <a:r>
              <a:rPr lang="cs-CZ" sz="2800" b="1" i="1" baseline="-25000" dirty="0" err="1"/>
              <a:t>n</a:t>
            </a:r>
            <a:r>
              <a:rPr lang="cs-CZ" sz="2800" b="1" i="1" baseline="-25000" dirty="0"/>
              <a:t> </a:t>
            </a:r>
            <a:r>
              <a:rPr lang="cs-CZ" sz="2800" b="1" i="1" dirty="0"/>
              <a:t> </a:t>
            </a:r>
            <a:r>
              <a:rPr lang="cs-CZ" sz="2800" b="1" i="1" dirty="0" smtClean="0"/>
              <a:t>= 2 000 000 0kč , p </a:t>
            </a:r>
            <a:r>
              <a:rPr lang="cs-CZ" sz="2800" b="1" i="1" dirty="0"/>
              <a:t>= </a:t>
            </a:r>
            <a:r>
              <a:rPr lang="cs-CZ" sz="2800" b="1" i="1" dirty="0" smtClean="0"/>
              <a:t>2,5 </a:t>
            </a:r>
            <a:r>
              <a:rPr lang="cs-CZ" sz="2800" b="1" i="1" dirty="0"/>
              <a:t>% </a:t>
            </a:r>
            <a:r>
              <a:rPr lang="cs-CZ" sz="2800" b="1" i="1" dirty="0" err="1"/>
              <a:t>p.a</a:t>
            </a:r>
            <a:r>
              <a:rPr lang="cs-CZ" sz="2800" b="1" i="1" dirty="0"/>
              <a:t>.  =</a:t>
            </a:r>
            <a:r>
              <a:rPr lang="en-US" sz="2800" b="1" i="1" dirty="0"/>
              <a:t>&gt;</a:t>
            </a:r>
            <a:r>
              <a:rPr lang="cs-CZ" sz="2800" b="1" i="1" dirty="0"/>
              <a:t> </a:t>
            </a:r>
            <a:endParaRPr lang="cs-CZ" sz="2800" b="1" i="1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i="1" dirty="0" smtClean="0"/>
              <a:t>P </a:t>
            </a:r>
            <a:r>
              <a:rPr lang="cs-CZ" sz="2800" b="1" i="1" dirty="0"/>
              <a:t>= </a:t>
            </a:r>
            <a:r>
              <a:rPr lang="cs-CZ" sz="2800" b="1" i="1" dirty="0" smtClean="0"/>
              <a:t>0,02125 , n = ?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i="1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i="1" dirty="0"/>
              <a:t>n = (log </a:t>
            </a:r>
            <a:r>
              <a:rPr lang="cs-CZ" sz="2800" b="1" i="1" dirty="0" err="1"/>
              <a:t>a</a:t>
            </a:r>
            <a:r>
              <a:rPr lang="cs-CZ" sz="2800" b="1" i="1" baseline="-25000" dirty="0" err="1"/>
              <a:t>n</a:t>
            </a:r>
            <a:r>
              <a:rPr lang="cs-CZ" sz="2800" b="1" i="1" dirty="0"/>
              <a:t> - log a</a:t>
            </a:r>
            <a:r>
              <a:rPr lang="cs-CZ" sz="2800" b="1" i="1" baseline="-25000" dirty="0"/>
              <a:t>0</a:t>
            </a:r>
            <a:r>
              <a:rPr lang="cs-CZ" sz="2800" b="1" i="1" dirty="0"/>
              <a:t> )/  log ( 1 +  P</a:t>
            </a:r>
            <a:r>
              <a:rPr lang="cs-CZ" sz="2800" b="1" i="1" dirty="0" smtClean="0"/>
              <a:t>)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i="1" dirty="0" smtClean="0"/>
              <a:t>n = (log 2 000 000 – log 1 000 000) / log (1,02125)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i="1" u="dbl" dirty="0" smtClean="0"/>
              <a:t>n = 34,57 let</a:t>
            </a:r>
            <a:endParaRPr lang="cs-CZ" sz="2800" i="1" u="dbl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US" b="1" i="1" baseline="30000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b="1" baseline="30000" dirty="0"/>
              <a:t>  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i="1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i="1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i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vaši pozornost a snahu a doufám,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má snaha  není marná.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987" name="Picture 3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3482975"/>
            <a:ext cx="2160588" cy="2547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600200"/>
            <a:ext cx="8208962" cy="4976813"/>
          </a:xfrm>
        </p:spPr>
        <p:txBody>
          <a:bodyPr>
            <a:normAutofit/>
          </a:bodyPr>
          <a:lstStyle/>
          <a:p>
            <a:pPr marL="0" indent="0" algn="ctr">
              <a:buFont typeface="Arial" charset="0"/>
              <a:buNone/>
            </a:pPr>
            <a:r>
              <a:rPr lang="cs-CZ" sz="4000" b="1" smtClean="0">
                <a:solidFill>
                  <a:srgbClr val="7030A0"/>
                </a:solidFill>
              </a:rPr>
              <a:t>Použité zdroje - literatura : 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rgbClr val="7030A0"/>
                </a:solidFill>
              </a:rPr>
              <a:t>1</a:t>
            </a:r>
            <a:r>
              <a:rPr lang="cs-CZ" sz="2400" i="1" smtClean="0">
                <a:solidFill>
                  <a:srgbClr val="7030A0"/>
                </a:solidFill>
              </a:rPr>
              <a:t>.) O.Šoba, M.Širůček, R.Ptáček  </a:t>
            </a:r>
            <a:r>
              <a:rPr lang="cs-CZ" sz="2400" smtClean="0">
                <a:solidFill>
                  <a:srgbClr val="7030A0"/>
                </a:solidFill>
              </a:rPr>
              <a:t>: </a:t>
            </a:r>
            <a:r>
              <a:rPr lang="cs-CZ" sz="2400" b="1" smtClean="0">
                <a:solidFill>
                  <a:srgbClr val="7030A0"/>
                </a:solidFill>
              </a:rPr>
              <a:t>Finanční matematika v praxi</a:t>
            </a:r>
          </a:p>
          <a:p>
            <a:pPr marL="0" indent="0">
              <a:buFont typeface="Arial" charset="0"/>
              <a:buNone/>
            </a:pPr>
            <a:r>
              <a:rPr lang="cs-CZ" sz="2400" i="1" smtClean="0">
                <a:solidFill>
                  <a:srgbClr val="7030A0"/>
                </a:solidFill>
              </a:rPr>
              <a:t>2.)O.Odvárko :</a:t>
            </a:r>
            <a:r>
              <a:rPr lang="cs-CZ" sz="2400" smtClean="0">
                <a:solidFill>
                  <a:srgbClr val="7030A0"/>
                </a:solidFill>
              </a:rPr>
              <a:t> </a:t>
            </a:r>
            <a:r>
              <a:rPr lang="cs-CZ" sz="2400" b="1" smtClean="0">
                <a:solidFill>
                  <a:srgbClr val="7030A0"/>
                </a:solidFill>
              </a:rPr>
              <a:t>Matematika pro gymnázia – Posloupnosti a řady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rgbClr val="7030A0"/>
                </a:solidFill>
              </a:rPr>
              <a:t>3.) </a:t>
            </a:r>
            <a:r>
              <a:rPr lang="cs-CZ" sz="2400" i="1" smtClean="0">
                <a:solidFill>
                  <a:srgbClr val="7030A0"/>
                </a:solidFill>
              </a:rPr>
              <a:t>O.Odvárko : </a:t>
            </a:r>
            <a:r>
              <a:rPr lang="cs-CZ" sz="2400" b="1" smtClean="0">
                <a:solidFill>
                  <a:srgbClr val="7030A0"/>
                </a:solidFill>
              </a:rPr>
              <a:t>Matematika pro SOŠ a SOU – 6.část</a:t>
            </a:r>
            <a:endParaRPr lang="cs-CZ" sz="2400" i="1" smtClean="0">
              <a:solidFill>
                <a:srgbClr val="7030A0"/>
              </a:solidFill>
            </a:endParaRPr>
          </a:p>
          <a:p>
            <a:pPr marL="0" indent="0">
              <a:buFont typeface="Arial" charset="0"/>
              <a:buNone/>
            </a:pPr>
            <a:endParaRPr lang="cs-CZ" sz="2400" b="1" smtClean="0">
              <a:solidFill>
                <a:srgbClr val="7030A0"/>
              </a:solidFill>
            </a:endParaRPr>
          </a:p>
          <a:p>
            <a:pPr marL="0" indent="0">
              <a:buFont typeface="Arial" charset="0"/>
              <a:buNone/>
            </a:pPr>
            <a:endParaRPr lang="cs-CZ" sz="2400" b="1" smtClean="0">
              <a:solidFill>
                <a:srgbClr val="7030A0"/>
              </a:solidFill>
            </a:endParaRPr>
          </a:p>
          <a:p>
            <a:pPr marL="0" indent="0">
              <a:buFont typeface="Arial" charset="0"/>
              <a:buNone/>
            </a:pPr>
            <a:r>
              <a:rPr lang="cs-CZ" sz="2400" b="1" smtClean="0">
                <a:solidFill>
                  <a:srgbClr val="7030A0"/>
                </a:solidFill>
              </a:rPr>
              <a:t>Použitá zobrazení (grafika) </a:t>
            </a:r>
            <a:r>
              <a:rPr lang="cs-CZ" sz="2400" smtClean="0">
                <a:solidFill>
                  <a:srgbClr val="7030A0"/>
                </a:solidFill>
              </a:rPr>
              <a:t>: „smajlíci“ – Google, Klipart</a:t>
            </a:r>
            <a:r>
              <a:rPr lang="cs-CZ" sz="2400" smtClean="0">
                <a:solidFill>
                  <a:srgbClr val="7030A0"/>
                </a:solidFill>
                <a:latin typeface="Arial" charset="0"/>
              </a:rPr>
              <a:t>: www.office.microsoft.com</a:t>
            </a:r>
            <a:endParaRPr lang="cs-CZ" sz="2400" smtClean="0">
              <a:latin typeface="Arial" charset="0"/>
            </a:endParaRP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1035</TotalTime>
  <Words>721</Words>
  <Application>Microsoft Office PowerPoint</Application>
  <PresentationFormat>On-screen Show (4:3)</PresentationFormat>
  <Paragraphs>137</Paragraphs>
  <Slides>29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3" baseType="lpstr">
      <vt:lpstr>Calibri</vt:lpstr>
      <vt:lpstr>Arial</vt:lpstr>
      <vt:lpstr>Motiv systému Office</vt:lpstr>
      <vt:lpstr>List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Bláha Zdeněk</dc:creator>
  <cp:lastModifiedBy>DUM</cp:lastModifiedBy>
  <cp:revision>47</cp:revision>
  <dcterms:created xsi:type="dcterms:W3CDTF">2013-08-18T10:10:49Z</dcterms:created>
  <dcterms:modified xsi:type="dcterms:W3CDTF">2013-11-13T17:08:47Z</dcterms:modified>
</cp:coreProperties>
</file>