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57" r:id="rId4"/>
    <p:sldId id="258" r:id="rId5"/>
    <p:sldId id="278" r:id="rId6"/>
    <p:sldId id="259" r:id="rId7"/>
    <p:sldId id="279" r:id="rId8"/>
    <p:sldId id="280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76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83" r:id="rId27"/>
    <p:sldId id="281" r:id="rId28"/>
    <p:sldId id="284" r:id="rId29"/>
    <p:sldId id="285" r:id="rId30"/>
    <p:sldId id="282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191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00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23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273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554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903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184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395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976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534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452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7C0B7E-28BC-4C84-A320-CF7201B2D49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4742C-2E1D-4C45-89BD-A7E93EBBC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576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1"/>
            <a:ext cx="8784976" cy="93610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endParaRPr lang="cs-CZ" sz="2000" b="1" dirty="0" smtClean="0">
              <a:solidFill>
                <a:srgbClr val="7030A0"/>
              </a:solidFill>
            </a:endParaRPr>
          </a:p>
          <a:p>
            <a:r>
              <a:rPr lang="cs-CZ" sz="6000" b="1" dirty="0" smtClean="0">
                <a:solidFill>
                  <a:srgbClr val="7030A0"/>
                </a:solidFill>
              </a:rPr>
              <a:t>Finanční </a:t>
            </a:r>
            <a:r>
              <a:rPr lang="cs-CZ" sz="6000" b="1" dirty="0">
                <a:solidFill>
                  <a:srgbClr val="7030A0"/>
                </a:solidFill>
              </a:rPr>
              <a:t>matematika </a:t>
            </a:r>
            <a:r>
              <a:rPr lang="cs-CZ" sz="6000" b="1" dirty="0" smtClean="0">
                <a:solidFill>
                  <a:srgbClr val="7030A0"/>
                </a:solidFill>
              </a:rPr>
              <a:t>18.</a:t>
            </a:r>
            <a:endParaRPr lang="cs-CZ" sz="6000" b="1" dirty="0">
              <a:solidFill>
                <a:srgbClr val="7030A0"/>
              </a:solidFill>
            </a:endParaRPr>
          </a:p>
          <a:p>
            <a:r>
              <a:rPr lang="cs-CZ" sz="4000" b="1" i="1" dirty="0">
                <a:solidFill>
                  <a:srgbClr val="7030A0"/>
                </a:solidFill>
              </a:rPr>
              <a:t>(finanční gramotnost)</a:t>
            </a:r>
          </a:p>
          <a:p>
            <a:endParaRPr lang="cs-CZ" sz="2000" b="1" i="1" dirty="0">
              <a:solidFill>
                <a:srgbClr val="7030A0"/>
              </a:solidFill>
            </a:endParaRPr>
          </a:p>
          <a:p>
            <a:r>
              <a:rPr lang="cs-CZ" sz="7200" b="1" u="sng" dirty="0" smtClean="0">
                <a:solidFill>
                  <a:srgbClr val="7030A0"/>
                </a:solidFill>
              </a:rPr>
              <a:t>Paní T. si půjčila… </a:t>
            </a:r>
            <a:endParaRPr lang="cs-CZ" sz="7200" b="1" u="sng" dirty="0">
              <a:solidFill>
                <a:srgbClr val="7030A0"/>
              </a:solidFill>
            </a:endParaRPr>
          </a:p>
          <a:p>
            <a:endParaRPr lang="cs-CZ" sz="6000" b="1" dirty="0" smtClean="0">
              <a:solidFill>
                <a:srgbClr val="7030A0"/>
              </a:solidFill>
            </a:endParaRPr>
          </a:p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48062" y="188640"/>
            <a:ext cx="5752407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69012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02746401"/>
              </p:ext>
            </p:extLst>
          </p:nvPr>
        </p:nvGraphicFramePr>
        <p:xfrm>
          <a:off x="899592" y="3068960"/>
          <a:ext cx="7727456" cy="32727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3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99592" y="3068960"/>
                        <a:ext cx="7727456" cy="32727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14624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140968"/>
            <a:ext cx="8193226" cy="3456384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Materiál je určen pro 3. a 4.ročník studijních maturitních oborů předmětu MATEMATIKA, popř. ekonomických předmětů jako kurz základů finanční matematiky. Popř. jej lze (omezeně) využít  i u učebních oborů. Inovuje výuku použitím multimediálních pomůcek – prezentace s názornými obrázky a příklady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Úlohy mohou žáci řešit na interaktivní tabuli s možností následné kontroly. Zároveň jej mohou využívat žáci pro domácí přípravu na výuku.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48063" y="1606199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233648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cs-CZ" sz="2000" dirty="0" smtClean="0"/>
          </a:p>
          <a:p>
            <a:pPr marL="0" indent="0" algn="just">
              <a:buNone/>
            </a:pPr>
            <a:r>
              <a:rPr lang="cs-CZ" b="1" dirty="0" smtClean="0">
                <a:solidFill>
                  <a:srgbClr val="7030A0"/>
                </a:solidFill>
              </a:rPr>
              <a:t>Paní Taušová s manželem prováděli svépomocí rekonstrukci půdních prostor svého domku a na nákup materiálu jim chybělo 135 000,- Kč. </a:t>
            </a:r>
          </a:p>
          <a:p>
            <a:pPr marL="0" indent="0" algn="just">
              <a:buNone/>
            </a:pP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500" y="3933056"/>
            <a:ext cx="3748721" cy="237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4552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1" y="162232"/>
            <a:ext cx="8758011" cy="899652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48581"/>
            <a:ext cx="8208912" cy="5048771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>
                <a:solidFill>
                  <a:srgbClr val="7030A0"/>
                </a:solidFill>
              </a:rPr>
              <a:t>Měli štěstí, podařilo se jim zajistit si účelovou půjčku s nízkou </a:t>
            </a:r>
            <a:r>
              <a:rPr lang="cs-CZ" b="1" dirty="0" smtClean="0">
                <a:solidFill>
                  <a:srgbClr val="7030A0"/>
                </a:solidFill>
              </a:rPr>
              <a:t>úrokovou </a:t>
            </a:r>
            <a:r>
              <a:rPr lang="cs-CZ" b="1" dirty="0">
                <a:solidFill>
                  <a:srgbClr val="7030A0"/>
                </a:solidFill>
              </a:rPr>
              <a:t>sazbou </a:t>
            </a:r>
            <a:r>
              <a:rPr lang="cs-CZ" b="1" dirty="0" smtClean="0">
                <a:solidFill>
                  <a:srgbClr val="7030A0"/>
                </a:solidFill>
              </a:rPr>
              <a:t>6 % </a:t>
            </a:r>
            <a:r>
              <a:rPr lang="cs-CZ" b="1" dirty="0" err="1" smtClean="0">
                <a:solidFill>
                  <a:srgbClr val="7030A0"/>
                </a:solidFill>
              </a:rPr>
              <a:t>p.a</a:t>
            </a:r>
            <a:r>
              <a:rPr lang="cs-CZ" b="1" dirty="0" smtClean="0">
                <a:solidFill>
                  <a:srgbClr val="7030A0"/>
                </a:solidFill>
              </a:rPr>
              <a:t>.. </a:t>
            </a:r>
          </a:p>
          <a:p>
            <a:pPr marL="0" indent="0" algn="ctr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Splátky </a:t>
            </a:r>
            <a:r>
              <a:rPr lang="cs-CZ" b="1" dirty="0">
                <a:solidFill>
                  <a:srgbClr val="7030A0"/>
                </a:solidFill>
              </a:rPr>
              <a:t>byly stanoveny ve výši 1 200 Kč měsíčně. (tj. 14 400 Kč ročně). Při dodržení splátkového kalendáře nebyly žádné další poplatky stanoveny.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 descr="http://i.idnes.cz/06/111/cl6/DNO16cd27_smajlik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567" y="2643822"/>
            <a:ext cx="2094865" cy="15703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059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3"/>
            <a:ext cx="7918210" cy="352839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7992888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Po pěti letech paní Taušová z výpisu z peněžního ústavu zjistila, že má splácet ještě skoro sto tisíc korun. To se jí zdálo hodně.</a:t>
            </a:r>
          </a:p>
          <a:p>
            <a:pPr marL="0" indent="0"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Nestala se někde chyba? </a:t>
            </a:r>
          </a:p>
        </p:txBody>
      </p:sp>
    </p:spTree>
    <p:extLst>
      <p:ext uri="{BB962C8B-B14F-4D97-AF65-F5344CB8AC3E}">
        <p14:creationId xmlns:p14="http://schemas.microsoft.com/office/powerpoint/2010/main" val="162943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Zkuste sami odpovědět na následující otázky :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Nestala se opravdu někde chyba ?</a:t>
            </a: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Pakliže ano, kolik by asi měla tedy dlužit ?</a:t>
            </a: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Kolik let celkem asi by měla půjčku splácet ?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4" name="Obrázek 3" descr="http://media0.webgarden.name/images/media0:50335a7f52402.jpg/smajl%C3%ADk%202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09120"/>
            <a:ext cx="2664296" cy="191591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2032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4180" y="1556792"/>
            <a:ext cx="818629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Zkusme si (zjednodušeně) spočítat,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jak by mělo asi splácení – umořování půjčky vypadat.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Shrňme si výchozí podmínky:</a:t>
            </a:r>
            <a:endParaRPr lang="cs-CZ" sz="2800" b="1" dirty="0">
              <a:solidFill>
                <a:srgbClr val="7030A0"/>
              </a:solidFill>
            </a:endParaRPr>
          </a:p>
          <a:p>
            <a:r>
              <a:rPr lang="cs-CZ" sz="2800" b="1" dirty="0" smtClean="0">
                <a:solidFill>
                  <a:srgbClr val="7030A0"/>
                </a:solidFill>
              </a:rPr>
              <a:t>Na začátku máme dluh 135 000 Kč, 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Splácíme měsíčně 1 200 Kč, čili 14 400 Kč ročně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Úroky činí 6 % </a:t>
            </a:r>
            <a:r>
              <a:rPr lang="cs-CZ" sz="2800" b="1" dirty="0" err="1" smtClean="0">
                <a:solidFill>
                  <a:srgbClr val="7030A0"/>
                </a:solidFill>
              </a:rPr>
              <a:t>p.a</a:t>
            </a:r>
            <a:r>
              <a:rPr lang="cs-CZ" sz="2800" b="1" dirty="0" smtClean="0">
                <a:solidFill>
                  <a:srgbClr val="7030A0"/>
                </a:solidFill>
              </a:rPr>
              <a:t>.</a:t>
            </a:r>
          </a:p>
          <a:p>
            <a:endParaRPr lang="cs-CZ" sz="28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" name="Šipka dolů 4">
            <a:hlinkClick r:id="" action="ppaction://hlinkshowjump?jump=nextslide"/>
          </p:cNvPr>
          <p:cNvSpPr/>
          <p:nvPr/>
        </p:nvSpPr>
        <p:spPr>
          <a:xfrm>
            <a:off x="683568" y="5013176"/>
            <a:ext cx="7920880" cy="1512168"/>
          </a:xfrm>
          <a:prstGeom prst="downArrow">
            <a:avLst>
              <a:gd name="adj1" fmla="val 83143"/>
              <a:gd name="adj2" fmla="val 636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" action="ppaction://hlinkshowjump?jump=nextslide"/>
              </a:rPr>
              <a:t>Udělejme si přehlednou tabulku a počítejme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6490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Rok       Začátek       Úroky       Splaceno       Konec </a:t>
            </a:r>
          </a:p>
          <a:p>
            <a:pPr marL="0" indent="0">
              <a:buNone/>
            </a:pPr>
            <a:r>
              <a:rPr lang="cs-CZ" dirty="0" smtClean="0"/>
              <a:t>1.          135 000        </a:t>
            </a: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Pokračování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2274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Rok       Začátek       Úroky       Splaceno       Konec </a:t>
            </a:r>
          </a:p>
          <a:p>
            <a:pPr marL="514350" indent="-514350">
              <a:buAutoNum type="arabicPeriod"/>
            </a:pPr>
            <a:r>
              <a:rPr lang="cs-CZ" dirty="0" smtClean="0"/>
              <a:t>        135 </a:t>
            </a:r>
            <a:r>
              <a:rPr lang="cs-CZ" dirty="0"/>
              <a:t>000       </a:t>
            </a:r>
            <a:r>
              <a:rPr lang="cs-CZ" dirty="0" smtClean="0"/>
              <a:t>8 100          14 400      </a:t>
            </a: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Pokračování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7866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Rok       Začátek       Úroky       Splaceno       Konec </a:t>
            </a:r>
          </a:p>
          <a:p>
            <a:pPr marL="514350" indent="-514350">
              <a:buAutoNum type="arabicPeriod"/>
            </a:pPr>
            <a:r>
              <a:rPr lang="cs-CZ" dirty="0"/>
              <a:t>        135 000       8 100          14 400     128 700 </a:t>
            </a:r>
          </a:p>
          <a:p>
            <a:pPr marL="514350" indent="-514350">
              <a:buAutoNum type="arabicPeriod"/>
            </a:pPr>
            <a:r>
              <a:rPr lang="cs-CZ" dirty="0"/>
              <a:t>        128 700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Pokračování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800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Rok       Začátek       Úroky       Splaceno       Konec </a:t>
            </a:r>
          </a:p>
          <a:p>
            <a:pPr marL="514350" indent="-514350">
              <a:buAutoNum type="arabicPeriod"/>
            </a:pPr>
            <a:r>
              <a:rPr lang="cs-CZ" dirty="0"/>
              <a:t>        135 000       8 100          14 400     128 700 </a:t>
            </a:r>
          </a:p>
          <a:p>
            <a:pPr marL="514350" indent="-514350">
              <a:buAutoNum type="arabicPeriod"/>
            </a:pPr>
            <a:r>
              <a:rPr lang="cs-CZ" dirty="0"/>
              <a:t>        128 700 </a:t>
            </a:r>
            <a:r>
              <a:rPr lang="cs-CZ" dirty="0" smtClean="0"/>
              <a:t>      7 722          14 400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Pokračování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4529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Rok       Začátek       Úroky       Splaceno       Konec </a:t>
            </a:r>
          </a:p>
          <a:p>
            <a:pPr marL="514350" indent="-514350">
              <a:buAutoNum type="arabicPeriod"/>
            </a:pPr>
            <a:r>
              <a:rPr lang="cs-CZ" dirty="0"/>
              <a:t>        135 000       8 100          14 400     128 700 </a:t>
            </a:r>
          </a:p>
          <a:p>
            <a:pPr marL="514350" indent="-514350">
              <a:buAutoNum type="arabicPeriod"/>
            </a:pPr>
            <a:r>
              <a:rPr lang="cs-CZ" dirty="0"/>
              <a:t>        128 700       7 722          14 400 </a:t>
            </a:r>
            <a:r>
              <a:rPr lang="cs-CZ" dirty="0" smtClean="0"/>
              <a:t>    122 022</a:t>
            </a:r>
          </a:p>
          <a:p>
            <a:pPr marL="514350" indent="-514350">
              <a:buAutoNum type="arabicPeriod"/>
            </a:pPr>
            <a:r>
              <a:rPr lang="cs-CZ" dirty="0"/>
              <a:t> </a:t>
            </a:r>
            <a:r>
              <a:rPr lang="cs-CZ" dirty="0" smtClean="0"/>
              <a:t>       122 022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Pokračování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8054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1" y="188640"/>
            <a:ext cx="8758011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Rok       Začátek       Úroky       Splaceno       Konec </a:t>
            </a:r>
          </a:p>
          <a:p>
            <a:pPr marL="514350" indent="-514350">
              <a:buAutoNum type="arabicPeriod"/>
            </a:pPr>
            <a:r>
              <a:rPr lang="cs-CZ" dirty="0"/>
              <a:t>        135 000       8 100          14 400     128 700 </a:t>
            </a:r>
          </a:p>
          <a:p>
            <a:pPr marL="514350" indent="-514350">
              <a:buAutoNum type="arabicPeriod"/>
            </a:pPr>
            <a:r>
              <a:rPr lang="cs-CZ" dirty="0"/>
              <a:t>        128 700       7 722          14 400     122 022</a:t>
            </a:r>
          </a:p>
          <a:p>
            <a:pPr marL="514350" indent="-514350">
              <a:buAutoNum type="arabicPeriod"/>
            </a:pPr>
            <a:r>
              <a:rPr lang="cs-CZ" dirty="0"/>
              <a:t>        122 022 </a:t>
            </a:r>
            <a:r>
              <a:rPr lang="cs-CZ" dirty="0" smtClean="0"/>
              <a:t>      7 321          14 400      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Pokračování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91860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62232"/>
            <a:ext cx="8784976" cy="8905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Rok       Začátek       Úroky       Splaceno       Konec </a:t>
            </a:r>
          </a:p>
          <a:p>
            <a:pPr marL="514350" indent="-514350">
              <a:buAutoNum type="arabicPeriod"/>
            </a:pPr>
            <a:r>
              <a:rPr lang="cs-CZ" dirty="0"/>
              <a:t>        135 000       8 100          14 400     128 700 </a:t>
            </a:r>
          </a:p>
          <a:p>
            <a:pPr marL="514350" indent="-514350">
              <a:buAutoNum type="arabicPeriod"/>
            </a:pPr>
            <a:r>
              <a:rPr lang="cs-CZ" dirty="0"/>
              <a:t>        128 700       7 722          14 400     122 022</a:t>
            </a:r>
          </a:p>
          <a:p>
            <a:pPr marL="514350" indent="-514350">
              <a:buAutoNum type="arabicPeriod"/>
            </a:pPr>
            <a:r>
              <a:rPr lang="cs-CZ" dirty="0"/>
              <a:t>        122 022       7 321          14 400   </a:t>
            </a:r>
            <a:r>
              <a:rPr lang="cs-CZ" dirty="0" smtClean="0"/>
              <a:t>  114 493</a:t>
            </a:r>
          </a:p>
          <a:p>
            <a:pPr marL="514350" indent="-514350">
              <a:buAutoNum type="arabicPeriod"/>
            </a:pPr>
            <a:r>
              <a:rPr lang="cs-CZ" dirty="0"/>
              <a:t> </a:t>
            </a:r>
            <a:r>
              <a:rPr lang="cs-CZ" dirty="0" smtClean="0"/>
              <a:t>       114 493   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Pokračování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0213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9432" y="1556792"/>
            <a:ext cx="8201040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Rok       Začátek       Úroky       Splaceno       Konec </a:t>
            </a:r>
          </a:p>
          <a:p>
            <a:pPr marL="514350" indent="-514350">
              <a:buAutoNum type="arabicPeriod"/>
            </a:pPr>
            <a:r>
              <a:rPr lang="cs-CZ" dirty="0"/>
              <a:t>        135 000       8 100          14 400     128 700 </a:t>
            </a:r>
          </a:p>
          <a:p>
            <a:pPr marL="514350" indent="-514350">
              <a:buAutoNum type="arabicPeriod"/>
            </a:pPr>
            <a:r>
              <a:rPr lang="cs-CZ" dirty="0"/>
              <a:t>        128 700       7 722          14 400     122 022</a:t>
            </a:r>
          </a:p>
          <a:p>
            <a:pPr marL="514350" indent="-514350">
              <a:buAutoNum type="arabicPeriod"/>
            </a:pPr>
            <a:r>
              <a:rPr lang="cs-CZ" dirty="0"/>
              <a:t>        122 022       7 321          14 400     114 493</a:t>
            </a:r>
          </a:p>
          <a:p>
            <a:pPr marL="514350" indent="-514350">
              <a:buAutoNum type="arabicPeriod"/>
            </a:pPr>
            <a:r>
              <a:rPr lang="cs-CZ" dirty="0"/>
              <a:t>        114 493    </a:t>
            </a:r>
            <a:r>
              <a:rPr lang="cs-CZ" dirty="0" smtClean="0"/>
              <a:t>   6 897          14 400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Pokračování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59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39"/>
            <a:ext cx="8784976" cy="864097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1"/>
            <a:ext cx="8208912" cy="5050485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Rok       Začátek       Úroky       Splaceno       Konec </a:t>
            </a:r>
          </a:p>
          <a:p>
            <a:pPr marL="514350" indent="-514350">
              <a:buAutoNum type="arabicPeriod"/>
            </a:pPr>
            <a:r>
              <a:rPr lang="cs-CZ" dirty="0"/>
              <a:t>        135 000       8 100          14 400     128 700 </a:t>
            </a:r>
          </a:p>
          <a:p>
            <a:pPr marL="514350" indent="-514350">
              <a:buAutoNum type="arabicPeriod"/>
            </a:pPr>
            <a:r>
              <a:rPr lang="cs-CZ" dirty="0"/>
              <a:t>        128 700       7 722          14 400     122 022</a:t>
            </a:r>
          </a:p>
          <a:p>
            <a:pPr marL="514350" indent="-514350">
              <a:buAutoNum type="arabicPeriod"/>
            </a:pPr>
            <a:r>
              <a:rPr lang="cs-CZ" dirty="0"/>
              <a:t>        122 022       7 321          14 400     114 493</a:t>
            </a:r>
          </a:p>
          <a:p>
            <a:pPr marL="514350" indent="-514350">
              <a:buAutoNum type="arabicPeriod"/>
            </a:pPr>
            <a:r>
              <a:rPr lang="cs-CZ" dirty="0"/>
              <a:t>        114 493       6 897          14 400     107 439</a:t>
            </a:r>
          </a:p>
          <a:p>
            <a:pPr marL="514350" indent="-514350">
              <a:buAutoNum type="arabicPeriod"/>
            </a:pPr>
            <a:r>
              <a:rPr lang="cs-CZ" dirty="0"/>
              <a:t>        107 439       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Pokračování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4551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7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Rok       Začátek       Úroky       Splaceno       Konec </a:t>
            </a:r>
          </a:p>
          <a:p>
            <a:pPr marL="514350" indent="-514350">
              <a:buAutoNum type="arabicPeriod"/>
            </a:pPr>
            <a:r>
              <a:rPr lang="cs-CZ" dirty="0"/>
              <a:t>        135 000       8 100          14 400     128 700 </a:t>
            </a:r>
          </a:p>
          <a:p>
            <a:pPr marL="514350" indent="-514350">
              <a:buAutoNum type="arabicPeriod"/>
            </a:pPr>
            <a:r>
              <a:rPr lang="cs-CZ" dirty="0"/>
              <a:t>        128 700       7 722          14 400     122 022</a:t>
            </a:r>
          </a:p>
          <a:p>
            <a:pPr marL="514350" indent="-514350">
              <a:buAutoNum type="arabicPeriod"/>
            </a:pPr>
            <a:r>
              <a:rPr lang="cs-CZ" dirty="0"/>
              <a:t>        122 022       7 321          14 400     114 493</a:t>
            </a:r>
          </a:p>
          <a:p>
            <a:pPr marL="514350" indent="-514350">
              <a:buAutoNum type="arabicPeriod"/>
            </a:pPr>
            <a:r>
              <a:rPr lang="cs-CZ" dirty="0"/>
              <a:t>        114 493       6 897          14 400     107 439</a:t>
            </a:r>
          </a:p>
          <a:p>
            <a:pPr marL="514350" indent="-514350">
              <a:buAutoNum type="arabicPeriod"/>
            </a:pPr>
            <a:r>
              <a:rPr lang="cs-CZ" dirty="0"/>
              <a:t>        107 439  </a:t>
            </a:r>
            <a:r>
              <a:rPr lang="cs-CZ" dirty="0" smtClean="0"/>
              <a:t>     6 446          14 400       99 486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Závěr 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999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Takže výpis byl v pořádku,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na konci pátého roku činí dluh ještě 99 486 Kč, čili skutečně skoro sto tisíc korun!!!</a:t>
            </a:r>
          </a:p>
          <a:p>
            <a:pPr marL="0" indent="0" algn="ctr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A jak se bude splácení vyvíjet dál?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4" name="Obrázek 3" descr="http://ts1.mm.bing.net/th?id=H.4530315422991655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140968"/>
            <a:ext cx="2592288" cy="250849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74523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Rok       Začátek       Úroky       Splaceno       Konec </a:t>
            </a:r>
          </a:p>
          <a:p>
            <a:pPr marL="514350" indent="-514350">
              <a:buAutoNum type="arabicPeriod"/>
            </a:pPr>
            <a:r>
              <a:rPr lang="cs-CZ" dirty="0"/>
              <a:t>        135 000       8 100          14 400     128 700 </a:t>
            </a:r>
          </a:p>
          <a:p>
            <a:pPr marL="514350" indent="-514350">
              <a:buAutoNum type="arabicPeriod"/>
            </a:pPr>
            <a:r>
              <a:rPr lang="cs-CZ" dirty="0"/>
              <a:t>        128 700       7 722          14 400     122 022</a:t>
            </a:r>
          </a:p>
          <a:p>
            <a:pPr marL="514350" indent="-514350">
              <a:buAutoNum type="arabicPeriod"/>
            </a:pPr>
            <a:r>
              <a:rPr lang="cs-CZ" dirty="0"/>
              <a:t>        122 022       7 321          14 400     114 493</a:t>
            </a:r>
          </a:p>
          <a:p>
            <a:pPr marL="514350" indent="-514350">
              <a:buAutoNum type="arabicPeriod"/>
            </a:pPr>
            <a:r>
              <a:rPr lang="cs-CZ" dirty="0"/>
              <a:t>        114 493       6 897          14 400     107 439</a:t>
            </a:r>
          </a:p>
          <a:p>
            <a:pPr marL="514350" indent="-514350">
              <a:buAutoNum type="arabicPeriod"/>
            </a:pPr>
            <a:r>
              <a:rPr lang="cs-CZ" dirty="0"/>
              <a:t>        107 439       6 446          14 400       99 </a:t>
            </a:r>
            <a:r>
              <a:rPr lang="cs-CZ" dirty="0" smtClean="0"/>
              <a:t>486</a:t>
            </a:r>
          </a:p>
          <a:p>
            <a:pPr marL="514350" indent="-514350">
              <a:buAutoNum type="arabicPeriod"/>
            </a:pPr>
            <a:r>
              <a:rPr lang="cs-CZ" dirty="0" smtClean="0"/>
              <a:t>          99 486        5 969          14 400      91 055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Pokračování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0207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Rok       Začátek       Úroky       Splaceno       Konec </a:t>
            </a:r>
          </a:p>
          <a:p>
            <a:pPr marL="514350" indent="-514350">
              <a:buAutoNum type="arabicPeriod"/>
            </a:pPr>
            <a:r>
              <a:rPr lang="cs-CZ" dirty="0"/>
              <a:t>        135 000       8 100          14 400     128 700 </a:t>
            </a:r>
          </a:p>
          <a:p>
            <a:pPr marL="514350" indent="-514350">
              <a:buAutoNum type="arabicPeriod"/>
            </a:pPr>
            <a:r>
              <a:rPr lang="cs-CZ" dirty="0"/>
              <a:t>        128 700       7 722          14 400     122 022</a:t>
            </a:r>
          </a:p>
          <a:p>
            <a:pPr marL="514350" indent="-514350">
              <a:buAutoNum type="arabicPeriod"/>
            </a:pPr>
            <a:r>
              <a:rPr lang="cs-CZ" dirty="0"/>
              <a:t>        122 022       7 321          14 400     114 493</a:t>
            </a:r>
          </a:p>
          <a:p>
            <a:pPr marL="514350" indent="-514350">
              <a:buAutoNum type="arabicPeriod"/>
            </a:pPr>
            <a:r>
              <a:rPr lang="cs-CZ" dirty="0"/>
              <a:t>        114 493       6 897          14 400     107 439</a:t>
            </a:r>
          </a:p>
          <a:p>
            <a:pPr marL="514350" indent="-514350">
              <a:buAutoNum type="arabicPeriod"/>
            </a:pPr>
            <a:r>
              <a:rPr lang="cs-CZ" dirty="0"/>
              <a:t>        107 439       6 446          14 400       99 486</a:t>
            </a:r>
          </a:p>
          <a:p>
            <a:pPr marL="514350" indent="-514350">
              <a:buAutoNum type="arabicPeriod"/>
            </a:pPr>
            <a:r>
              <a:rPr lang="cs-CZ" dirty="0"/>
              <a:t>          99 486        5 969          14 400      91 055 </a:t>
            </a:r>
          </a:p>
          <a:p>
            <a:pPr marL="514350" indent="-514350">
              <a:buAutoNum type="arabicPeriod"/>
            </a:pPr>
            <a:r>
              <a:rPr lang="cs-CZ" dirty="0"/>
              <a:t>          91 055        5 463          14 400      82 118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77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33832"/>
            <a:ext cx="8208912" cy="506352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Dokážete </a:t>
            </a:r>
            <a:r>
              <a:rPr lang="cs-CZ" b="1" dirty="0">
                <a:solidFill>
                  <a:srgbClr val="7030A0"/>
                </a:solidFill>
              </a:rPr>
              <a:t>nyní odhadnout, kolik let bude ještě (celkem) potřeba ke splacení </a:t>
            </a:r>
            <a:r>
              <a:rPr lang="cs-CZ" b="1" dirty="0" smtClean="0">
                <a:solidFill>
                  <a:srgbClr val="7030A0"/>
                </a:solidFill>
              </a:rPr>
              <a:t>dluhu ?</a:t>
            </a:r>
            <a:endParaRPr lang="cs-CZ" b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Spočítejte nyní sami, jak se bude umořování dluhu vyvíjet v následujících letech!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80928"/>
            <a:ext cx="2228850" cy="21113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4156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514350" indent="-514350">
              <a:buAutoNum type="arabicPeriod" startAt="7"/>
            </a:pPr>
            <a:r>
              <a:rPr lang="cs-CZ" dirty="0" smtClean="0"/>
              <a:t>          91 </a:t>
            </a:r>
            <a:r>
              <a:rPr lang="cs-CZ" dirty="0"/>
              <a:t>055        5 463          14 400      82 </a:t>
            </a:r>
            <a:r>
              <a:rPr lang="cs-CZ" dirty="0" smtClean="0"/>
              <a:t>118</a:t>
            </a:r>
          </a:p>
          <a:p>
            <a:pPr marL="514350" indent="-514350">
              <a:buAutoNum type="arabicPeriod" startAt="7"/>
            </a:pPr>
            <a:r>
              <a:rPr lang="cs-CZ" dirty="0" smtClean="0"/>
              <a:t>        </a:t>
            </a:r>
          </a:p>
          <a:p>
            <a:pPr marL="514350" indent="-514350">
              <a:buAutoNum type="arabicPeriod" startAt="7"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514350" indent="-514350">
              <a:buAutoNum type="arabicPeriod" startAt="7"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pPr marL="514350" indent="-514350">
              <a:buAutoNum type="arabicPeriod" startAt="7"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514350" indent="-514350">
              <a:buAutoNum type="arabicPeriod" startAt="7"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514350" indent="-514350">
              <a:buAutoNum type="arabicPeriod" startAt="7"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514350" indent="-514350">
              <a:buAutoNum type="arabicPeriod" startAt="7"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úhelník 3">
            <a:hlinkClick r:id="" action="ppaction://hlinkshowjump?jump=nextslide"/>
          </p:cNvPr>
          <p:cNvSpPr/>
          <p:nvPr/>
        </p:nvSpPr>
        <p:spPr>
          <a:xfrm>
            <a:off x="5796136" y="5661248"/>
            <a:ext cx="2664296" cy="64807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Pokračování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4962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514350" indent="-514350">
              <a:buAutoNum type="arabicPeriod" startAt="7"/>
            </a:pPr>
            <a:r>
              <a:rPr lang="cs-CZ" dirty="0" smtClean="0"/>
              <a:t>          </a:t>
            </a:r>
            <a:r>
              <a:rPr lang="cs-CZ" dirty="0"/>
              <a:t>91 055        5 463          14 400      82 118</a:t>
            </a:r>
          </a:p>
          <a:p>
            <a:pPr marL="514350" indent="-514350">
              <a:buAutoNum type="arabicPeriod" startAt="7"/>
            </a:pPr>
            <a:r>
              <a:rPr lang="cs-CZ" dirty="0" smtClean="0"/>
              <a:t>          82 118        4 927          14 400      72 646       </a:t>
            </a:r>
            <a:endParaRPr lang="cs-CZ" dirty="0"/>
          </a:p>
          <a:p>
            <a:pPr marL="514350" indent="-514350">
              <a:buAutoNum type="arabicPeriod" startAt="7"/>
            </a:pPr>
            <a:r>
              <a:rPr lang="cs-CZ" dirty="0"/>
              <a:t>     </a:t>
            </a:r>
            <a:r>
              <a:rPr lang="cs-CZ" dirty="0" smtClean="0"/>
              <a:t>     72 646        4 359          14 400      62 605</a:t>
            </a:r>
            <a:endParaRPr lang="cs-CZ" dirty="0"/>
          </a:p>
          <a:p>
            <a:pPr marL="514350" indent="-514350">
              <a:buAutoNum type="arabicPeriod" startAt="7"/>
            </a:pPr>
            <a:r>
              <a:rPr lang="cs-CZ" dirty="0"/>
              <a:t>     </a:t>
            </a:r>
            <a:r>
              <a:rPr lang="cs-CZ" dirty="0" smtClean="0"/>
              <a:t>     62 605        3 756          14 400      51 961 </a:t>
            </a:r>
            <a:endParaRPr lang="cs-CZ" dirty="0"/>
          </a:p>
          <a:p>
            <a:pPr marL="514350" indent="-514350">
              <a:buAutoNum type="arabicPeriod" startAt="7"/>
            </a:pPr>
            <a:r>
              <a:rPr lang="cs-CZ" dirty="0"/>
              <a:t>   </a:t>
            </a:r>
            <a:r>
              <a:rPr lang="cs-CZ" dirty="0" smtClean="0"/>
              <a:t>       51 961        3 118          14 400      40 679     </a:t>
            </a:r>
            <a:endParaRPr lang="cs-CZ" dirty="0"/>
          </a:p>
          <a:p>
            <a:pPr marL="514350" indent="-514350">
              <a:buAutoNum type="arabicPeriod" startAt="7"/>
            </a:pPr>
            <a:r>
              <a:rPr lang="cs-CZ" dirty="0"/>
              <a:t>    </a:t>
            </a:r>
            <a:r>
              <a:rPr lang="cs-CZ" dirty="0" smtClean="0"/>
              <a:t>      40 679        2 441          14 400      28 719  </a:t>
            </a:r>
            <a:endParaRPr lang="cs-CZ" dirty="0"/>
          </a:p>
          <a:p>
            <a:pPr marL="514350" indent="-514350">
              <a:buAutoNum type="arabicPeriod" startAt="7"/>
            </a:pPr>
            <a:r>
              <a:rPr lang="cs-CZ" dirty="0"/>
              <a:t>     </a:t>
            </a:r>
            <a:r>
              <a:rPr lang="cs-CZ" dirty="0" smtClean="0"/>
              <a:t>     28 719        1 723          14 400      16 042</a:t>
            </a:r>
            <a:endParaRPr lang="cs-CZ" dirty="0"/>
          </a:p>
          <a:p>
            <a:pPr marL="514350" indent="-514350">
              <a:buAutoNum type="arabicPeriod" startAt="7"/>
            </a:pPr>
            <a:r>
              <a:rPr lang="cs-CZ" dirty="0"/>
              <a:t>   </a:t>
            </a:r>
            <a:r>
              <a:rPr lang="cs-CZ" dirty="0" smtClean="0"/>
              <a:t>       16 042           963          14 400         2 605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34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 algn="just">
              <a:buNone/>
            </a:pPr>
            <a:r>
              <a:rPr lang="cs-CZ" b="1" dirty="0" smtClean="0">
                <a:solidFill>
                  <a:srgbClr val="7030A0"/>
                </a:solidFill>
              </a:rPr>
              <a:t>Takže po 14 letech zbývá ještě doplatit 2 605 korun + poměrnou část úroků z této částky. Dá se předpokládat, že splácení bude ukončeno asi ve třetím měsíci patnáctého roku splácení.</a:t>
            </a:r>
          </a:p>
          <a:p>
            <a:pPr marL="0" indent="0" algn="just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 algn="just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just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 algn="just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Co z toho plyne ?</a:t>
            </a:r>
          </a:p>
          <a:p>
            <a:pPr marL="0" indent="0" algn="just">
              <a:buNone/>
            </a:pP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650723"/>
            <a:ext cx="3024336" cy="24482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191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1" y="188640"/>
            <a:ext cx="8772759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08912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Půjčka se na první pohled zdá velice výhodná :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Nízká úroková sazba </a:t>
            </a:r>
            <a:r>
              <a:rPr lang="cs-CZ" sz="2800" b="1" i="1" dirty="0" smtClean="0">
                <a:solidFill>
                  <a:srgbClr val="7030A0"/>
                </a:solidFill>
              </a:rPr>
              <a:t>(v dnešních poměrech určitě)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Nízké měsíční splátky</a:t>
            </a:r>
          </a:p>
          <a:p>
            <a:endParaRPr lang="cs-CZ" sz="2800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Na druhou stranu ale :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Dlouhá doba splácení – více jak 14 let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Za 135 000 Kč zaplatíme zhruba 205 200 Kč </a:t>
            </a:r>
            <a:r>
              <a:rPr lang="cs-CZ" sz="2800" b="1" i="1" dirty="0" smtClean="0">
                <a:solidFill>
                  <a:srgbClr val="7030A0"/>
                </a:solidFill>
              </a:rPr>
              <a:t>(což je asi o polovinu více)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503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8003232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7030A0"/>
                </a:solidFill>
              </a:rPr>
              <a:t>Závěr </a:t>
            </a:r>
            <a:r>
              <a:rPr lang="cs-CZ" sz="2800" b="1" dirty="0" smtClean="0">
                <a:solidFill>
                  <a:srgbClr val="7030A0"/>
                </a:solidFill>
              </a:rPr>
              <a:t>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 Je </a:t>
            </a:r>
            <a:r>
              <a:rPr lang="cs-CZ" sz="2800" b="1" dirty="0">
                <a:solidFill>
                  <a:srgbClr val="7030A0"/>
                </a:solidFill>
              </a:rPr>
              <a:t>třeba si velmi dobře rozmyslet</a:t>
            </a:r>
            <a:r>
              <a:rPr lang="cs-CZ" sz="2800" b="1" dirty="0" smtClean="0">
                <a:solidFill>
                  <a:srgbClr val="7030A0"/>
                </a:solidFill>
              </a:rPr>
              <a:t>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>
                <a:solidFill>
                  <a:srgbClr val="7030A0"/>
                </a:solidFill>
              </a:rPr>
              <a:t>na co </a:t>
            </a:r>
            <a:r>
              <a:rPr lang="cs-CZ" sz="2800" b="1" dirty="0" smtClean="0">
                <a:solidFill>
                  <a:srgbClr val="7030A0"/>
                </a:solidFill>
              </a:rPr>
              <a:t>je dobré si </a:t>
            </a:r>
            <a:r>
              <a:rPr lang="cs-CZ" sz="2800" b="1" dirty="0">
                <a:solidFill>
                  <a:srgbClr val="7030A0"/>
                </a:solidFill>
              </a:rPr>
              <a:t>vzít půjčku </a:t>
            </a:r>
            <a:endParaRPr lang="cs-CZ" sz="28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(</a:t>
            </a:r>
            <a:r>
              <a:rPr lang="cs-CZ" sz="2800" b="1" dirty="0">
                <a:solidFill>
                  <a:srgbClr val="7030A0"/>
                </a:solidFill>
              </a:rPr>
              <a:t>např. </a:t>
            </a:r>
            <a:r>
              <a:rPr lang="cs-CZ" sz="2800" b="1" dirty="0" smtClean="0">
                <a:solidFill>
                  <a:srgbClr val="7030A0"/>
                </a:solidFill>
              </a:rPr>
              <a:t>bydlení či jeho rekonstrukce, nutné prostředky pro podnikání či základní výbava domácnosti </a:t>
            </a:r>
            <a:r>
              <a:rPr lang="cs-CZ" sz="2800" b="1" dirty="0">
                <a:solidFill>
                  <a:srgbClr val="7030A0"/>
                </a:solidFill>
              </a:rPr>
              <a:t>apod. </a:t>
            </a:r>
            <a:r>
              <a:rPr lang="cs-CZ" sz="2800" b="1" dirty="0" smtClean="0">
                <a:solidFill>
                  <a:srgbClr val="7030A0"/>
                </a:solidFill>
              </a:rPr>
              <a:t>)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a </a:t>
            </a:r>
            <a:r>
              <a:rPr lang="cs-CZ" sz="2800" b="1" dirty="0">
                <a:solidFill>
                  <a:srgbClr val="7030A0"/>
                </a:solidFill>
              </a:rPr>
              <a:t>na co </a:t>
            </a:r>
            <a:r>
              <a:rPr lang="cs-CZ" sz="2800" b="1" dirty="0" smtClean="0">
                <a:solidFill>
                  <a:srgbClr val="7030A0"/>
                </a:solidFill>
              </a:rPr>
              <a:t>určitě ne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>
                <a:solidFill>
                  <a:srgbClr val="7030A0"/>
                </a:solidFill>
              </a:rPr>
              <a:t>(např. </a:t>
            </a:r>
            <a:r>
              <a:rPr lang="cs-CZ" sz="2800" b="1" dirty="0" smtClean="0">
                <a:solidFill>
                  <a:srgbClr val="7030A0"/>
                </a:solidFill>
              </a:rPr>
              <a:t>dovolená, </a:t>
            </a:r>
            <a:r>
              <a:rPr lang="cs-CZ" sz="2800" b="1" dirty="0">
                <a:solidFill>
                  <a:srgbClr val="7030A0"/>
                </a:solidFill>
              </a:rPr>
              <a:t>vánoční dárky apod</a:t>
            </a:r>
            <a:r>
              <a:rPr lang="cs-CZ" sz="2800" b="1" dirty="0" smtClean="0">
                <a:solidFill>
                  <a:srgbClr val="7030A0"/>
                </a:solidFill>
              </a:rPr>
              <a:t>.)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a umět si udělat představu, jak dlouho budeme splácet a kolik nakonec celkově zaplatíme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(promyslet si tzv. splátkový kalendář).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7807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163730" cy="4997152"/>
          </a:xfrm>
        </p:spPr>
        <p:txBody>
          <a:bodyPr/>
          <a:lstStyle/>
          <a:p>
            <a:pPr marL="0" indent="0" algn="ctr">
              <a:buNone/>
            </a:pPr>
            <a:endParaRPr lang="cs-CZ" b="1" i="1" u="sng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i="1" u="sng" smtClean="0">
                <a:solidFill>
                  <a:srgbClr val="7030A0"/>
                </a:solidFill>
              </a:rPr>
              <a:t>Doplňující poznámka :</a:t>
            </a:r>
          </a:p>
          <a:p>
            <a:pPr marL="0" indent="0" algn="ctr">
              <a:buNone/>
            </a:pPr>
            <a:endParaRPr lang="cs-CZ" b="1" i="1" u="sng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7030A0"/>
                </a:solidFill>
              </a:rPr>
              <a:t>Celou úlohu jsme pro větší přehlednost zjednodušili a počítali vše v ročních intervalech, ale ve skutečnosti – protože se jedná o měsíční splátky – měli bychom i úrokování a změnu zůstatku půjčky počítat po měsících.</a:t>
            </a:r>
            <a:endParaRPr lang="cs-CZ" b="1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5731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vám za pozornost a slibuji,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se k této problematice ještě vrátíme.</a:t>
            </a:r>
          </a:p>
          <a:p>
            <a:pPr marL="0" indent="0" algn="ctr">
              <a:buNone/>
            </a:pP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zblaha00\AppData\Local\Microsoft\Windows\Temporary Internet Files\Content.IE5\3FOIRX48\MC900439847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3573016"/>
            <a:ext cx="423688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50551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a n í   T.  s i  p ů j č i l a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Použitá literatura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Autor</a:t>
            </a:r>
          </a:p>
          <a:p>
            <a:pPr marL="0" indent="0">
              <a:buNone/>
            </a:pPr>
            <a:endParaRPr lang="cs-CZ" sz="2400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Použitá grafika </a:t>
            </a:r>
            <a:r>
              <a:rPr lang="cs-CZ" sz="2400" dirty="0" smtClean="0">
                <a:solidFill>
                  <a:srgbClr val="7030A0"/>
                </a:solidFill>
              </a:rPr>
              <a:t>:  Kliparty MS Office, Google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25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1562</Words>
  <Application>Microsoft Office PowerPoint</Application>
  <PresentationFormat>Předvádění na obrazovce (4:3)</PresentationFormat>
  <Paragraphs>192</Paragraphs>
  <Slides>30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2" baseType="lpstr">
      <vt:lpstr>Motiv systému Office</vt:lpstr>
      <vt:lpstr>Microsoft Excel Worksheet</vt:lpstr>
      <vt:lpstr>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P a n í   T.  s i  p ů j č i l a … </vt:lpstr>
      <vt:lpstr> P a n í   T.  s i  p ů j č i l a … </vt:lpstr>
      <vt:lpstr>P a n í   T.  s i  p ů j č i l a … </vt:lpstr>
      <vt:lpstr>P a n í   T.  s i  p ů j č i l a …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p l á t k y   p ů j č k y – p ř í k l a d</dc:title>
  <dc:creator>Bláha Zdeněk</dc:creator>
  <cp:lastModifiedBy>Bláha Zdeněk</cp:lastModifiedBy>
  <cp:revision>29</cp:revision>
  <dcterms:created xsi:type="dcterms:W3CDTF">2013-04-11T14:50:34Z</dcterms:created>
  <dcterms:modified xsi:type="dcterms:W3CDTF">2013-08-28T12:58:53Z</dcterms:modified>
</cp:coreProperties>
</file>