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58" r:id="rId12"/>
    <p:sldId id="259" r:id="rId13"/>
    <p:sldId id="269" r:id="rId14"/>
    <p:sldId id="271" r:id="rId15"/>
    <p:sldId id="270" r:id="rId16"/>
    <p:sldId id="272" r:id="rId17"/>
    <p:sldId id="273" r:id="rId18"/>
    <p:sldId id="274" r:id="rId19"/>
    <p:sldId id="275" r:id="rId20"/>
    <p:sldId id="277" r:id="rId21"/>
    <p:sldId id="278" r:id="rId22"/>
    <p:sldId id="276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1B12E-1E00-4DE4-BD5F-143F2F2443AA}" type="datetimeFigureOut">
              <a:rPr lang="cs-CZ" smtClean="0"/>
              <a:t>28.8.2013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4E74C-02A0-4390-8F2F-38AAF07F05B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821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1B12E-1E00-4DE4-BD5F-143F2F2443AA}" type="datetimeFigureOut">
              <a:rPr lang="cs-CZ" smtClean="0"/>
              <a:t>28.8.2013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4E74C-02A0-4390-8F2F-38AAF07F05B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50130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1B12E-1E00-4DE4-BD5F-143F2F2443AA}" type="datetimeFigureOut">
              <a:rPr lang="cs-CZ" smtClean="0"/>
              <a:t>28.8.2013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4E74C-02A0-4390-8F2F-38AAF07F05B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5864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1B12E-1E00-4DE4-BD5F-143F2F2443AA}" type="datetimeFigureOut">
              <a:rPr lang="cs-CZ" smtClean="0"/>
              <a:t>28.8.2013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4E74C-02A0-4390-8F2F-38AAF07F05B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289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1B12E-1E00-4DE4-BD5F-143F2F2443AA}" type="datetimeFigureOut">
              <a:rPr lang="cs-CZ" smtClean="0"/>
              <a:t>28.8.2013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4E74C-02A0-4390-8F2F-38AAF07F05B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05009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1B12E-1E00-4DE4-BD5F-143F2F2443AA}" type="datetimeFigureOut">
              <a:rPr lang="cs-CZ" smtClean="0"/>
              <a:t>28.8.2013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4E74C-02A0-4390-8F2F-38AAF07F05B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79110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1B12E-1E00-4DE4-BD5F-143F2F2443AA}" type="datetimeFigureOut">
              <a:rPr lang="cs-CZ" smtClean="0"/>
              <a:t>28.8.2013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4E74C-02A0-4390-8F2F-38AAF07F05B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96196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1B12E-1E00-4DE4-BD5F-143F2F2443AA}" type="datetimeFigureOut">
              <a:rPr lang="cs-CZ" smtClean="0"/>
              <a:t>28.8.2013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4E74C-02A0-4390-8F2F-38AAF07F05B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96059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1B12E-1E00-4DE4-BD5F-143F2F2443AA}" type="datetimeFigureOut">
              <a:rPr lang="cs-CZ" smtClean="0"/>
              <a:t>28.8.2013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4E74C-02A0-4390-8F2F-38AAF07F05B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59663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1B12E-1E00-4DE4-BD5F-143F2F2443AA}" type="datetimeFigureOut">
              <a:rPr lang="cs-CZ" smtClean="0"/>
              <a:t>28.8.2013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4E74C-02A0-4390-8F2F-38AAF07F05B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17894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1B12E-1E00-4DE4-BD5F-143F2F2443AA}" type="datetimeFigureOut">
              <a:rPr lang="cs-CZ" smtClean="0"/>
              <a:t>28.8.2013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4E74C-02A0-4390-8F2F-38AAF07F05B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2980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A1B12E-1E00-4DE4-BD5F-143F2F2443AA}" type="datetimeFigureOut">
              <a:rPr lang="cs-CZ" smtClean="0"/>
              <a:t>28.8.2013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E4E74C-02A0-4390-8F2F-38AAF07F05B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52924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jpeg"/><Relationship Id="rId4" Type="http://schemas.openxmlformats.org/officeDocument/2006/relationships/image" Target="../media/image3.e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7809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556792"/>
            <a:ext cx="8136904" cy="5040560"/>
          </a:xfrm>
        </p:spPr>
        <p:txBody>
          <a:bodyPr/>
          <a:lstStyle/>
          <a:p>
            <a:pPr marL="0" indent="0" algn="ctr">
              <a:buNone/>
            </a:pPr>
            <a:endParaRPr lang="cs-CZ" sz="2000" b="1" dirty="0" smtClean="0">
              <a:solidFill>
                <a:srgbClr val="7030A0"/>
              </a:solidFill>
            </a:endParaRPr>
          </a:p>
          <a:p>
            <a:pPr marL="0" indent="0" algn="ctr">
              <a:buNone/>
            </a:pPr>
            <a:r>
              <a:rPr lang="cs-CZ" sz="6000" b="1" dirty="0" smtClean="0">
                <a:solidFill>
                  <a:srgbClr val="7030A0"/>
                </a:solidFill>
              </a:rPr>
              <a:t>Finanční matematika 19.</a:t>
            </a:r>
          </a:p>
          <a:p>
            <a:pPr marL="0" indent="0" algn="ctr">
              <a:buNone/>
            </a:pPr>
            <a:r>
              <a:rPr lang="cs-CZ" sz="4000" b="1" i="1" dirty="0" smtClean="0">
                <a:solidFill>
                  <a:srgbClr val="7030A0"/>
                </a:solidFill>
              </a:rPr>
              <a:t>(finanční gramotnost)</a:t>
            </a:r>
          </a:p>
          <a:p>
            <a:pPr marL="0" indent="0" algn="ctr">
              <a:buNone/>
            </a:pPr>
            <a:endParaRPr lang="cs-CZ" sz="2000" b="1" i="1" dirty="0" smtClean="0">
              <a:solidFill>
                <a:srgbClr val="7030A0"/>
              </a:solidFill>
            </a:endParaRPr>
          </a:p>
          <a:p>
            <a:pPr marL="0" indent="0" algn="ctr">
              <a:buNone/>
            </a:pPr>
            <a:r>
              <a:rPr lang="cs-CZ" sz="7200" b="1" u="sng" dirty="0" smtClean="0">
                <a:solidFill>
                  <a:srgbClr val="7030A0"/>
                </a:solidFill>
              </a:rPr>
              <a:t>P ů j č k y   a  ú v ě r y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obrázek 1" descr="OPVK_hor_zakladni_logolink_RGB_cz.jpg"/>
          <p:cNvPicPr>
            <a:picLocks noChangeAspect="1" noChangeArrowheads="1"/>
          </p:cNvPicPr>
          <p:nvPr/>
        </p:nvPicPr>
        <p:blipFill>
          <a:blip r:embed="rId2">
            <a:lum bright="10000" contrast="16000"/>
          </a:blip>
          <a:stretch>
            <a:fillRect/>
          </a:stretch>
        </p:blipFill>
        <p:spPr bwMode="auto">
          <a:xfrm>
            <a:off x="1748063" y="188640"/>
            <a:ext cx="5752407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3277600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864096"/>
          </a:xfrm>
        </p:spPr>
        <p:txBody>
          <a:bodyPr/>
          <a:lstStyle/>
          <a:p>
            <a:r>
              <a:rPr lang="cs-CZ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Půjčky a úvěry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556792"/>
            <a:ext cx="8136904" cy="5040560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graphicFrame>
        <p:nvGraphicFramePr>
          <p:cNvPr id="6" name="Objek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95892729"/>
              </p:ext>
            </p:extLst>
          </p:nvPr>
        </p:nvGraphicFramePr>
        <p:xfrm>
          <a:off x="971600" y="3068960"/>
          <a:ext cx="7727456" cy="32727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0" name="List" r:id="rId3" imgW="6772277" imgH="2552762" progId="Excel.Sheet.12">
                  <p:embed/>
                </p:oleObj>
              </mc:Choice>
              <mc:Fallback>
                <p:oleObj name="List" r:id="rId3" imgW="6772277" imgH="2552762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71600" y="3068960"/>
                        <a:ext cx="7727456" cy="327278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obrázek 1" descr="OPVK_hor_zakladni_logolink_RGB_cz.jpg"/>
          <p:cNvPicPr>
            <a:picLocks noChangeAspect="1" noChangeArrowheads="1"/>
          </p:cNvPicPr>
          <p:nvPr/>
        </p:nvPicPr>
        <p:blipFill>
          <a:blip r:embed="rId5">
            <a:lum bright="10000" contrast="16000"/>
          </a:blip>
          <a:stretch>
            <a:fillRect/>
          </a:stretch>
        </p:blipFill>
        <p:spPr bwMode="auto">
          <a:xfrm>
            <a:off x="1748063" y="1624874"/>
            <a:ext cx="5752407" cy="12593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2923747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936104"/>
          </a:xfrm>
        </p:spPr>
        <p:txBody>
          <a:bodyPr/>
          <a:lstStyle/>
          <a:p>
            <a:r>
              <a:rPr lang="cs-CZ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Půjčky a úvěry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07922" y="2816942"/>
            <a:ext cx="8112549" cy="3708402"/>
          </a:xfrm>
        </p:spPr>
        <p:txBody>
          <a:bodyPr>
            <a:normAutofit fontScale="47500" lnSpcReduction="20000"/>
          </a:bodyPr>
          <a:lstStyle/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4000" b="1" dirty="0">
                <a:latin typeface="Arial" pitchFamily="34" charset="0"/>
                <a:cs typeface="Arial" pitchFamily="34" charset="0"/>
              </a:rPr>
              <a:t>Anotace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>
                <a:latin typeface="Arial" pitchFamily="34" charset="0"/>
                <a:cs typeface="Arial" pitchFamily="34" charset="0"/>
              </a:rPr>
              <a:t>Materiál je určen pro 3. a 4.ročník studijních maturitních oborů předmětu MATEMATIKA, popř. ekonomických předmětů jako kurz základů finanční matematiky. Popř. jej lze (omezeně) využít  i u učebních oborů. Inovuje výuku použitím multimediálních pomůcek – prezentace s názornými obrázky a příklady doplněných textem podporujícím výklad učitele.</a:t>
            </a:r>
          </a:p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4000" b="1" dirty="0">
                <a:latin typeface="Arial" pitchFamily="34" charset="0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názornost a atraktivnost výuky. Úlohy </a:t>
            </a:r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by žáci měli řešit samostatně (popř. i na </a:t>
            </a:r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interaktivní </a:t>
            </a:r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tabuli) </a:t>
            </a:r>
            <a:r>
              <a:rPr lang="cs-CZ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 možností následné kontroly. Zároveň jej mohou využívat žáci pro domácí přípravu na výuku</a:t>
            </a:r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</a:t>
            </a:r>
            <a:endParaRPr lang="cs-CZ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obrázek 1" descr="OPVK_hor_zakladni_logolink_RGB_cz.jpg"/>
          <p:cNvPicPr>
            <a:picLocks noChangeAspect="1" noChangeArrowheads="1"/>
          </p:cNvPicPr>
          <p:nvPr/>
        </p:nvPicPr>
        <p:blipFill>
          <a:blip r:embed="rId2">
            <a:lum bright="10000" contrast="16000"/>
          </a:blip>
          <a:stretch>
            <a:fillRect/>
          </a:stretch>
        </p:blipFill>
        <p:spPr bwMode="auto">
          <a:xfrm>
            <a:off x="1748063" y="1624874"/>
            <a:ext cx="5752407" cy="12593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3982534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864096"/>
          </a:xfrm>
        </p:spPr>
        <p:txBody>
          <a:bodyPr/>
          <a:lstStyle/>
          <a:p>
            <a:r>
              <a:rPr lang="cs-CZ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Půjčky a úvěry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578078"/>
            <a:ext cx="8163730" cy="4970206"/>
          </a:xfrm>
        </p:spPr>
        <p:txBody>
          <a:bodyPr/>
          <a:lstStyle/>
          <a:p>
            <a:pPr marL="0" indent="0" algn="ctr">
              <a:buNone/>
            </a:pPr>
            <a:endParaRPr lang="cs-CZ" b="1" u="sng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cs-CZ" b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Úvěry a půjčky</a:t>
            </a:r>
          </a:p>
          <a:p>
            <a:pPr marL="0" indent="0" algn="ctr">
              <a:buNone/>
            </a:pPr>
            <a:endParaRPr lang="cs-CZ" b="1" u="sng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800" b="1" dirty="0" smtClean="0">
                <a:solidFill>
                  <a:srgbClr val="7030A0"/>
                </a:solidFill>
              </a:rPr>
              <a:t>V současnosti běžně využívaný produkt</a:t>
            </a:r>
          </a:p>
          <a:p>
            <a:r>
              <a:rPr lang="cs-CZ" sz="2800" b="1" dirty="0" smtClean="0">
                <a:solidFill>
                  <a:srgbClr val="7030A0"/>
                </a:solidFill>
              </a:rPr>
              <a:t>Určené pro jednotlivce (domácnosti) i firmy</a:t>
            </a:r>
          </a:p>
          <a:p>
            <a:r>
              <a:rPr lang="cs-CZ" sz="2800" b="1" dirty="0" smtClean="0">
                <a:solidFill>
                  <a:srgbClr val="7030A0"/>
                </a:solidFill>
              </a:rPr>
              <a:t>Nabízí je různé bankovní i nebankovní instituce</a:t>
            </a:r>
          </a:p>
          <a:p>
            <a:r>
              <a:rPr lang="cs-CZ" sz="2800" b="1" dirty="0" smtClean="0">
                <a:solidFill>
                  <a:srgbClr val="7030A0"/>
                </a:solidFill>
              </a:rPr>
              <a:t>Různé druhy a typy </a:t>
            </a:r>
            <a:r>
              <a:rPr lang="cs-CZ" sz="2800" i="1" dirty="0" smtClean="0">
                <a:solidFill>
                  <a:srgbClr val="7030A0"/>
                </a:solidFill>
              </a:rPr>
              <a:t>(krátkodobé kontokorentní úvěry, spotřebitelské úvěry, provozní úvěry firem, dlouhodobé hypoteční úvěry, investiční úvěry atd.) </a:t>
            </a:r>
            <a:endParaRPr lang="cs-CZ" sz="2800" i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5779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902741"/>
          </a:xfrm>
        </p:spPr>
        <p:txBody>
          <a:bodyPr/>
          <a:lstStyle/>
          <a:p>
            <a:r>
              <a:rPr lang="cs-CZ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Půjčky a úvěry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556792"/>
            <a:ext cx="8237472" cy="5040560"/>
          </a:xfrm>
        </p:spPr>
        <p:txBody>
          <a:bodyPr/>
          <a:lstStyle/>
          <a:p>
            <a:pPr marL="0" indent="0" algn="ctr">
              <a:buNone/>
            </a:pPr>
            <a:r>
              <a:rPr lang="cs-CZ" b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Půjčky (úvěry) je nutno splácet !</a:t>
            </a:r>
          </a:p>
          <a:p>
            <a:pPr marL="0" indent="0" algn="ctr">
              <a:buNone/>
            </a:pPr>
            <a:endParaRPr lang="cs-CZ" b="1" u="sng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endParaRPr lang="cs-CZ" b="1" u="sng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endParaRPr lang="cs-CZ" b="1" u="sng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endParaRPr lang="cs-CZ" b="1" u="sng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cs-CZ" i="1" dirty="0" smtClean="0">
                <a:solidFill>
                  <a:srgbClr val="7030A0"/>
                </a:solidFill>
              </a:rPr>
              <a:t>Platí základní rovnice:</a:t>
            </a:r>
            <a:endParaRPr lang="cs-CZ" i="1" dirty="0">
              <a:solidFill>
                <a:srgbClr val="7030A0"/>
              </a:solidFill>
            </a:endParaRPr>
          </a:p>
          <a:p>
            <a:pPr marL="0" indent="0" algn="ctr">
              <a:buNone/>
            </a:pPr>
            <a:r>
              <a:rPr lang="cs-CZ" b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 p l á t k a   =   ú m o r   +   ú r o k</a:t>
            </a:r>
            <a:endParaRPr lang="cs-CZ" b="1" u="sng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Obrázek 3" descr="http://nd04.jxs.cz/089/849/dfc496cd58_70820763_u.jpg?128905950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0937" y="2501582"/>
            <a:ext cx="1762125" cy="185483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Šipka dolů 4">
            <a:hlinkClick r:id="" action="ppaction://hlinkshowjump?jump=nextslide"/>
          </p:cNvPr>
          <p:cNvSpPr/>
          <p:nvPr/>
        </p:nvSpPr>
        <p:spPr>
          <a:xfrm>
            <a:off x="827584" y="5661248"/>
            <a:ext cx="7848872" cy="936104"/>
          </a:xfrm>
          <a:prstGeom prst="downArrow">
            <a:avLst>
              <a:gd name="adj1" fmla="val 50000"/>
              <a:gd name="adj2" fmla="val 6733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hlinkClick r:id="" action="ppaction://hlinkshowjump?jump=nextslide"/>
              </a:rPr>
              <a:t>Co to je ?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713203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864096"/>
          </a:xfrm>
        </p:spPr>
        <p:txBody>
          <a:bodyPr/>
          <a:lstStyle/>
          <a:p>
            <a:r>
              <a:rPr lang="cs-CZ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Půjčky a úvěry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600200"/>
            <a:ext cx="8208912" cy="4962832"/>
          </a:xfrm>
        </p:spPr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Úmor – úmorová část splátky</a:t>
            </a:r>
          </a:p>
          <a:p>
            <a:pPr marL="0" indent="0">
              <a:buNone/>
            </a:pPr>
            <a:r>
              <a:rPr lang="cs-CZ" i="1" dirty="0">
                <a:solidFill>
                  <a:srgbClr val="7030A0"/>
                </a:solidFill>
              </a:rPr>
              <a:t> </a:t>
            </a:r>
            <a:r>
              <a:rPr lang="cs-CZ" i="1" dirty="0" smtClean="0">
                <a:solidFill>
                  <a:srgbClr val="7030A0"/>
                </a:solidFill>
              </a:rPr>
              <a:t>   postupné splácení zapůjčené částky </a:t>
            </a:r>
          </a:p>
          <a:p>
            <a:pPr marL="0" indent="0">
              <a:buNone/>
            </a:pPr>
            <a:r>
              <a:rPr lang="cs-CZ" i="1" dirty="0">
                <a:solidFill>
                  <a:srgbClr val="7030A0"/>
                </a:solidFill>
              </a:rPr>
              <a:t> </a:t>
            </a:r>
            <a:r>
              <a:rPr lang="cs-CZ" i="1" dirty="0" smtClean="0">
                <a:solidFill>
                  <a:srgbClr val="7030A0"/>
                </a:solidFill>
              </a:rPr>
              <a:t>   (umořování jistiny)</a:t>
            </a:r>
          </a:p>
          <a:p>
            <a:pPr marL="0" indent="0">
              <a:buNone/>
            </a:pPr>
            <a:r>
              <a:rPr lang="cs-CZ" i="1" dirty="0">
                <a:solidFill>
                  <a:srgbClr val="7030A0"/>
                </a:solidFill>
              </a:rPr>
              <a:t> </a:t>
            </a:r>
            <a:r>
              <a:rPr lang="cs-CZ" i="1" dirty="0" smtClean="0">
                <a:solidFill>
                  <a:srgbClr val="7030A0"/>
                </a:solidFill>
              </a:rPr>
              <a:t>   součet všech úmorů = zapůjčená částka</a:t>
            </a:r>
          </a:p>
          <a:p>
            <a:r>
              <a:rPr lang="cs-CZ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Úrok – úroková část splátky </a:t>
            </a:r>
          </a:p>
          <a:p>
            <a:pPr marL="0" indent="0">
              <a:buNone/>
            </a:pPr>
            <a:r>
              <a:rPr lang="cs-CZ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cs-CZ" i="1" dirty="0" smtClean="0">
                <a:solidFill>
                  <a:srgbClr val="7030A0"/>
                </a:solidFill>
              </a:rPr>
              <a:t>úrok za období od předchozí splátky závislý na</a:t>
            </a:r>
          </a:p>
          <a:p>
            <a:pPr marL="0" indent="0">
              <a:buNone/>
            </a:pPr>
            <a:r>
              <a:rPr lang="cs-CZ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cs-CZ" i="1" dirty="0" smtClean="0">
                <a:solidFill>
                  <a:srgbClr val="7030A0"/>
                </a:solidFill>
              </a:rPr>
              <a:t>výši nesplaceného úvěru a úrokové sazbě (ta   </a:t>
            </a:r>
          </a:p>
          <a:p>
            <a:pPr marL="0" indent="0">
              <a:buNone/>
            </a:pPr>
            <a:r>
              <a:rPr lang="cs-CZ" i="1" dirty="0">
                <a:solidFill>
                  <a:srgbClr val="7030A0"/>
                </a:solidFill>
              </a:rPr>
              <a:t> </a:t>
            </a:r>
            <a:r>
              <a:rPr lang="cs-CZ" i="1" dirty="0" smtClean="0">
                <a:solidFill>
                  <a:srgbClr val="7030A0"/>
                </a:solidFill>
              </a:rPr>
              <a:t>    se může v průběhu splácení měnit !!!)</a:t>
            </a:r>
            <a:r>
              <a:rPr lang="cs-CZ" dirty="0" smtClean="0">
                <a:solidFill>
                  <a:srgbClr val="7030A0"/>
                </a:solidFill>
              </a:rPr>
              <a:t>   </a:t>
            </a:r>
            <a:r>
              <a:rPr lang="cs-CZ" i="1" dirty="0" smtClean="0">
                <a:solidFill>
                  <a:srgbClr val="7030A0"/>
                </a:solidFill>
              </a:rPr>
              <a:t>  </a:t>
            </a:r>
            <a:endParaRPr lang="cs-CZ" i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397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http://deosum.com/Images/smajlik-microsoft-6.gif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556792"/>
            <a:ext cx="8136904" cy="496855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936104"/>
          </a:xfrm>
        </p:spPr>
        <p:txBody>
          <a:bodyPr/>
          <a:lstStyle/>
          <a:p>
            <a:r>
              <a:rPr lang="cs-CZ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Půjčky a úvěry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556792"/>
            <a:ext cx="8208912" cy="504056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7030A0"/>
                </a:solidFill>
              </a:rPr>
              <a:t>              Dá se splácení dopředu 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7030A0"/>
                </a:solidFill>
              </a:rPr>
              <a:t>               vůbec nějak spočítat ?</a:t>
            </a:r>
            <a:endParaRPr lang="cs-CZ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5289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864096"/>
          </a:xfrm>
        </p:spPr>
        <p:txBody>
          <a:bodyPr/>
          <a:lstStyle/>
          <a:p>
            <a:r>
              <a:rPr lang="cs-CZ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Půjčky a úvěry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556792"/>
            <a:ext cx="8208912" cy="5040560"/>
          </a:xfrm>
        </p:spPr>
        <p:txBody>
          <a:bodyPr/>
          <a:lstStyle/>
          <a:p>
            <a:pPr marL="0" indent="0" algn="ctr">
              <a:buNone/>
            </a:pPr>
            <a:r>
              <a:rPr lang="cs-CZ" b="1" dirty="0" smtClean="0">
                <a:solidFill>
                  <a:srgbClr val="7030A0"/>
                </a:solidFill>
              </a:rPr>
              <a:t>Samozřejmě, že dá !!!</a:t>
            </a:r>
          </a:p>
          <a:p>
            <a:pPr marL="0" indent="0" algn="ctr">
              <a:buNone/>
            </a:pPr>
            <a:endParaRPr lang="cs-CZ" b="1" dirty="0">
              <a:solidFill>
                <a:srgbClr val="7030A0"/>
              </a:solidFill>
            </a:endParaRPr>
          </a:p>
          <a:p>
            <a:pPr marL="0" indent="0" algn="ctr">
              <a:buNone/>
            </a:pPr>
            <a:endParaRPr lang="cs-CZ" b="1" dirty="0" smtClean="0">
              <a:solidFill>
                <a:srgbClr val="7030A0"/>
              </a:solidFill>
            </a:endParaRP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7030A0"/>
                </a:solidFill>
              </a:rPr>
              <a:t>Vezmeme jednodušší způsob :</a:t>
            </a:r>
          </a:p>
          <a:p>
            <a:pPr marL="0" indent="0" algn="ctr">
              <a:buNone/>
            </a:pPr>
            <a:endParaRPr lang="cs-CZ" sz="1000" b="1" dirty="0" smtClean="0">
              <a:solidFill>
                <a:srgbClr val="7030A0"/>
              </a:solidFill>
            </a:endParaRPr>
          </a:p>
          <a:p>
            <a:pPr marL="0" indent="0" algn="ctr">
              <a:buNone/>
            </a:pPr>
            <a:r>
              <a:rPr lang="cs-CZ" b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Splácení úvěru stejnými splátkami</a:t>
            </a:r>
          </a:p>
          <a:p>
            <a:pPr marL="0" indent="0" algn="ctr">
              <a:buNone/>
            </a:pPr>
            <a:r>
              <a:rPr lang="cs-CZ" b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(tzv. anuitami) =</a:t>
            </a:r>
            <a:r>
              <a:rPr lang="en-US" b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&gt;</a:t>
            </a:r>
            <a:r>
              <a:rPr lang="cs-CZ" b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anuitní splácení</a:t>
            </a:r>
          </a:p>
          <a:p>
            <a:pPr marL="0" indent="0" algn="ctr">
              <a:buNone/>
            </a:pPr>
            <a:endParaRPr lang="cs-CZ" b="1" u="sng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Obrázek 3" descr="http://files.fitboxkladno.cz/200000305-4d8a84e84a/smajl%C3%ADk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2204864"/>
            <a:ext cx="1524000" cy="108402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55087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873244"/>
          </a:xfrm>
        </p:spPr>
        <p:txBody>
          <a:bodyPr/>
          <a:lstStyle/>
          <a:p>
            <a:r>
              <a:rPr lang="cs-CZ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Půjčky a úvěry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600200"/>
            <a:ext cx="8136904" cy="4997152"/>
          </a:xfrm>
        </p:spPr>
        <p:txBody>
          <a:bodyPr/>
          <a:lstStyle/>
          <a:p>
            <a:pPr marL="0" indent="0" algn="ctr">
              <a:buNone/>
            </a:pPr>
            <a:r>
              <a:rPr lang="cs-CZ" b="1" i="1" u="sng" dirty="0" smtClean="0">
                <a:solidFill>
                  <a:srgbClr val="7030A0"/>
                </a:solidFill>
              </a:rPr>
              <a:t>Poznámka :</a:t>
            </a:r>
          </a:p>
          <a:p>
            <a:pPr marL="0" indent="0" algn="ctr">
              <a:buNone/>
            </a:pPr>
            <a:endParaRPr lang="cs-CZ" i="1" u="sng" dirty="0">
              <a:solidFill>
                <a:srgbClr val="7030A0"/>
              </a:solidFill>
            </a:endParaRPr>
          </a:p>
          <a:p>
            <a:pPr marL="0" indent="0" algn="ctr">
              <a:buNone/>
            </a:pPr>
            <a:r>
              <a:rPr lang="cs-CZ" sz="2800" i="1" dirty="0" smtClean="0">
                <a:solidFill>
                  <a:srgbClr val="7030A0"/>
                </a:solidFill>
              </a:rPr>
              <a:t>Nutno si uvědomit, že při splácení v prvních splátkách platí dlužník především úroky a až později splácí více úmor a nesplacená část klesá rychleji.</a:t>
            </a:r>
          </a:p>
          <a:p>
            <a:pPr marL="0" indent="0" algn="ctr">
              <a:buNone/>
            </a:pPr>
            <a:r>
              <a:rPr lang="cs-CZ" sz="2800" i="1" dirty="0" smtClean="0">
                <a:solidFill>
                  <a:srgbClr val="7030A0"/>
                </a:solidFill>
              </a:rPr>
              <a:t>(záleží na nastavení úrokové sazby a výše splátek)</a:t>
            </a:r>
          </a:p>
          <a:p>
            <a:pPr marL="0" indent="0" algn="ctr">
              <a:buNone/>
            </a:pPr>
            <a:r>
              <a:rPr lang="cs-CZ" sz="2800" i="1" dirty="0" smtClean="0">
                <a:solidFill>
                  <a:srgbClr val="7030A0"/>
                </a:solidFill>
              </a:rPr>
              <a:t>To v sobě ale může skrývat určitá nebezpečí…</a:t>
            </a:r>
          </a:p>
          <a:p>
            <a:pPr marL="0" indent="0" algn="ctr">
              <a:buNone/>
            </a:pPr>
            <a:r>
              <a:rPr lang="cs-CZ" sz="2800" i="1" dirty="0" smtClean="0">
                <a:solidFill>
                  <a:srgbClr val="7030A0"/>
                </a:solidFill>
              </a:rPr>
              <a:t>(viz jiná část kurzu)</a:t>
            </a:r>
            <a:endParaRPr lang="cs-CZ" sz="2800" i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9592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936104"/>
          </a:xfrm>
        </p:spPr>
        <p:txBody>
          <a:bodyPr/>
          <a:lstStyle/>
          <a:p>
            <a:r>
              <a:rPr lang="cs-CZ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Půjčky a úvěry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34180" y="1600200"/>
            <a:ext cx="8186291" cy="499715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b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Výše splátky :</a:t>
            </a:r>
          </a:p>
          <a:p>
            <a:pPr marL="0" indent="0" algn="ctr">
              <a:buNone/>
            </a:pPr>
            <a:endParaRPr lang="cs-CZ" sz="1000" b="1" u="sng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cs-CZ" b="1" dirty="0" smtClean="0"/>
              <a:t>S = D . p / ( 1 – </a:t>
            </a:r>
            <a:r>
              <a:rPr lang="cs-CZ" b="1" dirty="0" err="1" smtClean="0"/>
              <a:t>v</a:t>
            </a:r>
            <a:r>
              <a:rPr lang="cs-CZ" b="1" baseline="30000" dirty="0" err="1" smtClean="0"/>
              <a:t>n</a:t>
            </a:r>
            <a:r>
              <a:rPr lang="cs-CZ" b="1" dirty="0" smtClean="0"/>
              <a:t> ) </a:t>
            </a:r>
          </a:p>
          <a:p>
            <a:pPr marL="0" indent="0">
              <a:buNone/>
            </a:pPr>
            <a:r>
              <a:rPr lang="cs-CZ" i="1" dirty="0" smtClean="0"/>
              <a:t>S ….. výše splátky (anuity)</a:t>
            </a:r>
          </a:p>
          <a:p>
            <a:pPr marL="0" indent="0">
              <a:buNone/>
            </a:pPr>
            <a:r>
              <a:rPr lang="cs-CZ" i="1" dirty="0" smtClean="0"/>
              <a:t>D ….. výše poskytnuté půjčky (úvěru)</a:t>
            </a:r>
          </a:p>
          <a:p>
            <a:pPr marL="0" indent="0">
              <a:buNone/>
            </a:pPr>
            <a:r>
              <a:rPr lang="cs-CZ" i="1" dirty="0" smtClean="0"/>
              <a:t>p ….. úroková sazba </a:t>
            </a:r>
          </a:p>
          <a:p>
            <a:pPr marL="0" indent="0">
              <a:buNone/>
            </a:pPr>
            <a:r>
              <a:rPr lang="cs-CZ" i="1" dirty="0" smtClean="0"/>
              <a:t>n ….. počet úrokových období</a:t>
            </a:r>
          </a:p>
          <a:p>
            <a:pPr marL="0" indent="0">
              <a:buNone/>
            </a:pPr>
            <a:r>
              <a:rPr lang="cs-CZ" i="1" dirty="0" smtClean="0"/>
              <a:t>v ….. diskontní faktor   v = 1 / ( 1 + p) </a:t>
            </a:r>
          </a:p>
          <a:p>
            <a:pPr marL="0" indent="0">
              <a:buNone/>
            </a:pPr>
            <a:r>
              <a:rPr lang="cs-CZ" sz="2400" i="1" dirty="0" smtClean="0"/>
              <a:t>(disk. faktor z důvodu přesnosti nezaokrouhlovat nebo jen málo)</a:t>
            </a:r>
            <a:endParaRPr lang="cs-CZ" sz="2400" i="1" dirty="0"/>
          </a:p>
        </p:txBody>
      </p:sp>
    </p:spTree>
    <p:extLst>
      <p:ext uri="{BB962C8B-B14F-4D97-AF65-F5344CB8AC3E}">
        <p14:creationId xmlns:p14="http://schemas.microsoft.com/office/powerpoint/2010/main" val="1927853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864096"/>
          </a:xfrm>
        </p:spPr>
        <p:txBody>
          <a:bodyPr/>
          <a:lstStyle/>
          <a:p>
            <a:r>
              <a:rPr lang="cs-CZ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Půjčky a úvěry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600200"/>
            <a:ext cx="8208912" cy="4997152"/>
          </a:xfrm>
        </p:spPr>
        <p:txBody>
          <a:bodyPr/>
          <a:lstStyle/>
          <a:p>
            <a:pPr marL="0" indent="0" algn="ctr">
              <a:buNone/>
            </a:pPr>
            <a:r>
              <a:rPr lang="cs-CZ" b="1" dirty="0" smtClean="0">
                <a:solidFill>
                  <a:srgbClr val="7030A0"/>
                </a:solidFill>
              </a:rPr>
              <a:t>Příklad :</a:t>
            </a:r>
          </a:p>
          <a:p>
            <a:pPr marL="0" indent="0" algn="ctr">
              <a:buNone/>
            </a:pPr>
            <a:r>
              <a:rPr lang="cs-CZ" sz="2800" b="1" dirty="0" smtClean="0"/>
              <a:t>Vypočítejme velikost měsíční splátky u půjčky ve výši 1 000 000 Kč, která má být splacena za 15 let při úrokové sazbě 4,5 % </a:t>
            </a:r>
            <a:r>
              <a:rPr lang="cs-CZ" sz="2800" b="1" dirty="0" err="1" smtClean="0"/>
              <a:t>p.a</a:t>
            </a:r>
            <a:r>
              <a:rPr lang="cs-CZ" sz="2800" b="1" dirty="0" smtClean="0"/>
              <a:t>. !!!</a:t>
            </a:r>
          </a:p>
          <a:p>
            <a:pPr marL="0" indent="0" algn="ctr">
              <a:buNone/>
            </a:pPr>
            <a:endParaRPr lang="cs-CZ" sz="2800" b="1" dirty="0"/>
          </a:p>
        </p:txBody>
      </p:sp>
      <p:pic>
        <p:nvPicPr>
          <p:cNvPr id="4" name="Obrázek 3" descr="http://media0.webgarden.name/images/media0:50335a7f52402.jpg/smajl%C3%ADk%202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645024"/>
            <a:ext cx="4392488" cy="273630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71484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873244"/>
          </a:xfrm>
        </p:spPr>
        <p:txBody>
          <a:bodyPr/>
          <a:lstStyle/>
          <a:p>
            <a:r>
              <a:rPr lang="cs-CZ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Půjčky a úvěry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600200"/>
            <a:ext cx="8208912" cy="492514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/>
              <a:t>Vypočítejme velikost měsíční splátky u půjčky ve výši 1 000 000 Kč, která má být splacena za 15 let při úrokové sazbě 4,5 % </a:t>
            </a:r>
            <a:r>
              <a:rPr lang="cs-CZ" sz="2800" b="1" dirty="0" err="1"/>
              <a:t>p.a</a:t>
            </a:r>
            <a:r>
              <a:rPr lang="cs-CZ" sz="2800" b="1" dirty="0"/>
              <a:t>. </a:t>
            </a:r>
            <a:r>
              <a:rPr lang="cs-CZ" sz="2800" b="1" dirty="0" smtClean="0"/>
              <a:t>!!!</a:t>
            </a:r>
          </a:p>
          <a:p>
            <a:pPr marL="0" indent="0">
              <a:buNone/>
            </a:pPr>
            <a:r>
              <a:rPr lang="cs-CZ" sz="2800" b="1" i="1" dirty="0" smtClean="0"/>
              <a:t>S = ?</a:t>
            </a:r>
          </a:p>
          <a:p>
            <a:pPr marL="0" indent="0">
              <a:buNone/>
            </a:pPr>
            <a:r>
              <a:rPr lang="cs-CZ" sz="2800" b="1" i="1" dirty="0" smtClean="0"/>
              <a:t>D = 1 000 000 Kč</a:t>
            </a:r>
          </a:p>
          <a:p>
            <a:pPr marL="0" indent="0">
              <a:buNone/>
            </a:pPr>
            <a:r>
              <a:rPr lang="cs-CZ" sz="2800" b="1" i="1" dirty="0" smtClean="0"/>
              <a:t>p = 4,5 % </a:t>
            </a:r>
            <a:r>
              <a:rPr lang="cs-CZ" sz="2800" b="1" i="1" dirty="0" err="1" smtClean="0"/>
              <a:t>p.a</a:t>
            </a:r>
            <a:r>
              <a:rPr lang="cs-CZ" sz="2800" b="1" i="1" dirty="0" smtClean="0"/>
              <a:t>.   =</a:t>
            </a:r>
            <a:r>
              <a:rPr lang="en-US" sz="2800" b="1" i="1" dirty="0" smtClean="0"/>
              <a:t>&gt;   p</a:t>
            </a:r>
            <a:r>
              <a:rPr lang="cs-CZ" sz="2800" b="1" i="1" dirty="0" smtClean="0"/>
              <a:t> = 0,375 % </a:t>
            </a:r>
            <a:r>
              <a:rPr lang="cs-CZ" sz="2800" b="1" i="1" dirty="0" err="1" smtClean="0"/>
              <a:t>p.m</a:t>
            </a:r>
            <a:r>
              <a:rPr lang="cs-CZ" sz="2800" b="1" i="1" dirty="0" smtClean="0"/>
              <a:t>.   =</a:t>
            </a:r>
            <a:r>
              <a:rPr lang="en-US" sz="2800" b="1" i="1" dirty="0" smtClean="0"/>
              <a:t>&gt;   </a:t>
            </a:r>
            <a:r>
              <a:rPr lang="cs-CZ" sz="2800" b="1" i="1" dirty="0" smtClean="0"/>
              <a:t>p = 0,00375</a:t>
            </a:r>
          </a:p>
          <a:p>
            <a:pPr marL="0" indent="0">
              <a:buNone/>
            </a:pPr>
            <a:r>
              <a:rPr lang="cs-CZ" sz="2800" b="1" i="1" dirty="0" smtClean="0"/>
              <a:t>n = 15 let   =</a:t>
            </a:r>
            <a:r>
              <a:rPr lang="en-US" sz="2800" b="1" i="1" dirty="0" smtClean="0"/>
              <a:t>&gt;</a:t>
            </a:r>
            <a:r>
              <a:rPr lang="cs-CZ" sz="2800" b="1" i="1" dirty="0" smtClean="0"/>
              <a:t>   n = 180 měsíců</a:t>
            </a:r>
          </a:p>
          <a:p>
            <a:pPr marL="0" indent="0">
              <a:buNone/>
            </a:pPr>
            <a:r>
              <a:rPr lang="cs-CZ" sz="2800" b="1" i="1" dirty="0" smtClean="0"/>
              <a:t>v = 1 / (1 + 0,00375) = 1 / 1,00375     </a:t>
            </a:r>
          </a:p>
          <a:p>
            <a:pPr marL="0" indent="0">
              <a:buNone/>
            </a:pPr>
            <a:endParaRPr lang="cs-CZ" sz="2800" b="1" dirty="0"/>
          </a:p>
          <a:p>
            <a:pPr marL="0" indent="0">
              <a:buNone/>
            </a:pPr>
            <a:endParaRPr lang="cs-CZ" sz="2800" dirty="0"/>
          </a:p>
        </p:txBody>
      </p:sp>
      <p:sp>
        <p:nvSpPr>
          <p:cNvPr id="4" name="Šipka dolů 3">
            <a:hlinkClick r:id="" action="ppaction://hlinkshowjump?jump=nextslide"/>
          </p:cNvPr>
          <p:cNvSpPr/>
          <p:nvPr/>
        </p:nvSpPr>
        <p:spPr>
          <a:xfrm>
            <a:off x="755576" y="5661248"/>
            <a:ext cx="7848872" cy="864096"/>
          </a:xfrm>
          <a:prstGeom prst="downArrow">
            <a:avLst>
              <a:gd name="adj1" fmla="val 50000"/>
              <a:gd name="adj2" fmla="val 7218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hlinkClick r:id="" action="ppaction://hlinkshowjump?jump=nextslide"/>
              </a:rPr>
              <a:t>Výpočet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56428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864096"/>
          </a:xfrm>
        </p:spPr>
        <p:txBody>
          <a:bodyPr/>
          <a:lstStyle/>
          <a:p>
            <a:r>
              <a:rPr lang="cs-CZ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Půjčky a úvěry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600200"/>
            <a:ext cx="8208912" cy="4997152"/>
          </a:xfrm>
        </p:spPr>
        <p:txBody>
          <a:bodyPr/>
          <a:lstStyle/>
          <a:p>
            <a:pPr marL="0" indent="0">
              <a:buNone/>
            </a:pPr>
            <a:endParaRPr lang="cs-CZ" b="1" dirty="0" smtClean="0"/>
          </a:p>
          <a:p>
            <a:pPr marL="0" indent="0" algn="ctr">
              <a:buNone/>
            </a:pPr>
            <a:r>
              <a:rPr lang="cs-CZ" b="1" i="1" dirty="0" smtClean="0"/>
              <a:t>v </a:t>
            </a:r>
            <a:r>
              <a:rPr lang="cs-CZ" b="1" i="1" dirty="0"/>
              <a:t>= 1 / (1 + 0,00375) = </a:t>
            </a:r>
            <a:endParaRPr lang="cs-CZ" b="1" i="1" dirty="0" smtClean="0"/>
          </a:p>
          <a:p>
            <a:pPr marL="0" indent="0" algn="ctr">
              <a:buNone/>
            </a:pPr>
            <a:r>
              <a:rPr lang="cs-CZ" b="1" i="1" dirty="0"/>
              <a:t> </a:t>
            </a:r>
            <a:r>
              <a:rPr lang="cs-CZ" b="1" i="1" dirty="0" smtClean="0"/>
              <a:t>= 1 </a:t>
            </a:r>
            <a:r>
              <a:rPr lang="cs-CZ" b="1" i="1" dirty="0"/>
              <a:t>/ 1,00375 </a:t>
            </a:r>
            <a:r>
              <a:rPr lang="cs-CZ" b="1" i="1" dirty="0" smtClean="0"/>
              <a:t>= 0,99626401</a:t>
            </a:r>
          </a:p>
          <a:p>
            <a:pPr marL="0" indent="0">
              <a:buNone/>
            </a:pPr>
            <a:endParaRPr lang="cs-CZ" b="1" i="1" dirty="0" smtClean="0"/>
          </a:p>
          <a:p>
            <a:pPr marL="0" indent="0" algn="ctr">
              <a:buNone/>
            </a:pPr>
            <a:r>
              <a:rPr lang="cs-CZ" b="1" i="1" dirty="0" smtClean="0"/>
              <a:t>S = 1 000 000 . 0,00375 / (1 – 0,99626401</a:t>
            </a:r>
            <a:r>
              <a:rPr lang="cs-CZ" b="1" i="1" baseline="30000" dirty="0" smtClean="0"/>
              <a:t>180</a:t>
            </a:r>
            <a:r>
              <a:rPr lang="cs-CZ" b="1" i="1" dirty="0" smtClean="0"/>
              <a:t> )</a:t>
            </a:r>
          </a:p>
          <a:p>
            <a:pPr marL="0" indent="0" algn="ctr">
              <a:buNone/>
            </a:pPr>
            <a:r>
              <a:rPr lang="cs-CZ" b="1" i="1" dirty="0" smtClean="0"/>
              <a:t>S = 7 649,93</a:t>
            </a:r>
          </a:p>
          <a:p>
            <a:pPr marL="0" indent="0" algn="ctr">
              <a:buNone/>
            </a:pPr>
            <a:r>
              <a:rPr lang="cs-CZ" b="1" i="1" u="dbl" dirty="0"/>
              <a:t>S</a:t>
            </a:r>
            <a:r>
              <a:rPr lang="cs-CZ" b="1" i="1" u="dbl" dirty="0" smtClean="0"/>
              <a:t> = 7 650 Kč    </a:t>
            </a:r>
            <a:endParaRPr lang="cs-CZ" b="1" i="1" u="dbl" dirty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47942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http://deosum.com/Images/smajlik-microsoft-6.gif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996952"/>
            <a:ext cx="7848872" cy="3456383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887992"/>
          </a:xfrm>
        </p:spPr>
        <p:txBody>
          <a:bodyPr/>
          <a:lstStyle/>
          <a:p>
            <a:r>
              <a:rPr lang="cs-CZ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Půjčky a úvěry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600200"/>
            <a:ext cx="8208912" cy="4997152"/>
          </a:xfrm>
        </p:spPr>
        <p:txBody>
          <a:bodyPr/>
          <a:lstStyle/>
          <a:p>
            <a:pPr marL="0" indent="0" algn="ctr">
              <a:buNone/>
            </a:pPr>
            <a:r>
              <a:rPr lang="cs-CZ" b="1" dirty="0" smtClean="0">
                <a:solidFill>
                  <a:srgbClr val="7030A0"/>
                </a:solidFill>
              </a:rPr>
              <a:t>Úloha k samostatnému procvičení :</a:t>
            </a:r>
          </a:p>
          <a:p>
            <a:pPr marL="0" indent="0" algn="ctr">
              <a:buNone/>
            </a:pPr>
            <a:r>
              <a:rPr lang="cs-CZ" sz="2800" b="1" dirty="0" smtClean="0"/>
              <a:t>Dluh ve výši 100 000 Kč má být splacen za 5 let ročními anuitními splátkami při úrok. sazbě 10 % </a:t>
            </a:r>
            <a:r>
              <a:rPr lang="cs-CZ" sz="2800" b="1" dirty="0" err="1" smtClean="0"/>
              <a:t>p.a</a:t>
            </a:r>
            <a:r>
              <a:rPr lang="cs-CZ" sz="2800" b="1" dirty="0" smtClean="0"/>
              <a:t>. </a:t>
            </a:r>
          </a:p>
          <a:p>
            <a:pPr marL="0" indent="0" algn="ctr">
              <a:buNone/>
            </a:pPr>
            <a:endParaRPr lang="cs-CZ" sz="2000" b="1" dirty="0" smtClean="0"/>
          </a:p>
          <a:p>
            <a:pPr marL="0" indent="0">
              <a:buNone/>
            </a:pPr>
            <a:r>
              <a:rPr lang="cs-CZ" sz="2800" b="1" dirty="0" smtClean="0"/>
              <a:t>       Kolik Kč bude činit výše jedné splátky?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2320142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2735" y="188640"/>
            <a:ext cx="8831753" cy="864096"/>
          </a:xfrm>
        </p:spPr>
        <p:txBody>
          <a:bodyPr/>
          <a:lstStyle/>
          <a:p>
            <a:r>
              <a:rPr lang="cs-CZ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Půjčky a úvěry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556792"/>
            <a:ext cx="8136904" cy="504056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/>
              <a:t>Dluh ve výši 100 000 Kč má být splacen za 5 let ročními anuitními splátkami při úrok. sazbě 10 % </a:t>
            </a:r>
            <a:r>
              <a:rPr lang="cs-CZ" sz="2800" b="1" dirty="0" err="1"/>
              <a:t>p.a</a:t>
            </a:r>
            <a:r>
              <a:rPr lang="cs-CZ" sz="2800" b="1" dirty="0"/>
              <a:t>. </a:t>
            </a:r>
          </a:p>
          <a:p>
            <a:pPr marL="0" indent="0" algn="ctr">
              <a:buNone/>
            </a:pPr>
            <a:r>
              <a:rPr lang="cs-CZ" sz="2800" b="1" dirty="0"/>
              <a:t>Kolik Kč bude činit výše jedné splátky</a:t>
            </a:r>
            <a:r>
              <a:rPr lang="cs-CZ" sz="2800" b="1" dirty="0" smtClean="0"/>
              <a:t>?</a:t>
            </a:r>
          </a:p>
          <a:p>
            <a:pPr marL="0" indent="0" algn="ctr">
              <a:buNone/>
            </a:pPr>
            <a:endParaRPr lang="cs-CZ" sz="2800" b="1" dirty="0" smtClean="0"/>
          </a:p>
          <a:p>
            <a:pPr marL="0" indent="0">
              <a:buNone/>
            </a:pPr>
            <a:r>
              <a:rPr lang="cs-CZ" sz="2800" b="1" i="1" dirty="0" smtClean="0"/>
              <a:t>D = 100 000 Kč</a:t>
            </a:r>
          </a:p>
          <a:p>
            <a:pPr marL="0" indent="0">
              <a:buNone/>
            </a:pPr>
            <a:r>
              <a:rPr lang="cs-CZ" sz="2800" b="1" i="1" dirty="0" smtClean="0"/>
              <a:t>p = 10 % </a:t>
            </a:r>
            <a:r>
              <a:rPr lang="cs-CZ" sz="2800" b="1" i="1" dirty="0" err="1" smtClean="0"/>
              <a:t>p.a</a:t>
            </a:r>
            <a:r>
              <a:rPr lang="cs-CZ" sz="2800" b="1" i="1" dirty="0" smtClean="0"/>
              <a:t>. = 0,1 (roční splátky)</a:t>
            </a:r>
          </a:p>
          <a:p>
            <a:pPr marL="0" indent="0">
              <a:buNone/>
            </a:pPr>
            <a:r>
              <a:rPr lang="cs-CZ" sz="2800" b="1" i="1" dirty="0" smtClean="0"/>
              <a:t>n = 5</a:t>
            </a:r>
          </a:p>
          <a:p>
            <a:pPr marL="0" indent="0">
              <a:buNone/>
            </a:pPr>
            <a:r>
              <a:rPr lang="cs-CZ" sz="2800" b="1" i="1" dirty="0" smtClean="0"/>
              <a:t>v = 1 / ( 1 + 0,1 ) </a:t>
            </a:r>
          </a:p>
          <a:p>
            <a:pPr marL="0" indent="0">
              <a:buNone/>
            </a:pPr>
            <a:endParaRPr lang="cs-CZ" sz="2800" b="1" i="1" dirty="0"/>
          </a:p>
          <a:p>
            <a:pPr marL="0" indent="0"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036508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864096"/>
          </a:xfrm>
        </p:spPr>
        <p:txBody>
          <a:bodyPr/>
          <a:lstStyle/>
          <a:p>
            <a:r>
              <a:rPr lang="cs-CZ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Půjčky a úvěry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556792"/>
            <a:ext cx="8136904" cy="5040560"/>
          </a:xfrm>
        </p:spPr>
        <p:txBody>
          <a:bodyPr/>
          <a:lstStyle/>
          <a:p>
            <a:pPr marL="0" indent="0" algn="ctr">
              <a:buNone/>
            </a:pPr>
            <a:r>
              <a:rPr lang="cs-CZ" b="1" i="1" dirty="0"/>
              <a:t>v = 1 / ( 1 + </a:t>
            </a:r>
            <a:r>
              <a:rPr lang="cs-CZ" b="1" i="1" dirty="0" smtClean="0"/>
              <a:t>0,1 </a:t>
            </a:r>
            <a:r>
              <a:rPr lang="cs-CZ" b="1" i="1" dirty="0"/>
              <a:t>) </a:t>
            </a:r>
            <a:r>
              <a:rPr lang="cs-CZ" b="1" i="1" dirty="0" smtClean="0"/>
              <a:t>= 1 / 1,1 = 0,909090909</a:t>
            </a:r>
            <a:endParaRPr lang="cs-CZ" b="1" i="1" dirty="0"/>
          </a:p>
          <a:p>
            <a:pPr marL="0" indent="0" algn="ctr">
              <a:buNone/>
            </a:pPr>
            <a:endParaRPr lang="cs-CZ" b="1" dirty="0" smtClean="0"/>
          </a:p>
          <a:p>
            <a:pPr marL="0" indent="0" algn="ctr">
              <a:buNone/>
            </a:pPr>
            <a:r>
              <a:rPr lang="cs-CZ" b="1" i="1" dirty="0" smtClean="0"/>
              <a:t>S </a:t>
            </a:r>
            <a:r>
              <a:rPr lang="cs-CZ" b="1" i="1" dirty="0"/>
              <a:t>= D . p / ( 1 – </a:t>
            </a:r>
            <a:r>
              <a:rPr lang="cs-CZ" b="1" i="1" dirty="0" err="1"/>
              <a:t>v</a:t>
            </a:r>
            <a:r>
              <a:rPr lang="cs-CZ" b="1" i="1" baseline="30000" dirty="0" err="1"/>
              <a:t>n</a:t>
            </a:r>
            <a:r>
              <a:rPr lang="cs-CZ" b="1" i="1" dirty="0"/>
              <a:t> </a:t>
            </a:r>
            <a:r>
              <a:rPr lang="cs-CZ" b="1" i="1" dirty="0" smtClean="0"/>
              <a:t>)</a:t>
            </a:r>
          </a:p>
          <a:p>
            <a:pPr marL="0" indent="0" algn="ctr">
              <a:buNone/>
            </a:pPr>
            <a:r>
              <a:rPr lang="cs-CZ" b="1" i="1" dirty="0" smtClean="0"/>
              <a:t>S = 100 000 . 0,1 / ( 1 – 0,909090909</a:t>
            </a:r>
            <a:r>
              <a:rPr lang="cs-CZ" b="1" i="1" baseline="30000" dirty="0" smtClean="0"/>
              <a:t>5</a:t>
            </a:r>
            <a:r>
              <a:rPr lang="cs-CZ" b="1" i="1" dirty="0" smtClean="0"/>
              <a:t> ) </a:t>
            </a:r>
          </a:p>
          <a:p>
            <a:pPr marL="0" indent="0" algn="ctr">
              <a:buNone/>
            </a:pPr>
            <a:r>
              <a:rPr lang="cs-CZ" b="1" i="1" dirty="0" smtClean="0"/>
              <a:t>S = 26 379,75 Kč</a:t>
            </a:r>
          </a:p>
          <a:p>
            <a:pPr marL="0" indent="0" algn="ctr">
              <a:buNone/>
            </a:pPr>
            <a:r>
              <a:rPr lang="cs-CZ" b="1" i="1" u="dbl" dirty="0" smtClean="0"/>
              <a:t>S = 26 380 Kč</a:t>
            </a:r>
            <a:endParaRPr lang="cs-CZ" b="1" i="1" u="dbl" dirty="0"/>
          </a:p>
          <a:p>
            <a:pPr marL="0" indent="0">
              <a:buNone/>
            </a:pP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4266173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http://deosum.com/Images/smajlik-microsoft-6.gif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804247"/>
            <a:ext cx="2448271" cy="270815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936104"/>
          </a:xfrm>
        </p:spPr>
        <p:txBody>
          <a:bodyPr/>
          <a:lstStyle/>
          <a:p>
            <a:r>
              <a:rPr lang="cs-CZ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Půjčky a úvěry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600200"/>
            <a:ext cx="8208912" cy="4997152"/>
          </a:xfrm>
        </p:spPr>
        <p:txBody>
          <a:bodyPr/>
          <a:lstStyle/>
          <a:p>
            <a:pPr marL="0" indent="0" algn="ctr">
              <a:buNone/>
            </a:pPr>
            <a:r>
              <a:rPr lang="cs-CZ" b="1" dirty="0" smtClean="0">
                <a:solidFill>
                  <a:srgbClr val="7030A0"/>
                </a:solidFill>
              </a:rPr>
              <a:t>Samozřejmě, že jde počítat i ostatní veličiny, vzorec pro výpočet anuity je potřeba upravit.</a:t>
            </a: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7030A0"/>
                </a:solidFill>
              </a:rPr>
              <a:t>Např. ze známe výše splátky lze určit počet splátek a tím i dobu splácení, popř. kolik zaplatíme celkem :</a:t>
            </a:r>
          </a:p>
          <a:p>
            <a:pPr marL="0" indent="0">
              <a:buNone/>
            </a:pPr>
            <a:r>
              <a:rPr lang="cs-CZ" sz="1200" b="1" dirty="0" smtClean="0">
                <a:solidFill>
                  <a:srgbClr val="7030A0"/>
                </a:solidFill>
              </a:rPr>
              <a:t>          </a:t>
            </a:r>
            <a:r>
              <a:rPr lang="cs-CZ" sz="2000" b="1" dirty="0" smtClean="0"/>
              <a:t>To jsou ale věci</a:t>
            </a:r>
          </a:p>
          <a:p>
            <a:pPr marL="0" indent="0" algn="ctr">
              <a:buNone/>
            </a:pPr>
            <a:r>
              <a:rPr lang="cs-CZ" b="1" i="1" dirty="0" smtClean="0"/>
              <a:t>                          S </a:t>
            </a:r>
            <a:r>
              <a:rPr lang="cs-CZ" b="1" i="1" dirty="0"/>
              <a:t>= D . p / ( 1 – </a:t>
            </a:r>
            <a:r>
              <a:rPr lang="cs-CZ" b="1" i="1" dirty="0" err="1"/>
              <a:t>v</a:t>
            </a:r>
            <a:r>
              <a:rPr lang="cs-CZ" b="1" i="1" baseline="30000" dirty="0" err="1"/>
              <a:t>n</a:t>
            </a:r>
            <a:r>
              <a:rPr lang="cs-CZ" b="1" i="1" dirty="0"/>
              <a:t> </a:t>
            </a:r>
            <a:r>
              <a:rPr lang="cs-CZ" b="1" i="1" dirty="0" smtClean="0"/>
              <a:t>) =</a:t>
            </a:r>
            <a:r>
              <a:rPr lang="en-US" b="1" i="1" dirty="0" smtClean="0"/>
              <a:t>&gt;</a:t>
            </a:r>
            <a:endParaRPr lang="cs-CZ" b="1" i="1" dirty="0" smtClean="0"/>
          </a:p>
          <a:p>
            <a:pPr marL="0" indent="0" algn="ctr">
              <a:buNone/>
            </a:pPr>
            <a:endParaRPr lang="en-US" sz="1200" b="1" i="1" dirty="0" smtClean="0"/>
          </a:p>
          <a:p>
            <a:pPr marL="0" indent="0" algn="ctr">
              <a:buNone/>
            </a:pPr>
            <a:r>
              <a:rPr lang="cs-CZ" b="1" i="1" dirty="0" smtClean="0"/>
              <a:t>                           </a:t>
            </a:r>
            <a:r>
              <a:rPr lang="cs-CZ" b="1" i="1" u="wavyHeavy" dirty="0" smtClean="0"/>
              <a:t>n = log ( 1 – D . p / S ) / log (v)</a:t>
            </a:r>
            <a:endParaRPr lang="cs-CZ" b="1" i="1" u="wavyHeavy" dirty="0"/>
          </a:p>
          <a:p>
            <a:pPr marL="0" indent="0" algn="ctr">
              <a:buNone/>
            </a:pPr>
            <a:endParaRPr lang="cs-CZ" b="1" dirty="0" smtClean="0">
              <a:solidFill>
                <a:srgbClr val="7030A0"/>
              </a:solidFill>
            </a:endParaRPr>
          </a:p>
          <a:p>
            <a:pPr marL="0" indent="0" algn="ctr">
              <a:buNone/>
            </a:pPr>
            <a:endParaRPr lang="cs-CZ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5671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864096"/>
          </a:xfrm>
        </p:spPr>
        <p:txBody>
          <a:bodyPr/>
          <a:lstStyle/>
          <a:p>
            <a:r>
              <a:rPr lang="cs-CZ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Půjčky a úvěry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600200"/>
            <a:ext cx="8208912" cy="499715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800" b="1" dirty="0" smtClean="0"/>
              <a:t>Dluh ve výši 135 000 Kč bude splácen měsíčními splátkami ve výši 1 200 Kč, úroková sazba je 6 % </a:t>
            </a:r>
            <a:r>
              <a:rPr lang="cs-CZ" sz="2800" b="1" dirty="0" err="1" smtClean="0"/>
              <a:t>p.a</a:t>
            </a:r>
            <a:r>
              <a:rPr lang="cs-CZ" sz="2800" b="1" dirty="0" smtClean="0"/>
              <a:t>. Jak dlouho budeme dluh splácet ?</a:t>
            </a:r>
          </a:p>
          <a:p>
            <a:pPr marL="0" indent="0">
              <a:buNone/>
            </a:pPr>
            <a:endParaRPr lang="cs-CZ" sz="2800" b="1" dirty="0"/>
          </a:p>
          <a:p>
            <a:pPr marL="0" indent="0">
              <a:buNone/>
            </a:pPr>
            <a:r>
              <a:rPr lang="cs-CZ" sz="2800" b="1" i="1" dirty="0" smtClean="0"/>
              <a:t>D = 135 000 Kč</a:t>
            </a:r>
          </a:p>
          <a:p>
            <a:pPr marL="0" indent="0">
              <a:buNone/>
            </a:pPr>
            <a:r>
              <a:rPr lang="cs-CZ" sz="2800" b="1" i="1" dirty="0" smtClean="0"/>
              <a:t>S = 1 200 Kč </a:t>
            </a:r>
          </a:p>
          <a:p>
            <a:pPr marL="0" indent="0">
              <a:buNone/>
            </a:pPr>
            <a:r>
              <a:rPr lang="cs-CZ" sz="2800" b="1" i="1" dirty="0" smtClean="0"/>
              <a:t>p = 6 % </a:t>
            </a:r>
            <a:r>
              <a:rPr lang="cs-CZ" sz="2800" b="1" i="1" dirty="0" err="1" smtClean="0"/>
              <a:t>p.a</a:t>
            </a:r>
            <a:r>
              <a:rPr lang="cs-CZ" sz="2800" b="1" i="1" dirty="0" smtClean="0"/>
              <a:t>. = 0,5 % </a:t>
            </a:r>
            <a:r>
              <a:rPr lang="cs-CZ" sz="2800" b="1" i="1" dirty="0" err="1" smtClean="0"/>
              <a:t>p.m</a:t>
            </a:r>
            <a:r>
              <a:rPr lang="cs-CZ" sz="2800" b="1" i="1" dirty="0" smtClean="0"/>
              <a:t>. = 0,005</a:t>
            </a:r>
          </a:p>
          <a:p>
            <a:pPr marL="0" indent="0">
              <a:buNone/>
            </a:pPr>
            <a:r>
              <a:rPr lang="cs-CZ" sz="2800" b="1" i="1" dirty="0" smtClean="0"/>
              <a:t>n = ?</a:t>
            </a:r>
          </a:p>
          <a:p>
            <a:pPr marL="0" indent="0">
              <a:buNone/>
            </a:pPr>
            <a:r>
              <a:rPr lang="cs-CZ" sz="2800" b="1" i="1" dirty="0" smtClean="0"/>
              <a:t>v </a:t>
            </a:r>
            <a:r>
              <a:rPr lang="cs-CZ" sz="2800" b="1" i="1" dirty="0"/>
              <a:t>= 1 / ( 1 + </a:t>
            </a:r>
            <a:r>
              <a:rPr lang="cs-CZ" sz="2800" b="1" i="1" dirty="0" smtClean="0"/>
              <a:t>0,005 </a:t>
            </a:r>
            <a:r>
              <a:rPr lang="cs-CZ" sz="2800" b="1" i="1" dirty="0"/>
              <a:t>) = 1 / </a:t>
            </a:r>
            <a:r>
              <a:rPr lang="cs-CZ" sz="2800" b="1" i="1" dirty="0" smtClean="0"/>
              <a:t>1,005 </a:t>
            </a:r>
            <a:r>
              <a:rPr lang="cs-CZ" sz="2800" b="1" i="1" dirty="0"/>
              <a:t>= </a:t>
            </a:r>
            <a:r>
              <a:rPr lang="cs-CZ" sz="2800" b="1" i="1" dirty="0" smtClean="0"/>
              <a:t>0,995024875</a:t>
            </a:r>
            <a:endParaRPr lang="cs-CZ" sz="2800" b="1" i="1" dirty="0"/>
          </a:p>
          <a:p>
            <a:pPr marL="0" indent="0" algn="ctr">
              <a:buNone/>
            </a:pPr>
            <a:endParaRPr lang="cs-CZ" sz="2800" b="1" dirty="0"/>
          </a:p>
          <a:p>
            <a:pPr marL="0" indent="0">
              <a:buNone/>
            </a:pPr>
            <a:r>
              <a:rPr lang="cs-CZ" sz="2800" b="1" i="1" dirty="0" smtClean="0"/>
              <a:t> </a:t>
            </a:r>
            <a:endParaRPr lang="cs-CZ" sz="2800" b="1" i="1" dirty="0"/>
          </a:p>
        </p:txBody>
      </p:sp>
    </p:spTree>
    <p:extLst>
      <p:ext uri="{BB962C8B-B14F-4D97-AF65-F5344CB8AC3E}">
        <p14:creationId xmlns:p14="http://schemas.microsoft.com/office/powerpoint/2010/main" val="3545798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936104"/>
          </a:xfrm>
        </p:spPr>
        <p:txBody>
          <a:bodyPr/>
          <a:lstStyle/>
          <a:p>
            <a:r>
              <a:rPr lang="cs-CZ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Půjčky a úvěry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997152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cs-CZ" b="1" i="1" dirty="0"/>
              <a:t>n = log ( 1 – D . p / S ) / log (v</a:t>
            </a:r>
            <a:r>
              <a:rPr lang="cs-CZ" b="1" i="1" dirty="0" smtClean="0"/>
              <a:t>)</a:t>
            </a:r>
          </a:p>
          <a:p>
            <a:pPr marL="0" indent="0" algn="ctr">
              <a:buNone/>
            </a:pPr>
            <a:r>
              <a:rPr lang="cs-CZ" b="1" i="1" dirty="0" smtClean="0"/>
              <a:t>n = log(1 – 135 000.0,005 /1200) / /log0,995024875</a:t>
            </a:r>
          </a:p>
          <a:p>
            <a:pPr marL="0" indent="0" algn="ctr">
              <a:buNone/>
            </a:pPr>
            <a:r>
              <a:rPr lang="cs-CZ" b="1" i="1" dirty="0" smtClean="0"/>
              <a:t>n = 165,75</a:t>
            </a:r>
          </a:p>
          <a:p>
            <a:pPr marL="0" indent="0" algn="ctr">
              <a:buNone/>
            </a:pPr>
            <a:r>
              <a:rPr lang="cs-CZ" b="1" i="1" u="dbl" dirty="0" smtClean="0"/>
              <a:t>n = 13,81 let = 13 let + 10 měsíců </a:t>
            </a:r>
          </a:p>
          <a:p>
            <a:pPr marL="0" indent="0" algn="ctr">
              <a:buNone/>
            </a:pPr>
            <a:r>
              <a:rPr lang="cs-CZ" b="1" i="1" dirty="0" smtClean="0"/>
              <a:t> </a:t>
            </a:r>
          </a:p>
          <a:p>
            <a:pPr marL="0" indent="0" algn="ctr">
              <a:buNone/>
            </a:pPr>
            <a:r>
              <a:rPr lang="cs-CZ" i="1" dirty="0" smtClean="0">
                <a:solidFill>
                  <a:srgbClr val="7030A0"/>
                </a:solidFill>
              </a:rPr>
              <a:t>Poznámka :</a:t>
            </a:r>
          </a:p>
          <a:p>
            <a:pPr marL="0" indent="0" algn="ctr">
              <a:buNone/>
            </a:pPr>
            <a:r>
              <a:rPr lang="cs-CZ" i="1" dirty="0" smtClean="0">
                <a:solidFill>
                  <a:srgbClr val="7030A0"/>
                </a:solidFill>
              </a:rPr>
              <a:t>Výsledek nám vyšel o něco méně, než bylo v ukázkovém příkladu paní Taušové, protože tam jsme počítali umořování nepřesně – pouze ročně.</a:t>
            </a:r>
            <a:r>
              <a:rPr lang="cs-CZ" b="1" i="1" dirty="0" smtClean="0"/>
              <a:t> </a:t>
            </a:r>
            <a:endParaRPr lang="cs-CZ" b="1" i="1" dirty="0"/>
          </a:p>
          <a:p>
            <a:pPr marL="0" indent="0" algn="ctr">
              <a:buNone/>
            </a:pPr>
            <a:endParaRPr lang="cs-CZ" b="1" dirty="0">
              <a:solidFill>
                <a:srgbClr val="7030A0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06962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864096"/>
          </a:xfrm>
        </p:spPr>
        <p:txBody>
          <a:bodyPr/>
          <a:lstStyle/>
          <a:p>
            <a:r>
              <a:rPr lang="cs-CZ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Půjčky a úvěry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600200"/>
            <a:ext cx="8075240" cy="4925144"/>
          </a:xfrm>
        </p:spPr>
        <p:txBody>
          <a:bodyPr/>
          <a:lstStyle/>
          <a:p>
            <a:pPr marL="0" indent="0" algn="ctr">
              <a:buNone/>
            </a:pPr>
            <a:r>
              <a:rPr lang="cs-CZ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Závěrečná poznámka :</a:t>
            </a:r>
          </a:p>
          <a:p>
            <a:pPr marL="0" indent="0" algn="ctr">
              <a:buNone/>
            </a:pPr>
            <a:endParaRPr lang="cs-CZ" sz="12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cs-CZ" dirty="0" smtClean="0">
                <a:solidFill>
                  <a:srgbClr val="7030A0"/>
                </a:solidFill>
              </a:rPr>
              <a:t>Při rozhodování o půjčce je dobré si předem propočítat tzv. </a:t>
            </a:r>
            <a:r>
              <a:rPr lang="cs-CZ" b="1" u="sng" dirty="0" smtClean="0">
                <a:solidFill>
                  <a:srgbClr val="7030A0"/>
                </a:solidFill>
              </a:rPr>
              <a:t>splátkový kalendář.</a:t>
            </a:r>
          </a:p>
          <a:p>
            <a:pPr marL="0" indent="0" algn="ctr">
              <a:buNone/>
            </a:pPr>
            <a:endParaRPr lang="cs-CZ" sz="1000" b="1" u="sng" dirty="0">
              <a:solidFill>
                <a:srgbClr val="7030A0"/>
              </a:solidFill>
            </a:endParaRPr>
          </a:p>
          <a:p>
            <a:pPr marL="0" indent="0" algn="ctr">
              <a:buNone/>
            </a:pPr>
            <a:r>
              <a:rPr lang="cs-CZ" dirty="0" smtClean="0">
                <a:solidFill>
                  <a:srgbClr val="7030A0"/>
                </a:solidFill>
              </a:rPr>
              <a:t>Zároveň existují i různé </a:t>
            </a:r>
            <a:r>
              <a:rPr lang="cs-CZ" b="1" u="sng" dirty="0" smtClean="0">
                <a:solidFill>
                  <a:srgbClr val="7030A0"/>
                </a:solidFill>
              </a:rPr>
              <a:t>„webovské kalkulačky“</a:t>
            </a:r>
            <a:r>
              <a:rPr lang="cs-CZ" dirty="0" smtClean="0">
                <a:solidFill>
                  <a:srgbClr val="7030A0"/>
                </a:solidFill>
              </a:rPr>
              <a:t>, které sami propočítají anuity.</a:t>
            </a:r>
          </a:p>
          <a:p>
            <a:pPr marL="0" indent="0" algn="ctr">
              <a:buNone/>
            </a:pPr>
            <a:endParaRPr lang="cs-CZ" sz="1000" dirty="0" smtClean="0">
              <a:solidFill>
                <a:srgbClr val="7030A0"/>
              </a:solidFill>
            </a:endParaRPr>
          </a:p>
          <a:p>
            <a:pPr marL="0" indent="0" algn="ctr">
              <a:buNone/>
            </a:pPr>
            <a:r>
              <a:rPr lang="cs-CZ" dirty="0" smtClean="0">
                <a:solidFill>
                  <a:srgbClr val="7030A0"/>
                </a:solidFill>
              </a:rPr>
              <a:t>O tom v jiných částech kurzu…</a:t>
            </a:r>
            <a:endParaRPr lang="cs-CZ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581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Půjčky a úvěry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cs-CZ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 je pro dnešek vše.</a:t>
            </a: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Děkuji vám za vaši pozornost.</a:t>
            </a:r>
            <a:endParaRPr lang="cs-CZ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C:\Users\zblaha00\AppData\Local\Microsoft\Windows\Temporary Internet Files\Content.IE5\16I2RK73\MC900433816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3111" y="3933056"/>
            <a:ext cx="216024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918142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6981" y="188640"/>
            <a:ext cx="8787507" cy="864096"/>
          </a:xfrm>
        </p:spPr>
        <p:txBody>
          <a:bodyPr/>
          <a:lstStyle/>
          <a:p>
            <a:r>
              <a:rPr lang="cs-CZ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Půjčky a úvěry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600200"/>
            <a:ext cx="8208912" cy="4925144"/>
          </a:xfrm>
        </p:spPr>
        <p:txBody>
          <a:bodyPr/>
          <a:lstStyle/>
          <a:p>
            <a:pPr marL="0" indent="0" algn="ctr">
              <a:buNone/>
            </a:pPr>
            <a:r>
              <a:rPr lang="cs-CZ" sz="4000" b="1" dirty="0">
                <a:solidFill>
                  <a:srgbClr val="7030A0"/>
                </a:solidFill>
              </a:rPr>
              <a:t>Použité zdroje - literatura : </a:t>
            </a:r>
          </a:p>
          <a:p>
            <a:pPr marL="0" indent="0">
              <a:buNone/>
            </a:pPr>
            <a:r>
              <a:rPr lang="cs-CZ" sz="2400" i="1" dirty="0">
                <a:solidFill>
                  <a:srgbClr val="7030A0"/>
                </a:solidFill>
              </a:rPr>
              <a:t> </a:t>
            </a:r>
            <a:r>
              <a:rPr lang="cs-CZ" sz="2400" i="1" dirty="0" err="1">
                <a:solidFill>
                  <a:srgbClr val="7030A0"/>
                </a:solidFill>
              </a:rPr>
              <a:t>O.Šoba</a:t>
            </a:r>
            <a:r>
              <a:rPr lang="cs-CZ" sz="2400" i="1" dirty="0">
                <a:solidFill>
                  <a:srgbClr val="7030A0"/>
                </a:solidFill>
              </a:rPr>
              <a:t>, </a:t>
            </a:r>
            <a:r>
              <a:rPr lang="cs-CZ" sz="2400" i="1" dirty="0" err="1">
                <a:solidFill>
                  <a:srgbClr val="7030A0"/>
                </a:solidFill>
              </a:rPr>
              <a:t>M.Širůček</a:t>
            </a:r>
            <a:r>
              <a:rPr lang="cs-CZ" sz="2400" i="1" dirty="0">
                <a:solidFill>
                  <a:srgbClr val="7030A0"/>
                </a:solidFill>
              </a:rPr>
              <a:t>, </a:t>
            </a:r>
            <a:r>
              <a:rPr lang="cs-CZ" sz="2400" i="1" dirty="0" err="1">
                <a:solidFill>
                  <a:srgbClr val="7030A0"/>
                </a:solidFill>
              </a:rPr>
              <a:t>R.Ptáček</a:t>
            </a:r>
            <a:r>
              <a:rPr lang="cs-CZ" sz="2400" i="1" dirty="0">
                <a:solidFill>
                  <a:srgbClr val="7030A0"/>
                </a:solidFill>
              </a:rPr>
              <a:t>  </a:t>
            </a:r>
            <a:r>
              <a:rPr lang="cs-CZ" sz="2400" dirty="0">
                <a:solidFill>
                  <a:srgbClr val="7030A0"/>
                </a:solidFill>
              </a:rPr>
              <a:t>: </a:t>
            </a:r>
            <a:r>
              <a:rPr lang="cs-CZ" sz="2400" b="1" dirty="0">
                <a:solidFill>
                  <a:srgbClr val="7030A0"/>
                </a:solidFill>
              </a:rPr>
              <a:t>Finanční matematika v praxi</a:t>
            </a:r>
          </a:p>
          <a:p>
            <a:pPr marL="0" indent="0">
              <a:buNone/>
            </a:pPr>
            <a:endParaRPr lang="cs-CZ" b="1" dirty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cs-CZ" sz="2400" b="1" dirty="0">
                <a:solidFill>
                  <a:srgbClr val="7030A0"/>
                </a:solidFill>
              </a:rPr>
              <a:t>Použitá zobrazení (grafika) </a:t>
            </a:r>
            <a:r>
              <a:rPr lang="cs-CZ" sz="2400" dirty="0">
                <a:solidFill>
                  <a:srgbClr val="7030A0"/>
                </a:solidFill>
              </a:rPr>
              <a:t>: </a:t>
            </a:r>
            <a:r>
              <a:rPr lang="cs-CZ" sz="2400" dirty="0" smtClean="0">
                <a:solidFill>
                  <a:srgbClr val="7030A0"/>
                </a:solidFill>
              </a:rPr>
              <a:t> Google, Klipart MS Office</a:t>
            </a:r>
            <a:endParaRPr lang="cs-CZ" sz="2400" dirty="0"/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990235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</TotalTime>
  <Words>1053</Words>
  <Application>Microsoft Office PowerPoint</Application>
  <PresentationFormat>Předvádění na obrazovce (4:3)</PresentationFormat>
  <Paragraphs>148</Paragraphs>
  <Slides>22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4" baseType="lpstr">
      <vt:lpstr>Motiv systému Office</vt:lpstr>
      <vt:lpstr>Microsoft Excel Worksheet</vt:lpstr>
      <vt:lpstr> </vt:lpstr>
      <vt:lpstr>Půjčky a úvěry</vt:lpstr>
      <vt:lpstr>Půjčky a úvěry</vt:lpstr>
      <vt:lpstr>Půjčky a úvěry</vt:lpstr>
      <vt:lpstr>Půjčky a úvěry</vt:lpstr>
      <vt:lpstr>Půjčky a úvěry</vt:lpstr>
      <vt:lpstr>Půjčky a úvěry</vt:lpstr>
      <vt:lpstr>Půjčky a úvěry</vt:lpstr>
      <vt:lpstr>Půjčky a úvěry</vt:lpstr>
      <vt:lpstr>Půjčky a úvěry</vt:lpstr>
      <vt:lpstr>Půjčky a úvěry</vt:lpstr>
      <vt:lpstr>Půjčky a úvěry</vt:lpstr>
      <vt:lpstr>Půjčky a úvěry</vt:lpstr>
      <vt:lpstr>Půjčky a úvěry</vt:lpstr>
      <vt:lpstr>Půjčky a úvěry</vt:lpstr>
      <vt:lpstr>Půjčky a úvěry</vt:lpstr>
      <vt:lpstr>Půjčky a úvěry</vt:lpstr>
      <vt:lpstr>Půjčky a úvěry</vt:lpstr>
      <vt:lpstr>Půjčky a úvěry</vt:lpstr>
      <vt:lpstr>Půjčky a úvěry</vt:lpstr>
      <vt:lpstr>Půjčky a úvěry</vt:lpstr>
      <vt:lpstr>Půjčky a úvěry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Bláha Zdeněk</dc:creator>
  <cp:lastModifiedBy>Bláha Zdeněk</cp:lastModifiedBy>
  <cp:revision>21</cp:revision>
  <dcterms:created xsi:type="dcterms:W3CDTF">2013-08-19T20:18:30Z</dcterms:created>
  <dcterms:modified xsi:type="dcterms:W3CDTF">2013-08-28T12:59:36Z</dcterms:modified>
</cp:coreProperties>
</file>