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999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065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601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75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769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305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239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47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9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033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33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7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43262" cy="9361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136904" cy="4997152"/>
          </a:xfrm>
        </p:spPr>
        <p:txBody>
          <a:bodyPr/>
          <a:lstStyle/>
          <a:p>
            <a:pPr marL="0" indent="0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20.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None/>
            </a:pPr>
            <a:endParaRPr lang="cs-CZ" sz="20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7030A0"/>
                </a:solidFill>
              </a:rPr>
              <a:t>Prověření znalostí IV. </a:t>
            </a: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91680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50045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53296749"/>
              </p:ext>
            </p:extLst>
          </p:nvPr>
        </p:nvGraphicFramePr>
        <p:xfrm>
          <a:off x="899592" y="3212976"/>
          <a:ext cx="7727456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99592" y="3212976"/>
                        <a:ext cx="7727456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237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068960"/>
            <a:ext cx="8208912" cy="3528392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jako zpětnou vazbu pro prověření pochopení a osvojení učiva. Úlohy mohou žáci řešit samostatně buď formou testu anebo na interaktivní tabuli, vždy s možností následné kontroly. Následně lze materiál využít pro domácí přípravu žáků.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4599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8085584" cy="51020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Při řešení následujících úloh můžete využít :</a:t>
            </a:r>
          </a:p>
          <a:p>
            <a:r>
              <a:rPr lang="cs-CZ" b="1" dirty="0">
                <a:solidFill>
                  <a:srgbClr val="7030A0"/>
                </a:solidFill>
              </a:rPr>
              <a:t>Kalkulačku</a:t>
            </a:r>
          </a:p>
          <a:p>
            <a:endParaRPr lang="cs-CZ" sz="1000" b="1" dirty="0">
              <a:solidFill>
                <a:srgbClr val="7030A0"/>
              </a:solidFill>
            </a:endParaRPr>
          </a:p>
          <a:p>
            <a:r>
              <a:rPr lang="cs-CZ" b="1" dirty="0">
                <a:solidFill>
                  <a:srgbClr val="7030A0"/>
                </a:solidFill>
              </a:rPr>
              <a:t>Přehled vzorců pro výpočty („tabulky“)</a:t>
            </a:r>
          </a:p>
          <a:p>
            <a:endParaRPr lang="cs-CZ" sz="1000" b="1" dirty="0">
              <a:solidFill>
                <a:srgbClr val="7030A0"/>
              </a:solidFill>
            </a:endParaRPr>
          </a:p>
          <a:p>
            <a:r>
              <a:rPr lang="cs-CZ" b="1" dirty="0">
                <a:solidFill>
                  <a:srgbClr val="7030A0"/>
                </a:solidFill>
              </a:rPr>
              <a:t>Vlastní hlavu (tu především)</a:t>
            </a:r>
          </a:p>
          <a:p>
            <a:pPr marL="0" indent="0">
              <a:buNone/>
            </a:pPr>
            <a:endParaRPr lang="cs-CZ" sz="1000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i="1" dirty="0">
                <a:solidFill>
                  <a:srgbClr val="7030A0"/>
                </a:solidFill>
              </a:rPr>
              <a:t>Poznámka – </a:t>
            </a:r>
            <a:r>
              <a:rPr lang="cs-CZ" sz="2800" i="1" dirty="0" smtClean="0">
                <a:solidFill>
                  <a:srgbClr val="7030A0"/>
                </a:solidFill>
              </a:rPr>
              <a:t>výši splátek zaokrouhlete na celé číslo!</a:t>
            </a:r>
          </a:p>
          <a:p>
            <a:pPr marL="0" indent="0" algn="ctr">
              <a:buNone/>
            </a:pPr>
            <a:endParaRPr lang="cs-CZ" sz="2000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Hodně štěstí !!!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36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136904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ř i p r a v e n i   ?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671" y="2566219"/>
            <a:ext cx="3363529" cy="244695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827584" y="5013176"/>
            <a:ext cx="7920880" cy="1844824"/>
          </a:xfrm>
          <a:prstGeom prst="downArrow">
            <a:avLst>
              <a:gd name="adj1" fmla="val 50000"/>
              <a:gd name="adj2" fmla="val 517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Tak do toho…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7338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Dluh ve výši </a:t>
            </a:r>
            <a:r>
              <a:rPr lang="cs-CZ" sz="2400" b="1" dirty="0" smtClean="0"/>
              <a:t>25 </a:t>
            </a:r>
            <a:r>
              <a:rPr lang="cs-CZ" sz="2400" b="1" dirty="0"/>
              <a:t>000 Kč má být splacen </a:t>
            </a:r>
            <a:r>
              <a:rPr lang="cs-CZ" sz="2400" b="1" dirty="0" smtClean="0"/>
              <a:t>5-ti  </a:t>
            </a:r>
            <a:r>
              <a:rPr lang="cs-CZ" sz="2400" b="1" dirty="0"/>
              <a:t>ročními anuitními splátkami při úrok. sazbě </a:t>
            </a:r>
            <a:r>
              <a:rPr lang="cs-CZ" sz="2400" b="1" dirty="0" smtClean="0"/>
              <a:t>12 </a:t>
            </a:r>
            <a:r>
              <a:rPr lang="cs-CZ" sz="2400" b="1" dirty="0"/>
              <a:t>% </a:t>
            </a:r>
            <a:r>
              <a:rPr lang="cs-CZ" sz="2400" b="1" dirty="0" err="1"/>
              <a:t>p.a</a:t>
            </a:r>
            <a:r>
              <a:rPr lang="cs-CZ" sz="2400" b="1" dirty="0" smtClean="0"/>
              <a:t>.. Kolik bude činit výše splátky?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Vypočítejme </a:t>
            </a:r>
            <a:r>
              <a:rPr lang="cs-CZ" sz="2400" b="1" dirty="0" smtClean="0"/>
              <a:t>výši </a:t>
            </a:r>
            <a:r>
              <a:rPr lang="cs-CZ" sz="2400" b="1" dirty="0"/>
              <a:t>měsíční splátky u půjčky ve výši </a:t>
            </a:r>
            <a:r>
              <a:rPr lang="cs-CZ" sz="2400" b="1" dirty="0" smtClean="0"/>
              <a:t>50 </a:t>
            </a:r>
            <a:r>
              <a:rPr lang="cs-CZ" sz="2400" b="1" dirty="0"/>
              <a:t>000 Kč, která má být splacena za </a:t>
            </a:r>
            <a:r>
              <a:rPr lang="cs-CZ" sz="2400" b="1" dirty="0" smtClean="0"/>
              <a:t>10 </a:t>
            </a:r>
            <a:r>
              <a:rPr lang="cs-CZ" sz="2400" b="1" dirty="0"/>
              <a:t>let při úrokové </a:t>
            </a:r>
            <a:r>
              <a:rPr lang="cs-CZ" sz="2400" b="1" dirty="0" smtClean="0"/>
              <a:t>sazbě 16 </a:t>
            </a:r>
            <a:r>
              <a:rPr lang="cs-CZ" sz="2400" b="1" dirty="0"/>
              <a:t>% </a:t>
            </a:r>
            <a:r>
              <a:rPr lang="cs-CZ" sz="2400" b="1" dirty="0" err="1"/>
              <a:t>p.a</a:t>
            </a:r>
            <a:r>
              <a:rPr lang="cs-CZ" sz="2400" b="1" dirty="0"/>
              <a:t>. </a:t>
            </a:r>
            <a:r>
              <a:rPr lang="cs-CZ" sz="2400" b="1" dirty="0" smtClean="0"/>
              <a:t>! A kolik vlastně zaplatíme?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Půjčka ve výši 150 000 Kč bude splácena měsíčně splátkami ve výši 2 500 Kč, úroková sazba je 18 % </a:t>
            </a:r>
            <a:r>
              <a:rPr lang="cs-CZ" sz="2400" b="1" dirty="0" err="1"/>
              <a:t>p.a</a:t>
            </a:r>
            <a:r>
              <a:rPr lang="cs-CZ" sz="2400" b="1" dirty="0"/>
              <a:t>. Jak dlouho budeme dluh splácet </a:t>
            </a:r>
            <a:r>
              <a:rPr lang="cs-CZ" sz="2400" b="1" dirty="0" smtClean="0"/>
              <a:t>? A kolik zaplatíme ?</a:t>
            </a: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Půjčka ve výši  20 000 Kč má být splacena pololetními anuitami za 2 roky při úrokové sazbě 10 % </a:t>
            </a:r>
            <a:r>
              <a:rPr lang="cs-CZ" sz="2400" b="1" dirty="0" err="1" smtClean="0"/>
              <a:t>p.a..Jaká</a:t>
            </a:r>
            <a:r>
              <a:rPr lang="cs-CZ" sz="2400" b="1" dirty="0" smtClean="0"/>
              <a:t> bude výše anuity?</a:t>
            </a: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457200" indent="-457200">
              <a:buAutoNum type="arabicPeriod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0589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48581"/>
            <a:ext cx="8136904" cy="504877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971600" y="1916832"/>
            <a:ext cx="7344816" cy="435863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K O N T R O L A   Ř E Š E N 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671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18457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D = 25 000 ,  p = 12 % </a:t>
            </a:r>
            <a:r>
              <a:rPr lang="cs-CZ" sz="2400" b="1" i="1" dirty="0" err="1" smtClean="0"/>
              <a:t>p.a</a:t>
            </a:r>
            <a:r>
              <a:rPr lang="cs-CZ" sz="2400" b="1" i="1" dirty="0" smtClean="0"/>
              <a:t>. = 0,12  , n = 5 ,  </a:t>
            </a:r>
            <a:r>
              <a:rPr lang="cs-CZ" sz="2400" b="1" i="1" dirty="0"/>
              <a:t>v = 1 / ( 1 + </a:t>
            </a:r>
            <a:r>
              <a:rPr lang="cs-CZ" sz="2400" b="1" i="1" dirty="0" smtClean="0"/>
              <a:t>0,12 )</a:t>
            </a:r>
            <a:r>
              <a:rPr lang="cs-CZ" sz="2400" b="1" i="1" dirty="0"/>
              <a:t> </a:t>
            </a:r>
            <a:r>
              <a:rPr lang="cs-CZ" sz="2400" b="1" i="1" dirty="0" smtClean="0"/>
              <a:t>S=25 000 </a:t>
            </a:r>
            <a:r>
              <a:rPr lang="cs-CZ" sz="2400" b="1" i="1" dirty="0"/>
              <a:t>. </a:t>
            </a:r>
            <a:r>
              <a:rPr lang="cs-CZ" sz="2400" b="1" i="1" dirty="0" smtClean="0"/>
              <a:t>0,12 </a:t>
            </a:r>
            <a:r>
              <a:rPr lang="cs-CZ" sz="2400" b="1" i="1" dirty="0"/>
              <a:t>/ ( 1 – </a:t>
            </a:r>
            <a:r>
              <a:rPr lang="cs-CZ" sz="2400" b="1" i="1" dirty="0" smtClean="0"/>
              <a:t>0,892857142</a:t>
            </a:r>
            <a:r>
              <a:rPr lang="cs-CZ" sz="2400" b="1" i="1" baseline="30000" dirty="0" smtClean="0"/>
              <a:t>5</a:t>
            </a:r>
            <a:r>
              <a:rPr lang="cs-CZ" sz="2400" b="1" i="1" dirty="0" smtClean="0"/>
              <a:t> ) =  </a:t>
            </a:r>
            <a:r>
              <a:rPr lang="cs-CZ" sz="2400" b="1" i="1" u="dbl" dirty="0" smtClean="0"/>
              <a:t>6 935 Kč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D = 50 000,  p = 16 % </a:t>
            </a:r>
            <a:r>
              <a:rPr lang="cs-CZ" sz="2400" b="1" i="1" dirty="0" err="1" smtClean="0"/>
              <a:t>p.a</a:t>
            </a:r>
            <a:r>
              <a:rPr lang="cs-CZ" sz="2400" b="1" i="1" dirty="0" smtClean="0"/>
              <a:t>. = 1,33333 % </a:t>
            </a:r>
            <a:r>
              <a:rPr lang="cs-CZ" sz="2400" b="1" i="1" dirty="0" err="1" smtClean="0"/>
              <a:t>p.m</a:t>
            </a:r>
            <a:r>
              <a:rPr lang="cs-CZ" sz="2400" b="1" i="1" dirty="0" smtClean="0"/>
              <a:t>. = 0,0133333   , n= 10 let = 120 měsíců, v = 1/(1 + 0,0133333) =  0,986842137 S = 50 000 . 0,0133333 / ( 1 – 0,98642137</a:t>
            </a:r>
            <a:r>
              <a:rPr lang="cs-CZ" sz="2400" b="1" i="1" baseline="30000" dirty="0" smtClean="0"/>
              <a:t>120</a:t>
            </a:r>
            <a:r>
              <a:rPr lang="cs-CZ" sz="2400" b="1" i="1" dirty="0" smtClean="0"/>
              <a:t> ) =  </a:t>
            </a:r>
            <a:r>
              <a:rPr lang="cs-CZ" sz="2400" b="1" i="1" u="dbl" dirty="0" smtClean="0"/>
              <a:t>827 Kč </a:t>
            </a:r>
            <a:r>
              <a:rPr lang="cs-CZ" sz="2400" b="1" i="1" dirty="0" smtClean="0"/>
              <a:t>Zaplatíme : 827 . 120 = </a:t>
            </a:r>
            <a:r>
              <a:rPr lang="cs-CZ" sz="2400" b="1" i="1" u="dbl" dirty="0" smtClean="0"/>
              <a:t>99 240 Kč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D= 150 000 Kč, p=18 %</a:t>
            </a:r>
            <a:r>
              <a:rPr lang="cs-CZ" sz="2400" b="1" i="1" dirty="0" err="1" smtClean="0"/>
              <a:t>p.a</a:t>
            </a:r>
            <a:r>
              <a:rPr lang="cs-CZ" sz="2400" b="1" i="1" dirty="0" smtClean="0"/>
              <a:t>. = 1,5% </a:t>
            </a:r>
            <a:r>
              <a:rPr lang="cs-CZ" sz="2400" b="1" i="1" dirty="0" err="1" smtClean="0"/>
              <a:t>p.m</a:t>
            </a:r>
            <a:r>
              <a:rPr lang="cs-CZ" sz="2400" b="1" i="1" dirty="0" smtClean="0"/>
              <a:t>. = 0,015, S= 2 500 Kč v = 1/(1+0,015) = 0,985221674 ………………………………………..  n </a:t>
            </a:r>
            <a:r>
              <a:rPr lang="cs-CZ" sz="2400" b="1" i="1" dirty="0"/>
              <a:t>= log </a:t>
            </a:r>
            <a:r>
              <a:rPr lang="cs-CZ" sz="2400" b="1" i="1" dirty="0" smtClean="0"/>
              <a:t>( 1 </a:t>
            </a:r>
            <a:r>
              <a:rPr lang="cs-CZ" sz="2400" b="1" i="1" dirty="0"/>
              <a:t>– </a:t>
            </a:r>
            <a:r>
              <a:rPr lang="cs-CZ" sz="2400" b="1" i="1" dirty="0" smtClean="0"/>
              <a:t>150 000 </a:t>
            </a:r>
            <a:r>
              <a:rPr lang="cs-CZ" sz="2400" b="1" i="1" dirty="0"/>
              <a:t>. </a:t>
            </a:r>
            <a:r>
              <a:rPr lang="cs-CZ" sz="2400" b="1" i="1" dirty="0" smtClean="0"/>
              <a:t>0,015 </a:t>
            </a:r>
            <a:r>
              <a:rPr lang="cs-CZ" sz="2400" b="1" i="1" dirty="0"/>
              <a:t>/ </a:t>
            </a:r>
            <a:r>
              <a:rPr lang="cs-CZ" sz="2400" b="1" i="1" dirty="0" smtClean="0"/>
              <a:t>2 500 </a:t>
            </a:r>
            <a:r>
              <a:rPr lang="cs-CZ" sz="2400" b="1" i="1" dirty="0"/>
              <a:t>) / log </a:t>
            </a:r>
            <a:r>
              <a:rPr lang="cs-CZ" sz="2400" b="1" i="1" dirty="0" smtClean="0"/>
              <a:t>( 0,985221674 ) n= log (0,1)/log (0,985221674)=154,65 = </a:t>
            </a:r>
            <a:r>
              <a:rPr lang="cs-CZ" sz="2400" b="1" i="1" u="dbl" dirty="0" smtClean="0"/>
              <a:t>155 splátek = 13 let </a:t>
            </a:r>
            <a:r>
              <a:rPr lang="cs-CZ" sz="2400" b="1" i="1" dirty="0" smtClean="0"/>
              <a:t>zaplatíme 155 . 2 500 = </a:t>
            </a:r>
            <a:r>
              <a:rPr lang="cs-CZ" sz="2400" b="1" i="1" u="dbl" dirty="0" smtClean="0"/>
              <a:t>387 500 Kč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D= 20 000 Kč, p= 10 % </a:t>
            </a:r>
            <a:r>
              <a:rPr lang="cs-CZ" sz="2400" b="1" i="1" dirty="0" err="1" smtClean="0"/>
              <a:t>p.a</a:t>
            </a:r>
            <a:r>
              <a:rPr lang="cs-CZ" sz="2400" b="1" i="1" dirty="0" smtClean="0"/>
              <a:t>.= 5 % </a:t>
            </a:r>
            <a:r>
              <a:rPr lang="cs-CZ" sz="2400" b="1" i="1" dirty="0" err="1" smtClean="0"/>
              <a:t>p.s.</a:t>
            </a:r>
            <a:r>
              <a:rPr lang="cs-CZ" sz="2400" b="1" i="1" dirty="0" smtClean="0"/>
              <a:t>= 0,05, n= 2 roky = 4 pol. v = 1/(1+0,05)  S = 20 000 . 0,05/(1- 0,952380952</a:t>
            </a:r>
            <a:r>
              <a:rPr lang="cs-CZ" sz="2400" b="1" i="1" baseline="30000" dirty="0" smtClean="0"/>
              <a:t>4</a:t>
            </a:r>
            <a:r>
              <a:rPr lang="cs-CZ" sz="2400" b="1" i="1" dirty="0" smtClean="0"/>
              <a:t>)= </a:t>
            </a:r>
            <a:r>
              <a:rPr lang="cs-CZ" sz="2400" b="1" i="1" u="dbl" dirty="0" smtClean="0"/>
              <a:t>5 640 Kč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/>
          </a:p>
          <a:p>
            <a:pPr marL="457200" indent="-457200">
              <a:buFont typeface="+mj-lt"/>
              <a:buAutoNum type="arabicPeriod"/>
            </a:pP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endParaRPr lang="cs-CZ" sz="2400" b="1" i="1" dirty="0"/>
          </a:p>
          <a:p>
            <a:pPr marL="457200" indent="-457200">
              <a:buFont typeface="+mj-lt"/>
              <a:buAutoNum type="arabicPeriod"/>
            </a:pPr>
            <a:endParaRPr lang="cs-CZ" sz="2400" b="1" i="1" baseline="30000" dirty="0"/>
          </a:p>
          <a:p>
            <a:pPr marL="457200" indent="-457200">
              <a:buFont typeface="+mj-lt"/>
              <a:buAutoNum type="arabicPeriod"/>
            </a:pP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117418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80920" cy="4925144"/>
          </a:xfrm>
        </p:spPr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Gratuluji ke všem správným řešením !!!</a:t>
            </a:r>
          </a:p>
          <a:p>
            <a:pPr marL="0" indent="0" algn="ctr">
              <a:buNone/>
            </a:pPr>
            <a:endParaRPr lang="cs-CZ" b="1" u="sng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52936"/>
            <a:ext cx="3226449" cy="34522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698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>
                <a:solidFill>
                  <a:srgbClr val="7030A0"/>
                </a:solidFill>
              </a:rPr>
              <a:t>: „</a:t>
            </a:r>
            <a:r>
              <a:rPr lang="cs-CZ" sz="2400" dirty="0" err="1">
                <a:solidFill>
                  <a:srgbClr val="7030A0"/>
                </a:solidFill>
              </a:rPr>
              <a:t>smajlíci</a:t>
            </a:r>
            <a:r>
              <a:rPr lang="cs-CZ" sz="2400" dirty="0">
                <a:solidFill>
                  <a:srgbClr val="7030A0"/>
                </a:solidFill>
              </a:rPr>
              <a:t>“ – </a:t>
            </a:r>
            <a:r>
              <a:rPr lang="cs-CZ" sz="2400" dirty="0" smtClean="0">
                <a:solidFill>
                  <a:srgbClr val="7030A0"/>
                </a:solidFill>
              </a:rPr>
              <a:t>Klipart MS Office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380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587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List</vt:lpstr>
      <vt:lpstr>Prezentace aplikace PowerPoint</vt:lpstr>
      <vt:lpstr>Prověření znalostí IV.</vt:lpstr>
      <vt:lpstr>Prověření znalostí IV.</vt:lpstr>
      <vt:lpstr>Prověření znalostí IV.</vt:lpstr>
      <vt:lpstr>Prověření znalostí IV.</vt:lpstr>
      <vt:lpstr>Prověření znalostí IV.</vt:lpstr>
      <vt:lpstr>Prověření znalostí IV.</vt:lpstr>
      <vt:lpstr>Prověření znalostí IV.</vt:lpstr>
      <vt:lpstr>Prověření znalostí IV.</vt:lpstr>
      <vt:lpstr>Prověření znalostí IV.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Bláha Zdeněk</cp:lastModifiedBy>
  <cp:revision>26</cp:revision>
  <dcterms:created xsi:type="dcterms:W3CDTF">2013-08-17T17:26:42Z</dcterms:created>
  <dcterms:modified xsi:type="dcterms:W3CDTF">2013-11-13T17:22:50Z</dcterms:modified>
</cp:coreProperties>
</file>