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84" r:id="rId4"/>
    <p:sldId id="285" r:id="rId5"/>
    <p:sldId id="257" r:id="rId6"/>
    <p:sldId id="286" r:id="rId7"/>
    <p:sldId id="287" r:id="rId8"/>
    <p:sldId id="258" r:id="rId9"/>
    <p:sldId id="275" r:id="rId10"/>
    <p:sldId id="264" r:id="rId11"/>
    <p:sldId id="260" r:id="rId12"/>
    <p:sldId id="265" r:id="rId13"/>
    <p:sldId id="261" r:id="rId14"/>
    <p:sldId id="266" r:id="rId15"/>
    <p:sldId id="267" r:id="rId16"/>
    <p:sldId id="268" r:id="rId17"/>
    <p:sldId id="269" r:id="rId18"/>
    <p:sldId id="277" r:id="rId19"/>
    <p:sldId id="278" r:id="rId20"/>
    <p:sldId id="279" r:id="rId21"/>
    <p:sldId id="280" r:id="rId22"/>
    <p:sldId id="290" r:id="rId23"/>
    <p:sldId id="288" r:id="rId24"/>
    <p:sldId id="273" r:id="rId25"/>
    <p:sldId id="283" r:id="rId26"/>
    <p:sldId id="281" r:id="rId27"/>
    <p:sldId id="291" r:id="rId28"/>
    <p:sldId id="289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3095328589221081E-2"/>
          <c:y val="1.8212760917504667E-2"/>
          <c:w val="0.9220525204801806"/>
          <c:h val="0.92194376608556539"/>
        </c:manualLayout>
      </c:layout>
      <c:lineChart>
        <c:grouping val="standard"/>
        <c:varyColors val="0"/>
        <c:ser>
          <c:idx val="0"/>
          <c:order val="0"/>
          <c:tx>
            <c:v>složené úrokování</c:v>
          </c:tx>
          <c:spPr>
            <a:ln w="76200"/>
          </c:spPr>
          <c:marker>
            <c:symbol val="none"/>
          </c:marker>
          <c:cat>
            <c:strRef>
              <c:f>List1!$A$2:$A$8</c:f>
              <c:strCache>
                <c:ptCount val="7"/>
                <c:pt idx="0">
                  <c:v>1.</c:v>
                </c:pt>
                <c:pt idx="1">
                  <c:v>2.</c:v>
                </c:pt>
                <c:pt idx="2">
                  <c:v>3.</c:v>
                </c:pt>
                <c:pt idx="3">
                  <c:v>4.</c:v>
                </c:pt>
                <c:pt idx="4">
                  <c:v>5.</c:v>
                </c:pt>
                <c:pt idx="5">
                  <c:v>6.</c:v>
                </c:pt>
                <c:pt idx="6">
                  <c:v>7.</c:v>
                </c:pt>
              </c:strCache>
            </c:strRef>
          </c:cat>
          <c:val>
            <c:numRef>
              <c:f>List1!$B$2:$B$8</c:f>
              <c:numCache>
                <c:formatCode>General</c:formatCode>
                <c:ptCount val="7"/>
                <c:pt idx="0">
                  <c:v>360</c:v>
                </c:pt>
                <c:pt idx="1">
                  <c:v>368.64</c:v>
                </c:pt>
                <c:pt idx="2">
                  <c:v>377.49</c:v>
                </c:pt>
                <c:pt idx="3">
                  <c:v>386.55</c:v>
                </c:pt>
                <c:pt idx="4">
                  <c:v>395.82</c:v>
                </c:pt>
                <c:pt idx="5">
                  <c:v>405.32</c:v>
                </c:pt>
                <c:pt idx="6">
                  <c:v>415.05</c:v>
                </c:pt>
              </c:numCache>
            </c:numRef>
          </c:val>
          <c:smooth val="0"/>
        </c:ser>
        <c:ser>
          <c:idx val="1"/>
          <c:order val="1"/>
          <c:tx>
            <c:v>jednoduché úrokování</c:v>
          </c:tx>
          <c:spPr>
            <a:ln w="76200"/>
          </c:spPr>
          <c:marker>
            <c:symbol val="none"/>
          </c:marker>
          <c:cat>
            <c:strRef>
              <c:f>List1!$A$2:$A$8</c:f>
              <c:strCache>
                <c:ptCount val="7"/>
                <c:pt idx="0">
                  <c:v>1.</c:v>
                </c:pt>
                <c:pt idx="1">
                  <c:v>2.</c:v>
                </c:pt>
                <c:pt idx="2">
                  <c:v>3.</c:v>
                </c:pt>
                <c:pt idx="3">
                  <c:v>4.</c:v>
                </c:pt>
                <c:pt idx="4">
                  <c:v>5.</c:v>
                </c:pt>
                <c:pt idx="5">
                  <c:v>6.</c:v>
                </c:pt>
                <c:pt idx="6">
                  <c:v>7.</c:v>
                </c:pt>
              </c:strCache>
            </c:strRef>
          </c:cat>
          <c:val>
            <c:numRef>
              <c:f>List1!$C$2:$C$8</c:f>
              <c:numCache>
                <c:formatCode>General</c:formatCode>
                <c:ptCount val="7"/>
                <c:pt idx="0">
                  <c:v>360</c:v>
                </c:pt>
                <c:pt idx="1">
                  <c:v>360</c:v>
                </c:pt>
                <c:pt idx="2">
                  <c:v>360</c:v>
                </c:pt>
                <c:pt idx="3">
                  <c:v>360</c:v>
                </c:pt>
                <c:pt idx="4">
                  <c:v>360</c:v>
                </c:pt>
                <c:pt idx="5">
                  <c:v>360</c:v>
                </c:pt>
                <c:pt idx="6">
                  <c:v>360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177216"/>
        <c:axId val="37178752"/>
      </c:lineChart>
      <c:catAx>
        <c:axId val="37177216"/>
        <c:scaling>
          <c:orientation val="minMax"/>
        </c:scaling>
        <c:delete val="0"/>
        <c:axPos val="b"/>
        <c:majorTickMark val="out"/>
        <c:minorTickMark val="none"/>
        <c:tickLblPos val="nextTo"/>
        <c:crossAx val="37178752"/>
        <c:crosses val="autoZero"/>
        <c:auto val="1"/>
        <c:lblAlgn val="ctr"/>
        <c:lblOffset val="100"/>
        <c:noMultiLvlLbl val="0"/>
      </c:catAx>
      <c:valAx>
        <c:axId val="3717875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7177216"/>
        <c:crosses val="autoZero"/>
        <c:crossBetween val="between"/>
      </c:valAx>
    </c:plotArea>
    <c:legend>
      <c:legendPos val="b"/>
      <c:layout>
        <c:manualLayout>
          <c:xMode val="edge"/>
          <c:yMode val="edge"/>
          <c:x val="9.4171115490091745E-2"/>
          <c:y val="0.69235257679241846"/>
          <c:w val="0.87292289160853476"/>
          <c:h val="0.22109791679591517"/>
        </c:manualLayout>
      </c:layout>
      <c:overlay val="0"/>
      <c:txPr>
        <a:bodyPr/>
        <a:lstStyle/>
        <a:p>
          <a:pPr>
            <a:defRPr sz="2000" b="1"/>
          </a:pPr>
          <a:endParaRPr lang="cs-CZ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5.6501778372901788E-2"/>
          <c:y val="5.2558197032457003E-2"/>
          <c:w val="0.94349822162709818"/>
          <c:h val="0.88199373779704404"/>
        </c:manualLayout>
      </c:layout>
      <c:lineChart>
        <c:grouping val="standard"/>
        <c:varyColors val="0"/>
        <c:ser>
          <c:idx val="0"/>
          <c:order val="0"/>
          <c:tx>
            <c:v>složené úrokování</c:v>
          </c:tx>
          <c:spPr>
            <a:ln w="76200"/>
          </c:spPr>
          <c:marker>
            <c:symbol val="none"/>
          </c:marker>
          <c:cat>
            <c:strRef>
              <c:f>List1!$A$1:$A$8</c:f>
              <c:strCache>
                <c:ptCount val="8"/>
                <c:pt idx="0">
                  <c:v>0.</c:v>
                </c:pt>
                <c:pt idx="1">
                  <c:v>1.</c:v>
                </c:pt>
                <c:pt idx="2">
                  <c:v>2.</c:v>
                </c:pt>
                <c:pt idx="3">
                  <c:v>3.</c:v>
                </c:pt>
                <c:pt idx="4">
                  <c:v>4.</c:v>
                </c:pt>
                <c:pt idx="5">
                  <c:v>5.</c:v>
                </c:pt>
                <c:pt idx="6">
                  <c:v>6.</c:v>
                </c:pt>
                <c:pt idx="7">
                  <c:v>7.</c:v>
                </c:pt>
              </c:strCache>
            </c:strRef>
          </c:cat>
          <c:val>
            <c:numRef>
              <c:f>List1!$B$1:$B$8</c:f>
              <c:numCache>
                <c:formatCode>General</c:formatCode>
                <c:ptCount val="8"/>
                <c:pt idx="0">
                  <c:v>15000</c:v>
                </c:pt>
                <c:pt idx="1">
                  <c:v>15360</c:v>
                </c:pt>
                <c:pt idx="2">
                  <c:v>15728.64</c:v>
                </c:pt>
                <c:pt idx="3">
                  <c:v>16106.13</c:v>
                </c:pt>
                <c:pt idx="4">
                  <c:v>16492.68</c:v>
                </c:pt>
                <c:pt idx="5">
                  <c:v>16888.5</c:v>
                </c:pt>
                <c:pt idx="6">
                  <c:v>17293.82</c:v>
                </c:pt>
                <c:pt idx="7">
                  <c:v>17708.87</c:v>
                </c:pt>
              </c:numCache>
            </c:numRef>
          </c:val>
          <c:smooth val="0"/>
        </c:ser>
        <c:ser>
          <c:idx val="1"/>
          <c:order val="1"/>
          <c:tx>
            <c:v>jednoduché úrokování</c:v>
          </c:tx>
          <c:spPr>
            <a:ln w="76200"/>
          </c:spPr>
          <c:marker>
            <c:symbol val="none"/>
          </c:marker>
          <c:cat>
            <c:strRef>
              <c:f>List1!$A$1:$A$8</c:f>
              <c:strCache>
                <c:ptCount val="8"/>
                <c:pt idx="0">
                  <c:v>0.</c:v>
                </c:pt>
                <c:pt idx="1">
                  <c:v>1.</c:v>
                </c:pt>
                <c:pt idx="2">
                  <c:v>2.</c:v>
                </c:pt>
                <c:pt idx="3">
                  <c:v>3.</c:v>
                </c:pt>
                <c:pt idx="4">
                  <c:v>4.</c:v>
                </c:pt>
                <c:pt idx="5">
                  <c:v>5.</c:v>
                </c:pt>
                <c:pt idx="6">
                  <c:v>6.</c:v>
                </c:pt>
                <c:pt idx="7">
                  <c:v>7.</c:v>
                </c:pt>
              </c:strCache>
            </c:strRef>
          </c:cat>
          <c:val>
            <c:numRef>
              <c:f>List1!$C$1:$C$8</c:f>
              <c:numCache>
                <c:formatCode>General</c:formatCode>
                <c:ptCount val="8"/>
                <c:pt idx="0">
                  <c:v>15000</c:v>
                </c:pt>
                <c:pt idx="1">
                  <c:v>15360</c:v>
                </c:pt>
                <c:pt idx="2">
                  <c:v>15720</c:v>
                </c:pt>
                <c:pt idx="3">
                  <c:v>16080</c:v>
                </c:pt>
                <c:pt idx="4">
                  <c:v>16440</c:v>
                </c:pt>
                <c:pt idx="5">
                  <c:v>16800</c:v>
                </c:pt>
                <c:pt idx="6">
                  <c:v>17160</c:v>
                </c:pt>
                <c:pt idx="7">
                  <c:v>17520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4715776"/>
        <c:axId val="104717312"/>
      </c:lineChart>
      <c:catAx>
        <c:axId val="104715776"/>
        <c:scaling>
          <c:orientation val="minMax"/>
        </c:scaling>
        <c:delete val="0"/>
        <c:axPos val="b"/>
        <c:majorTickMark val="out"/>
        <c:minorTickMark val="none"/>
        <c:tickLblPos val="nextTo"/>
        <c:crossAx val="104717312"/>
        <c:crosses val="autoZero"/>
        <c:auto val="1"/>
        <c:lblAlgn val="ctr"/>
        <c:lblOffset val="100"/>
        <c:noMultiLvlLbl val="0"/>
      </c:catAx>
      <c:valAx>
        <c:axId val="104717312"/>
        <c:scaling>
          <c:orientation val="minMax"/>
          <c:min val="1500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4715776"/>
        <c:crosses val="autoZero"/>
        <c:crossBetween val="between"/>
      </c:valAx>
    </c:plotArea>
    <c:legend>
      <c:legendPos val="r"/>
      <c:legendEntry>
        <c:idx val="0"/>
        <c:txPr>
          <a:bodyPr/>
          <a:lstStyle/>
          <a:p>
            <a:pPr>
              <a:defRPr sz="1600" b="1"/>
            </a:pPr>
            <a:endParaRPr lang="cs-CZ"/>
          </a:p>
        </c:txPr>
      </c:legendEntry>
      <c:legendEntry>
        <c:idx val="1"/>
        <c:txPr>
          <a:bodyPr/>
          <a:lstStyle/>
          <a:p>
            <a:pPr>
              <a:defRPr sz="1600" b="1"/>
            </a:pPr>
            <a:endParaRPr lang="cs-CZ"/>
          </a:p>
        </c:txPr>
      </c:legendEntry>
      <c:layout>
        <c:manualLayout>
          <c:xMode val="edge"/>
          <c:yMode val="edge"/>
          <c:x val="0.58541442350878314"/>
          <c:y val="0.51278513828067751"/>
          <c:w val="0.4130215492170442"/>
          <c:h val="0.43464972553067199"/>
        </c:manualLayout>
      </c:layout>
      <c:overlay val="0"/>
      <c:txPr>
        <a:bodyPr/>
        <a:lstStyle/>
        <a:p>
          <a:pPr>
            <a:defRPr b="1"/>
          </a:pPr>
          <a:endParaRPr lang="cs-CZ"/>
        </a:p>
      </c:txPr>
    </c:legend>
    <c:plotVisOnly val="1"/>
    <c:dispBlanksAs val="gap"/>
    <c:showDLblsOverMax val="0"/>
  </c:chart>
  <c:externalData r:id="rId1">
    <c:autoUpdate val="0"/>
  </c:externalData>
  <c:userShapes r:id="rId2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0.06041</cdr:x>
      <cdr:y>0.06242</cdr:y>
    </cdr:from>
    <cdr:to>
      <cdr:x>0.65396</cdr:x>
      <cdr:y>0.34149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490538" y="242889"/>
          <a:ext cx="4819650" cy="108585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3200" b="1"/>
            <a:t>Nárůst jistiny při různém úrokování</a:t>
          </a: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012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845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860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365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778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889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067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274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558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293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226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9278C-2DB5-47A8-B885-2D19E85D57E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233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8712968" cy="936105"/>
          </a:xfrm>
        </p:spPr>
        <p:txBody>
          <a:bodyPr>
            <a:no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7030A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6000" b="1" dirty="0" smtClean="0">
                <a:solidFill>
                  <a:srgbClr val="7030A0"/>
                </a:solidFill>
              </a:rPr>
              <a:t>Finanční matematika 4.</a:t>
            </a:r>
          </a:p>
          <a:p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  <a:endParaRPr lang="cs-CZ" sz="4000" b="1" i="1" dirty="0">
              <a:solidFill>
                <a:srgbClr val="7030A0"/>
              </a:solidFill>
            </a:endParaRP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7200" b="1" u="sng" dirty="0" smtClean="0">
                <a:solidFill>
                  <a:srgbClr val="7030A0"/>
                </a:solidFill>
              </a:rPr>
              <a:t>Složené úrokování</a:t>
            </a:r>
            <a:endParaRPr lang="cs-CZ" sz="7200" b="1" u="sng" dirty="0">
              <a:solidFill>
                <a:srgbClr val="7030A0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22053" y="170374"/>
            <a:ext cx="575240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76498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835696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3532849"/>
              </p:ext>
            </p:extLst>
          </p:nvPr>
        </p:nvGraphicFramePr>
        <p:xfrm>
          <a:off x="755576" y="3212976"/>
          <a:ext cx="7918492" cy="29847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55576" y="3212976"/>
                        <a:ext cx="7918492" cy="29847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63899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67240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latin typeface="Arial" pitchFamily="34" charset="0"/>
                <a:cs typeface="Arial" pitchFamily="34" charset="0"/>
              </a:rPr>
              <a:t>Materiál je určen pro 3. a 4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>. ročník 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studijních maturitních oborů předmětu MATEMATIKA, popř. ekonomických předmětů jako kurz základů finanční matematiky. Popř. jej lze  (omezeně) využít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žáci řešit na interaktivní tabuli s možností následné kontroly. Zároveň jej mohou využívat žáci pro domácí přípravu na výuku.</a:t>
            </a:r>
          </a:p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835696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6377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8424936" cy="511256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                                Kde </a:t>
            </a:r>
            <a:r>
              <a:rPr lang="cs-CZ" sz="2400" b="1" dirty="0">
                <a:solidFill>
                  <a:srgbClr val="7030A0"/>
                </a:solidFill>
              </a:rPr>
              <a:t>se </a:t>
            </a:r>
            <a:r>
              <a:rPr lang="cs-CZ" sz="2400" b="1" dirty="0" smtClean="0">
                <a:solidFill>
                  <a:srgbClr val="7030A0"/>
                </a:solidFill>
              </a:rPr>
              <a:t>se složeným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               </a:t>
            </a:r>
            <a:r>
              <a:rPr lang="cs-CZ" sz="2400" b="1" dirty="0">
                <a:solidFill>
                  <a:srgbClr val="7030A0"/>
                </a:solidFill>
              </a:rPr>
              <a:t>úrokováním můžeme vůbec setkat, 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     kde </a:t>
            </a:r>
            <a:r>
              <a:rPr lang="cs-CZ" sz="2400" b="1" dirty="0">
                <a:solidFill>
                  <a:srgbClr val="7030A0"/>
                </a:solidFill>
              </a:rPr>
              <a:t>se </a:t>
            </a:r>
            <a:r>
              <a:rPr lang="cs-CZ" sz="2400" b="1" dirty="0" smtClean="0">
                <a:solidFill>
                  <a:srgbClr val="7030A0"/>
                </a:solidFill>
              </a:rPr>
              <a:t>používá?  Jaké </a:t>
            </a:r>
            <a:r>
              <a:rPr lang="cs-CZ" sz="2400" b="1" dirty="0">
                <a:solidFill>
                  <a:srgbClr val="7030A0"/>
                </a:solidFill>
              </a:rPr>
              <a:t>jsou jeho základní atributy</a:t>
            </a:r>
            <a:r>
              <a:rPr lang="cs-CZ" sz="2400" b="1" dirty="0" smtClean="0">
                <a:solidFill>
                  <a:srgbClr val="7030A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                                ?    ?    ?    ?    ?    ?    ?</a:t>
            </a:r>
            <a:endParaRPr lang="cs-CZ" sz="24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6948264" y="5445223"/>
            <a:ext cx="1755566" cy="8363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552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8928" y="1556792"/>
            <a:ext cx="8192231" cy="5040560"/>
          </a:xfrm>
        </p:spPr>
        <p:txBody>
          <a:bodyPr/>
          <a:lstStyle/>
          <a:p>
            <a:pPr marL="0" indent="0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algn="ctr"/>
            <a:r>
              <a:rPr lang="cs-CZ" b="1" u="sng" dirty="0" smtClean="0">
                <a:solidFill>
                  <a:srgbClr val="7030A0"/>
                </a:solidFill>
              </a:rPr>
              <a:t>Počítávají se tzv. „úroky z úroků“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Na začátku každého úrokovacího období se vychází z nového základu (vyššího o úroky)</a:t>
            </a:r>
          </a:p>
          <a:p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204" y="2708920"/>
            <a:ext cx="5338140" cy="26642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935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075240" cy="4925144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I </a:t>
            </a:r>
            <a:r>
              <a:rPr lang="cs-CZ" b="1" dirty="0">
                <a:solidFill>
                  <a:srgbClr val="7030A0"/>
                </a:solidFill>
              </a:rPr>
              <a:t>při neměnícím se základu se výnos z úroků postupně </a:t>
            </a:r>
            <a:r>
              <a:rPr lang="cs-CZ" b="1" dirty="0" smtClean="0">
                <a:solidFill>
                  <a:srgbClr val="7030A0"/>
                </a:solidFill>
              </a:rPr>
              <a:t>zvyšuje</a:t>
            </a:r>
          </a:p>
          <a:p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Celková částka vzrůstá rychleji než při jednoduchém </a:t>
            </a:r>
            <a:r>
              <a:rPr lang="cs-CZ" b="1" dirty="0" smtClean="0">
                <a:solidFill>
                  <a:srgbClr val="7030A0"/>
                </a:solidFill>
              </a:rPr>
              <a:t>úrokování</a:t>
            </a:r>
          </a:p>
          <a:p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Úrokovací období je nejčastěji 1 rok</a:t>
            </a:r>
          </a:p>
          <a:p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91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97152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Ukažme </a:t>
            </a:r>
            <a:r>
              <a:rPr lang="cs-CZ" b="1" dirty="0">
                <a:solidFill>
                  <a:srgbClr val="7030A0"/>
                </a:solidFill>
              </a:rPr>
              <a:t>si </a:t>
            </a:r>
            <a:r>
              <a:rPr lang="cs-CZ" b="1" dirty="0" smtClean="0">
                <a:solidFill>
                  <a:srgbClr val="7030A0"/>
                </a:solidFill>
              </a:rPr>
              <a:t>průběh složeného úrokování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>
                <a:solidFill>
                  <a:srgbClr val="7030A0"/>
                </a:solidFill>
              </a:rPr>
              <a:t>na příkladu!</a:t>
            </a:r>
          </a:p>
          <a:p>
            <a:pPr marL="0" indent="0" algn="ctr">
              <a:buNone/>
            </a:pPr>
            <a:endParaRPr lang="cs-CZ" sz="1400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i="1" dirty="0" smtClean="0"/>
              <a:t>Použijeme opět více </a:t>
            </a:r>
            <a:r>
              <a:rPr lang="cs-CZ" i="1" dirty="0"/>
              <a:t>úrokovacích </a:t>
            </a:r>
            <a:r>
              <a:rPr lang="cs-CZ" i="1" dirty="0" smtClean="0"/>
              <a:t>období.</a:t>
            </a:r>
            <a:endParaRPr lang="cs-CZ" i="1" dirty="0"/>
          </a:p>
          <a:p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5373216"/>
            <a:ext cx="180020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Příklad</a:t>
            </a:r>
            <a:endParaRPr lang="cs-CZ" dirty="0"/>
          </a:p>
        </p:txBody>
      </p:sp>
      <p:pic>
        <p:nvPicPr>
          <p:cNvPr id="7" name="Obrázek 6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77072"/>
            <a:ext cx="2588890" cy="235183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5181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729" y="188640"/>
            <a:ext cx="8772759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16373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Jak bude postupně narůstat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základní vklad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15 000 Kč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při roční úrokové sazbě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p = 2,4 %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po dobu sedmi let?</a:t>
            </a:r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811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484" y="176981"/>
            <a:ext cx="8817004" cy="875755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na </a:t>
            </a:r>
            <a:r>
              <a:rPr lang="cs-CZ" dirty="0"/>
              <a:t>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</a:t>
            </a:r>
            <a:r>
              <a:rPr lang="cs-CZ" dirty="0" smtClean="0"/>
              <a:t>000,00</a:t>
            </a:r>
            <a:endParaRPr lang="cs-CZ" dirty="0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7391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9432" y="1533832"/>
            <a:ext cx="8201040" cy="50635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15 000,00          360,00      15 360,00</a:t>
            </a:r>
          </a:p>
          <a:p>
            <a:pPr marL="0" indent="0">
              <a:buNone/>
            </a:pPr>
            <a:r>
              <a:rPr lang="cs-CZ" dirty="0" smtClean="0"/>
              <a:t>2.rok           15 360,00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6398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15 000,00          360,00     15 360,00</a:t>
            </a:r>
          </a:p>
          <a:p>
            <a:pPr marL="0" indent="0">
              <a:buNone/>
            </a:pPr>
            <a:r>
              <a:rPr lang="cs-CZ" dirty="0" smtClean="0"/>
              <a:t>2.rok           15 360,00          368,64     15 728,64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3608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15 000,00          360,00     15 360,00</a:t>
            </a:r>
          </a:p>
          <a:p>
            <a:pPr marL="0" indent="0">
              <a:buNone/>
            </a:pPr>
            <a:r>
              <a:rPr lang="cs-CZ" dirty="0" smtClean="0"/>
              <a:t>2.rok           15 360,00          368,64     15 728,64</a:t>
            </a:r>
          </a:p>
          <a:p>
            <a:pPr marL="0" indent="0">
              <a:buNone/>
            </a:pPr>
            <a:r>
              <a:rPr lang="cs-CZ" dirty="0" smtClean="0"/>
              <a:t>3.rok           15 728,64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3788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15 000,00          360,00     15 360,00</a:t>
            </a:r>
          </a:p>
          <a:p>
            <a:pPr marL="0" indent="0">
              <a:buNone/>
            </a:pPr>
            <a:r>
              <a:rPr lang="cs-CZ" dirty="0" smtClean="0"/>
              <a:t>2.rok           15 360,00          368,64     15 728,64</a:t>
            </a:r>
          </a:p>
          <a:p>
            <a:pPr marL="0" indent="0">
              <a:buNone/>
            </a:pPr>
            <a:r>
              <a:rPr lang="cs-CZ" dirty="0" smtClean="0"/>
              <a:t>3.rok           15 728,64          377,49     16 106,13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6166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49914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15 000,00          360,00     15 360,00</a:t>
            </a:r>
          </a:p>
          <a:p>
            <a:pPr marL="0" indent="0">
              <a:buNone/>
            </a:pPr>
            <a:r>
              <a:rPr lang="cs-CZ" dirty="0" smtClean="0"/>
              <a:t>2.rok           15 360,00          368,64     15 728,64</a:t>
            </a:r>
          </a:p>
          <a:p>
            <a:pPr marL="0" indent="0">
              <a:buNone/>
            </a:pPr>
            <a:r>
              <a:rPr lang="cs-CZ" dirty="0" smtClean="0"/>
              <a:t>3.rok           15 728,64          377,49     16 106,13</a:t>
            </a:r>
          </a:p>
          <a:p>
            <a:pPr marL="0" indent="0">
              <a:buNone/>
            </a:pPr>
            <a:r>
              <a:rPr lang="cs-CZ" dirty="0" smtClean="0"/>
              <a:t>4.rok           16 106,13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563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010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15 000,00          360,00     15 360,00</a:t>
            </a:r>
          </a:p>
          <a:p>
            <a:pPr marL="0" indent="0">
              <a:buNone/>
            </a:pPr>
            <a:r>
              <a:rPr lang="cs-CZ" dirty="0" smtClean="0"/>
              <a:t>2.rok           15 360,00          368,64     15 728,64</a:t>
            </a:r>
          </a:p>
          <a:p>
            <a:pPr marL="0" indent="0">
              <a:buNone/>
            </a:pPr>
            <a:r>
              <a:rPr lang="cs-CZ" dirty="0" smtClean="0"/>
              <a:t>3.rok           15 728,64          377,49     16 106,13</a:t>
            </a:r>
          </a:p>
          <a:p>
            <a:pPr marL="0" indent="0">
              <a:buNone/>
            </a:pPr>
            <a:r>
              <a:rPr lang="cs-CZ" dirty="0" smtClean="0"/>
              <a:t>4.rok           16 106,13          386,55     16 492,68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7081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87992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49685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15 000,00          360,00     15 360,00</a:t>
            </a:r>
          </a:p>
          <a:p>
            <a:pPr marL="0" indent="0">
              <a:buNone/>
            </a:pPr>
            <a:r>
              <a:rPr lang="cs-CZ" dirty="0" smtClean="0"/>
              <a:t>2.rok           15 360,00          368,64     15 728,64</a:t>
            </a:r>
          </a:p>
          <a:p>
            <a:pPr marL="0" indent="0">
              <a:buNone/>
            </a:pPr>
            <a:r>
              <a:rPr lang="cs-CZ" dirty="0" smtClean="0"/>
              <a:t>3.rok           15 728,64          377,49     16 106,13</a:t>
            </a:r>
          </a:p>
          <a:p>
            <a:pPr marL="0" indent="0">
              <a:buNone/>
            </a:pPr>
            <a:r>
              <a:rPr lang="cs-CZ" dirty="0" smtClean="0"/>
              <a:t>4.rok           16 106,13          386,55     16 492,68   </a:t>
            </a:r>
          </a:p>
          <a:p>
            <a:pPr marL="0" indent="0">
              <a:buNone/>
            </a:pPr>
            <a:r>
              <a:rPr lang="cs-CZ" dirty="0" smtClean="0"/>
              <a:t>5.rok           16 492,68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0157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15 000,00          360,00     15 360,00</a:t>
            </a:r>
          </a:p>
          <a:p>
            <a:pPr marL="0" indent="0">
              <a:buNone/>
            </a:pPr>
            <a:r>
              <a:rPr lang="cs-CZ" dirty="0" smtClean="0"/>
              <a:t>2.rok           15 360,00          368,64     15 728,64</a:t>
            </a:r>
          </a:p>
          <a:p>
            <a:pPr marL="0" indent="0">
              <a:buNone/>
            </a:pPr>
            <a:r>
              <a:rPr lang="cs-CZ" dirty="0" smtClean="0"/>
              <a:t>3.rok           15 728,64          377,49     16 106,13</a:t>
            </a:r>
          </a:p>
          <a:p>
            <a:pPr marL="0" indent="0">
              <a:buNone/>
            </a:pPr>
            <a:r>
              <a:rPr lang="cs-CZ" dirty="0" smtClean="0"/>
              <a:t>4.rok           16 106,13          386,55     16 492,68   </a:t>
            </a:r>
          </a:p>
          <a:p>
            <a:pPr marL="0" indent="0">
              <a:buNone/>
            </a:pPr>
            <a:r>
              <a:rPr lang="cs-CZ" dirty="0" smtClean="0"/>
              <a:t>5.rok           16 492,68          395,82     16 888,50</a:t>
            </a:r>
          </a:p>
          <a:p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4610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/>
              <a:t>na 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</a:t>
            </a:r>
            <a:r>
              <a:rPr lang="cs-CZ" dirty="0" smtClean="0"/>
              <a:t>000,00          360,00     </a:t>
            </a:r>
            <a:r>
              <a:rPr lang="cs-CZ" dirty="0"/>
              <a:t>15 </a:t>
            </a:r>
            <a:r>
              <a:rPr lang="cs-CZ" dirty="0" smtClean="0"/>
              <a:t>360,00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2.rok           15 </a:t>
            </a:r>
            <a:r>
              <a:rPr lang="cs-CZ" dirty="0" smtClean="0"/>
              <a:t>360,00          </a:t>
            </a:r>
            <a:r>
              <a:rPr lang="cs-CZ" dirty="0"/>
              <a:t>368,64   </a:t>
            </a:r>
            <a:r>
              <a:rPr lang="cs-CZ" dirty="0" smtClean="0"/>
              <a:t>  </a:t>
            </a:r>
            <a:r>
              <a:rPr lang="cs-CZ" dirty="0"/>
              <a:t>15 728,64</a:t>
            </a:r>
          </a:p>
          <a:p>
            <a:pPr marL="0" indent="0">
              <a:buNone/>
            </a:pPr>
            <a:r>
              <a:rPr lang="cs-CZ" dirty="0"/>
              <a:t>3.rok           15 728,64          377,49 </a:t>
            </a:r>
            <a:r>
              <a:rPr lang="cs-CZ" dirty="0" smtClean="0"/>
              <a:t>    </a:t>
            </a:r>
            <a:r>
              <a:rPr lang="cs-CZ" dirty="0"/>
              <a:t>16 106,13</a:t>
            </a:r>
          </a:p>
          <a:p>
            <a:pPr marL="0" indent="0">
              <a:buNone/>
            </a:pPr>
            <a:r>
              <a:rPr lang="cs-CZ" dirty="0"/>
              <a:t>4.rok           16 106,13          386,55 </a:t>
            </a:r>
            <a:r>
              <a:rPr lang="cs-CZ" dirty="0" smtClean="0"/>
              <a:t>    </a:t>
            </a:r>
            <a:r>
              <a:rPr lang="cs-CZ" dirty="0"/>
              <a:t>16 492,68   </a:t>
            </a:r>
          </a:p>
          <a:p>
            <a:pPr marL="0" indent="0">
              <a:buNone/>
            </a:pPr>
            <a:r>
              <a:rPr lang="cs-CZ" dirty="0"/>
              <a:t>5.rok           16 492,68          395,82   </a:t>
            </a:r>
            <a:r>
              <a:rPr lang="cs-CZ" dirty="0" smtClean="0"/>
              <a:t>  16 888,50</a:t>
            </a:r>
          </a:p>
          <a:p>
            <a:pPr marL="0" indent="0">
              <a:buNone/>
            </a:pPr>
            <a:r>
              <a:rPr lang="cs-CZ" dirty="0" smtClean="0"/>
              <a:t>6.rok           16 888,50 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0704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33832"/>
            <a:ext cx="8208912" cy="506352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na </a:t>
            </a:r>
            <a:r>
              <a:rPr lang="cs-CZ" dirty="0"/>
              <a:t>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</a:t>
            </a:r>
            <a:r>
              <a:rPr lang="cs-CZ" dirty="0" smtClean="0"/>
              <a:t>000,00          360,00     </a:t>
            </a:r>
            <a:r>
              <a:rPr lang="cs-CZ" dirty="0"/>
              <a:t>15 </a:t>
            </a:r>
            <a:r>
              <a:rPr lang="cs-CZ" dirty="0" smtClean="0"/>
              <a:t>360,00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2.rok           15 </a:t>
            </a:r>
            <a:r>
              <a:rPr lang="cs-CZ" dirty="0" smtClean="0"/>
              <a:t>360,00          </a:t>
            </a:r>
            <a:r>
              <a:rPr lang="cs-CZ" dirty="0"/>
              <a:t>368,64 </a:t>
            </a:r>
            <a:r>
              <a:rPr lang="cs-CZ" dirty="0" smtClean="0"/>
              <a:t>    </a:t>
            </a:r>
            <a:r>
              <a:rPr lang="cs-CZ" dirty="0"/>
              <a:t>15 728,64</a:t>
            </a:r>
          </a:p>
          <a:p>
            <a:pPr marL="0" indent="0">
              <a:buNone/>
            </a:pPr>
            <a:r>
              <a:rPr lang="cs-CZ" dirty="0"/>
              <a:t>3.rok           15 728,64          377,49  </a:t>
            </a:r>
            <a:r>
              <a:rPr lang="cs-CZ" dirty="0" smtClean="0"/>
              <a:t>   </a:t>
            </a:r>
            <a:r>
              <a:rPr lang="cs-CZ" dirty="0"/>
              <a:t>16 106,13</a:t>
            </a:r>
          </a:p>
          <a:p>
            <a:pPr marL="0" indent="0">
              <a:buNone/>
            </a:pPr>
            <a:r>
              <a:rPr lang="cs-CZ" dirty="0"/>
              <a:t>4.rok           16 106,13          386,55  </a:t>
            </a:r>
            <a:r>
              <a:rPr lang="cs-CZ" dirty="0" smtClean="0"/>
              <a:t>   </a:t>
            </a:r>
            <a:r>
              <a:rPr lang="cs-CZ" dirty="0"/>
              <a:t>16 492,68   </a:t>
            </a:r>
          </a:p>
          <a:p>
            <a:pPr marL="0" indent="0">
              <a:buNone/>
            </a:pPr>
            <a:r>
              <a:rPr lang="cs-CZ" dirty="0"/>
              <a:t>5.rok           16 492,68          395,82 </a:t>
            </a:r>
            <a:r>
              <a:rPr lang="cs-CZ" dirty="0" smtClean="0"/>
              <a:t>    </a:t>
            </a:r>
            <a:r>
              <a:rPr lang="cs-CZ" dirty="0"/>
              <a:t>16 </a:t>
            </a:r>
            <a:r>
              <a:rPr lang="cs-CZ" dirty="0" smtClean="0"/>
              <a:t>888,50</a:t>
            </a:r>
          </a:p>
          <a:p>
            <a:pPr marL="0" indent="0">
              <a:buNone/>
            </a:pPr>
            <a:r>
              <a:rPr lang="cs-CZ" dirty="0" smtClean="0"/>
              <a:t>6.rok           16 888,50          405,32      17 293,82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8778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na </a:t>
            </a:r>
            <a:r>
              <a:rPr lang="cs-CZ" dirty="0"/>
              <a:t>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</a:t>
            </a:r>
            <a:r>
              <a:rPr lang="cs-CZ" dirty="0" smtClean="0"/>
              <a:t>000,00          360,00     </a:t>
            </a:r>
            <a:r>
              <a:rPr lang="cs-CZ" dirty="0"/>
              <a:t>15 </a:t>
            </a:r>
            <a:r>
              <a:rPr lang="cs-CZ" dirty="0" smtClean="0"/>
              <a:t>360,00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2.rok           15 </a:t>
            </a:r>
            <a:r>
              <a:rPr lang="cs-CZ" dirty="0" smtClean="0"/>
              <a:t>360,00          </a:t>
            </a:r>
            <a:r>
              <a:rPr lang="cs-CZ" dirty="0"/>
              <a:t>368,64  </a:t>
            </a:r>
            <a:r>
              <a:rPr lang="cs-CZ" dirty="0" smtClean="0"/>
              <a:t>   </a:t>
            </a:r>
            <a:r>
              <a:rPr lang="cs-CZ" dirty="0"/>
              <a:t>15 728,64</a:t>
            </a:r>
          </a:p>
          <a:p>
            <a:pPr marL="0" indent="0">
              <a:buNone/>
            </a:pPr>
            <a:r>
              <a:rPr lang="cs-CZ" dirty="0"/>
              <a:t>3.rok           15 728,64          377,49 </a:t>
            </a:r>
            <a:r>
              <a:rPr lang="cs-CZ" dirty="0" smtClean="0"/>
              <a:t>    </a:t>
            </a:r>
            <a:r>
              <a:rPr lang="cs-CZ" dirty="0"/>
              <a:t>16 106,13</a:t>
            </a:r>
          </a:p>
          <a:p>
            <a:pPr marL="0" indent="0">
              <a:buNone/>
            </a:pPr>
            <a:r>
              <a:rPr lang="cs-CZ" dirty="0"/>
              <a:t>4.rok           16 106,13          386,55 </a:t>
            </a:r>
            <a:r>
              <a:rPr lang="cs-CZ" dirty="0" smtClean="0"/>
              <a:t>    </a:t>
            </a:r>
            <a:r>
              <a:rPr lang="cs-CZ" dirty="0"/>
              <a:t>16 492,68   </a:t>
            </a:r>
          </a:p>
          <a:p>
            <a:pPr marL="0" indent="0">
              <a:buNone/>
            </a:pPr>
            <a:r>
              <a:rPr lang="cs-CZ" dirty="0"/>
              <a:t>5.rok           16 492,68          395,82 </a:t>
            </a:r>
            <a:r>
              <a:rPr lang="cs-CZ" dirty="0" smtClean="0"/>
              <a:t>    </a:t>
            </a:r>
            <a:r>
              <a:rPr lang="cs-CZ" dirty="0"/>
              <a:t>16 888,50</a:t>
            </a:r>
          </a:p>
          <a:p>
            <a:pPr marL="0" indent="0">
              <a:buNone/>
            </a:pPr>
            <a:r>
              <a:rPr lang="cs-CZ" dirty="0"/>
              <a:t>6.rok           16 888,50          405,32  </a:t>
            </a:r>
            <a:r>
              <a:rPr lang="cs-CZ" dirty="0" smtClean="0"/>
              <a:t>   </a:t>
            </a:r>
            <a:r>
              <a:rPr lang="cs-CZ" dirty="0"/>
              <a:t>17 </a:t>
            </a:r>
            <a:r>
              <a:rPr lang="cs-CZ" dirty="0" smtClean="0"/>
              <a:t>293,82</a:t>
            </a:r>
          </a:p>
          <a:p>
            <a:pPr marL="0" indent="0">
              <a:buNone/>
            </a:pPr>
            <a:r>
              <a:rPr lang="cs-CZ" dirty="0" smtClean="0"/>
              <a:t>7.rok           17 293,82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236296" y="544522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hlinkClick r:id="" action="ppaction://hlinkshowjump?jump=nextslide"/>
              </a:rPr>
              <a:t>Počítejme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3383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188640"/>
            <a:ext cx="8787507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na </a:t>
            </a:r>
            <a:r>
              <a:rPr lang="cs-CZ" dirty="0"/>
              <a:t>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</a:t>
            </a:r>
            <a:r>
              <a:rPr lang="cs-CZ" dirty="0" smtClean="0"/>
              <a:t>000,00          360,00     </a:t>
            </a:r>
            <a:r>
              <a:rPr lang="cs-CZ" dirty="0"/>
              <a:t>15 </a:t>
            </a:r>
            <a:r>
              <a:rPr lang="cs-CZ" dirty="0" smtClean="0"/>
              <a:t>360,00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2.rok           15 </a:t>
            </a:r>
            <a:r>
              <a:rPr lang="cs-CZ" dirty="0" smtClean="0"/>
              <a:t>360,00          </a:t>
            </a:r>
            <a:r>
              <a:rPr lang="cs-CZ" dirty="0"/>
              <a:t>368,64 </a:t>
            </a:r>
            <a:r>
              <a:rPr lang="cs-CZ" dirty="0" smtClean="0"/>
              <a:t>    </a:t>
            </a:r>
            <a:r>
              <a:rPr lang="cs-CZ" dirty="0"/>
              <a:t>15 728,64</a:t>
            </a:r>
          </a:p>
          <a:p>
            <a:pPr marL="0" indent="0">
              <a:buNone/>
            </a:pPr>
            <a:r>
              <a:rPr lang="cs-CZ" dirty="0"/>
              <a:t>3.rok           15 728,64          377,49  </a:t>
            </a:r>
            <a:r>
              <a:rPr lang="cs-CZ" dirty="0" smtClean="0"/>
              <a:t>   </a:t>
            </a:r>
            <a:r>
              <a:rPr lang="cs-CZ" dirty="0"/>
              <a:t>16 106,13</a:t>
            </a:r>
          </a:p>
          <a:p>
            <a:pPr marL="0" indent="0">
              <a:buNone/>
            </a:pPr>
            <a:r>
              <a:rPr lang="cs-CZ" dirty="0"/>
              <a:t>4.rok           16 106,13          386,55 </a:t>
            </a:r>
            <a:r>
              <a:rPr lang="cs-CZ" dirty="0" smtClean="0"/>
              <a:t>    </a:t>
            </a:r>
            <a:r>
              <a:rPr lang="cs-CZ" dirty="0"/>
              <a:t>16 492,68   </a:t>
            </a:r>
          </a:p>
          <a:p>
            <a:pPr marL="0" indent="0">
              <a:buNone/>
            </a:pPr>
            <a:r>
              <a:rPr lang="cs-CZ" dirty="0"/>
              <a:t>5.rok           16 492,68          395,82 </a:t>
            </a:r>
            <a:r>
              <a:rPr lang="cs-CZ" dirty="0" smtClean="0"/>
              <a:t>    </a:t>
            </a:r>
            <a:r>
              <a:rPr lang="cs-CZ" dirty="0"/>
              <a:t>16 888,50</a:t>
            </a:r>
          </a:p>
          <a:p>
            <a:pPr marL="0" indent="0">
              <a:buNone/>
            </a:pPr>
            <a:r>
              <a:rPr lang="cs-CZ" dirty="0"/>
              <a:t>6.rok           16 888,50          405,32 </a:t>
            </a:r>
            <a:r>
              <a:rPr lang="cs-CZ" dirty="0" smtClean="0"/>
              <a:t>    </a:t>
            </a:r>
            <a:r>
              <a:rPr lang="cs-CZ" dirty="0"/>
              <a:t>17 </a:t>
            </a:r>
            <a:r>
              <a:rPr lang="cs-CZ" dirty="0" smtClean="0"/>
              <a:t>293,82</a:t>
            </a:r>
          </a:p>
          <a:p>
            <a:pPr marL="0" indent="0">
              <a:buNone/>
            </a:pPr>
            <a:r>
              <a:rPr lang="cs-CZ" dirty="0" smtClean="0"/>
              <a:t>7.rok           17 293,82          415,05     17 708,87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1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pic>
        <p:nvPicPr>
          <p:cNvPr id="4" name="Zástupný symbol pro obsah 3" descr="http://www.vranovskyzleb.cz/img/news/572/smajl%C3%ADk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8136904" cy="50405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87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477" y="188640"/>
            <a:ext cx="8758011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Podívejme se na výsledky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předchozí úlohy graficky a zároveň to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srovnejme s jednoduchým úrokováním !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99592" y="3645024"/>
            <a:ext cx="7704856" cy="3212976"/>
          </a:xfrm>
          <a:prstGeom prst="downArrow">
            <a:avLst>
              <a:gd name="adj1" fmla="val 50000"/>
              <a:gd name="adj2" fmla="val 350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hlinkClick r:id="" action="ppaction://hlinkshowjump?jump=nextslide"/>
              </a:rPr>
              <a:t>G R A F Y</a:t>
            </a:r>
            <a:endParaRPr lang="cs-CZ" sz="6000" dirty="0"/>
          </a:p>
        </p:txBody>
      </p:sp>
      <p:pic>
        <p:nvPicPr>
          <p:cNvPr id="5" name="Obrázek 4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3356992"/>
            <a:ext cx="1906513" cy="12961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066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3"/>
            <a:ext cx="8208912" cy="496855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Úroky jednoduchého a složeného úrokování </a:t>
            </a:r>
            <a:endParaRPr lang="cs-CZ" dirty="0"/>
          </a:p>
        </p:txBody>
      </p:sp>
      <p:graphicFrame>
        <p:nvGraphicFramePr>
          <p:cNvPr id="5" name="Graf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396121"/>
              </p:ext>
            </p:extLst>
          </p:nvPr>
        </p:nvGraphicFramePr>
        <p:xfrm>
          <a:off x="1115616" y="2204864"/>
          <a:ext cx="6840760" cy="42553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6279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76981"/>
            <a:ext cx="8784976" cy="875755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1188" y="1557338"/>
          <a:ext cx="8208962" cy="50403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1158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20989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>
                <a:solidFill>
                  <a:srgbClr val="7030A0"/>
                </a:solidFill>
              </a:rPr>
              <a:t>Samostatný úkol (domácí cvičení):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Jak se bude </a:t>
            </a:r>
            <a:r>
              <a:rPr lang="cs-CZ" dirty="0" smtClean="0"/>
              <a:t>měnit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uložená částka 12 500 Kč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při </a:t>
            </a:r>
            <a:r>
              <a:rPr lang="cs-CZ" dirty="0"/>
              <a:t>roční úrokové sazbě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 </a:t>
            </a:r>
            <a:r>
              <a:rPr lang="cs-CZ" dirty="0"/>
              <a:t>= 1,8%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po </a:t>
            </a:r>
            <a:r>
              <a:rPr lang="cs-CZ" dirty="0"/>
              <a:t>dobu 5 let?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313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 a předpokládám, že domácí úkol vám mnoho starostí nenadělá…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734227589106098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47353"/>
            <a:ext cx="2095500" cy="2095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0550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47484"/>
            <a:ext cx="8784976" cy="977260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251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900" b="1" dirty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1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O.Odvárko</a:t>
            </a:r>
            <a:r>
              <a:rPr lang="cs-CZ" sz="2400" i="1" dirty="0">
                <a:solidFill>
                  <a:srgbClr val="7030A0"/>
                </a:solidFill>
              </a:rPr>
              <a:t> :</a:t>
            </a: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2.) </a:t>
            </a:r>
            <a:r>
              <a:rPr lang="cs-CZ" sz="2400" i="1" dirty="0" err="1">
                <a:solidFill>
                  <a:srgbClr val="7030A0"/>
                </a:solidFill>
              </a:rPr>
              <a:t>O.Odvárko</a:t>
            </a:r>
            <a:r>
              <a:rPr lang="cs-CZ" sz="2400" i="1" dirty="0">
                <a:solidFill>
                  <a:srgbClr val="7030A0"/>
                </a:solidFill>
              </a:rPr>
              <a:t> : </a:t>
            </a:r>
            <a:r>
              <a:rPr lang="cs-CZ" sz="2400" b="1" dirty="0">
                <a:solidFill>
                  <a:srgbClr val="7030A0"/>
                </a:solidFill>
              </a:rPr>
              <a:t>Matematika pro SOŠ a SOU – 6.část</a:t>
            </a:r>
            <a:endParaRPr lang="cs-CZ" sz="2400" i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3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O.Šoba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M.Širůček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R.Ptáček</a:t>
            </a:r>
            <a:r>
              <a:rPr lang="cs-CZ" sz="2400" i="1" dirty="0">
                <a:solidFill>
                  <a:srgbClr val="7030A0"/>
                </a:solidFill>
              </a:rPr>
              <a:t>  </a:t>
            </a:r>
            <a:r>
              <a:rPr lang="cs-CZ" sz="2400" dirty="0">
                <a:solidFill>
                  <a:srgbClr val="7030A0"/>
                </a:solidFill>
              </a:rPr>
              <a:t>: </a:t>
            </a:r>
            <a:r>
              <a:rPr lang="cs-CZ" sz="2400" b="1" dirty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Použitá zobrazení (grafika) </a:t>
            </a:r>
            <a:r>
              <a:rPr lang="cs-CZ" sz="2400" dirty="0">
                <a:solidFill>
                  <a:srgbClr val="7030A0"/>
                </a:solidFill>
              </a:rPr>
              <a:t>: </a:t>
            </a:r>
            <a:r>
              <a:rPr lang="cs-CZ" sz="2400" dirty="0" smtClean="0">
                <a:solidFill>
                  <a:srgbClr val="7030A0"/>
                </a:solidFill>
              </a:rPr>
              <a:t>grafy - autor (Excel MS Office),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</a:t>
            </a:r>
            <a:r>
              <a:rPr lang="cs-CZ" sz="2400" dirty="0" smtClean="0">
                <a:solidFill>
                  <a:srgbClr val="7030A0"/>
                </a:solidFill>
              </a:rPr>
              <a:t>  </a:t>
            </a:r>
            <a:r>
              <a:rPr lang="cs-CZ" sz="2400" dirty="0" smtClean="0">
                <a:solidFill>
                  <a:srgbClr val="7030A0"/>
                </a:solidFill>
              </a:rPr>
              <a:t>„</a:t>
            </a:r>
            <a:r>
              <a:rPr lang="cs-CZ" sz="2400" dirty="0" err="1" smtClean="0">
                <a:solidFill>
                  <a:srgbClr val="7030A0"/>
                </a:solidFill>
              </a:rPr>
              <a:t>smajlíci</a:t>
            </a:r>
            <a:r>
              <a:rPr lang="cs-CZ" sz="2400" dirty="0" smtClean="0">
                <a:solidFill>
                  <a:srgbClr val="7030A0"/>
                </a:solidFill>
              </a:rPr>
              <a:t>“- </a:t>
            </a:r>
            <a:r>
              <a:rPr lang="cs-CZ" sz="2400" dirty="0" smtClean="0">
                <a:solidFill>
                  <a:srgbClr val="7030A0"/>
                </a:solidFill>
              </a:rPr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40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</TotalTime>
  <Words>836</Words>
  <Application>Microsoft Office PowerPoint</Application>
  <PresentationFormat>Předvádění na obrazovce (4:3)</PresentationFormat>
  <Paragraphs>171</Paragraphs>
  <Slides>28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Motiv systému Office</vt:lpstr>
      <vt:lpstr>List</vt:lpstr>
      <vt:lpstr> </vt:lpstr>
      <vt:lpstr>Složené úrokování</vt:lpstr>
      <vt:lpstr>Složené úrokování</vt:lpstr>
      <vt:lpstr>Prezentace aplikace PowerPoint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  <vt:lpstr>Složené úrokování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Jednoduché úrokování úvod do finanční gramotnosti</dc:title>
  <dc:creator>Bláha Zdeněk</dc:creator>
  <cp:lastModifiedBy>Bláha Zdeněk</cp:lastModifiedBy>
  <cp:revision>35</cp:revision>
  <dcterms:created xsi:type="dcterms:W3CDTF">2013-02-26T17:51:29Z</dcterms:created>
  <dcterms:modified xsi:type="dcterms:W3CDTF">2013-11-13T18:00:54Z</dcterms:modified>
</cp:coreProperties>
</file>