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113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499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09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92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467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500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10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34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671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414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624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EB1554-8D6F-44E6-8413-C5ECED904319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F44D4-4F08-4D4C-B94E-F4657E4555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291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1"/>
            <a:ext cx="8784976" cy="93610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533832"/>
            <a:ext cx="8280920" cy="5063520"/>
          </a:xfrm>
        </p:spPr>
        <p:txBody>
          <a:bodyPr/>
          <a:lstStyle/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matematika 6.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7200" b="1" u="sng" dirty="0" smtClean="0">
                <a:solidFill>
                  <a:srgbClr val="7030A0"/>
                </a:solidFill>
              </a:rPr>
              <a:t>Kontrola cvičení</a:t>
            </a:r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835696" y="188640"/>
            <a:ext cx="5752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25605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53336"/>
            <a:ext cx="8363272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835696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1570323"/>
              </p:ext>
            </p:extLst>
          </p:nvPr>
        </p:nvGraphicFramePr>
        <p:xfrm>
          <a:off x="752653" y="3212976"/>
          <a:ext cx="7918492" cy="29847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52653" y="3212976"/>
                        <a:ext cx="7918492" cy="29847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63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363272" cy="367240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latin typeface="Arial" pitchFamily="34" charset="0"/>
                <a:cs typeface="Arial" pitchFamily="34" charset="0"/>
              </a:rPr>
              <a:t>Materiál je určen pro 3. a 4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. ročník 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studijních maturitních oborů předmětu MATEMATIKA, popř. ekonomických předmětů jako kurz základů finanční matematiky. Popř. jej lze  (omezeně) využít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na interaktivní tabuli s možností následné kontroly. Zároveň jej mohou využívat žáci pro domácí přípravu na výuku.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835696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30178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ttp://media0.webgarden.name/images/media0:50335a7f52402.jpg/smajl%C3%ADk%20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8064896" cy="352839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193226" cy="4991492"/>
          </a:xfrm>
        </p:spPr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Kontrola domácích cvičení:</a:t>
            </a:r>
          </a:p>
          <a:p>
            <a:pPr marL="0" indent="0" algn="ctr">
              <a:buNone/>
            </a:pP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4716016" y="4761148"/>
            <a:ext cx="3672408" cy="152582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Tak jak to mělo být 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919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Úloha 3/1 </a:t>
            </a:r>
            <a:r>
              <a:rPr lang="cs-CZ" sz="2400" i="1" dirty="0" smtClean="0"/>
              <a:t>(jednoduché úrokování)</a:t>
            </a:r>
            <a:r>
              <a:rPr lang="cs-CZ" sz="2400" dirty="0" smtClean="0"/>
              <a:t>:  Jak se bude měnit uložená částka 12 500 Kč při roční úrokové sazbě p = 1,8% po dobu 5 let ?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</a:t>
            </a:r>
            <a:r>
              <a:rPr lang="cs-CZ" sz="2400" i="1" dirty="0" smtClean="0"/>
              <a:t>počátek roku</a:t>
            </a:r>
            <a:r>
              <a:rPr lang="cs-CZ" sz="2400" dirty="0" smtClean="0"/>
              <a:t>           </a:t>
            </a:r>
            <a:r>
              <a:rPr lang="cs-CZ" sz="2400" i="1" dirty="0" smtClean="0"/>
              <a:t>úrok             konec roku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 12 500  Kč          225 Kč             12 725 Kč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 12 725 Kč           225 Kč             12 950 Kč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 12 950 Kč           225 Kč             13 175 Kč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 13 175 Kč           225 Kč             13 400 Kč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 13 400 Kč           225 Kč             13 625 Kč </a:t>
            </a:r>
          </a:p>
          <a:p>
            <a:pPr marL="0" indent="0" algn="ctr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210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6477"/>
            <a:ext cx="8784976" cy="918267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2400" i="1" dirty="0" smtClean="0"/>
              <a:t>Úloha 3/2 (jednoduché úrokování) :  </a:t>
            </a:r>
            <a:r>
              <a:rPr lang="cs-CZ" sz="2400" i="1" dirty="0"/>
              <a:t>Kolik bude činit výsledná částka za 10 let při roční úrokové sazbě p = 2,3</a:t>
            </a:r>
            <a:r>
              <a:rPr lang="cs-CZ" sz="2400" i="1" dirty="0" smtClean="0"/>
              <a:t>%, </a:t>
            </a:r>
            <a:r>
              <a:rPr lang="cs-CZ" sz="2400" i="1" dirty="0"/>
              <a:t>bude-li na počátku vloženo 100 000 Kč</a:t>
            </a:r>
            <a:r>
              <a:rPr lang="cs-CZ" sz="2400" i="1" dirty="0" smtClean="0"/>
              <a:t>?</a:t>
            </a:r>
          </a:p>
          <a:p>
            <a:pPr marL="0" indent="0">
              <a:buNone/>
            </a:pPr>
            <a:r>
              <a:rPr lang="cs-CZ" sz="2400" dirty="0" smtClean="0"/>
              <a:t>      </a:t>
            </a:r>
            <a:r>
              <a:rPr lang="cs-CZ" sz="2400" i="1" dirty="0" smtClean="0"/>
              <a:t>vzorce :                           </a:t>
            </a:r>
            <a:endParaRPr lang="cs-CZ" sz="2400" i="1" dirty="0"/>
          </a:p>
          <a:p>
            <a:pPr marL="0" indent="0" algn="ctr">
              <a:buNone/>
            </a:pPr>
            <a:r>
              <a:rPr lang="cs-CZ" sz="2400" dirty="0" smtClean="0"/>
              <a:t>  </a:t>
            </a:r>
            <a:r>
              <a:rPr lang="cs-CZ" sz="2400" dirty="0" err="1"/>
              <a:t>a</a:t>
            </a:r>
            <a:r>
              <a:rPr lang="cs-CZ" sz="2400" baseline="-25000" dirty="0" err="1"/>
              <a:t>n</a:t>
            </a:r>
            <a:r>
              <a:rPr lang="cs-CZ" sz="2400" dirty="0"/>
              <a:t> = a</a:t>
            </a:r>
            <a:r>
              <a:rPr lang="cs-CZ" sz="2400" baseline="-25000" dirty="0"/>
              <a:t>0</a:t>
            </a:r>
            <a:r>
              <a:rPr lang="cs-CZ" sz="2400" dirty="0"/>
              <a:t> + </a:t>
            </a:r>
            <a:r>
              <a:rPr lang="cs-CZ" sz="2400" dirty="0" smtClean="0"/>
              <a:t>U </a:t>
            </a:r>
            <a:r>
              <a:rPr lang="cs-CZ" sz="2400" dirty="0"/>
              <a:t>= a</a:t>
            </a:r>
            <a:r>
              <a:rPr lang="cs-CZ" sz="2400" baseline="-25000" dirty="0"/>
              <a:t>0</a:t>
            </a:r>
            <a:r>
              <a:rPr lang="cs-CZ" sz="2400" dirty="0"/>
              <a:t> + a</a:t>
            </a:r>
            <a:r>
              <a:rPr lang="cs-CZ" sz="2400" baseline="-25000" dirty="0"/>
              <a:t>0</a:t>
            </a:r>
            <a:r>
              <a:rPr lang="cs-CZ" sz="2400" dirty="0"/>
              <a:t> . p/100 . </a:t>
            </a:r>
            <a:r>
              <a:rPr lang="cs-CZ" sz="2400" dirty="0" smtClean="0"/>
              <a:t>N </a:t>
            </a:r>
            <a:r>
              <a:rPr lang="cs-CZ" sz="2400" dirty="0"/>
              <a:t>= a</a:t>
            </a:r>
            <a:r>
              <a:rPr lang="cs-CZ" sz="2400" baseline="-25000" dirty="0"/>
              <a:t>0</a:t>
            </a:r>
            <a:r>
              <a:rPr lang="cs-CZ" sz="2400" dirty="0"/>
              <a:t> . ( 1 +  p/100 . n 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r>
              <a:rPr lang="cs-CZ" sz="2400" i="1" dirty="0" smtClean="0"/>
              <a:t>      výpočet :</a:t>
            </a:r>
          </a:p>
          <a:p>
            <a:pPr marL="0" indent="0" algn="ctr">
              <a:buNone/>
            </a:pPr>
            <a:r>
              <a:rPr lang="cs-CZ" dirty="0" err="1" smtClean="0"/>
              <a:t>a</a:t>
            </a:r>
            <a:r>
              <a:rPr lang="cs-CZ" baseline="-25000" dirty="0" err="1" smtClean="0"/>
              <a:t>n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100 000 </a:t>
            </a:r>
            <a:r>
              <a:rPr lang="cs-CZ" dirty="0"/>
              <a:t>. ( 1 +  </a:t>
            </a:r>
            <a:r>
              <a:rPr lang="cs-CZ" dirty="0" smtClean="0"/>
              <a:t>2,3/100 </a:t>
            </a:r>
            <a:r>
              <a:rPr lang="cs-CZ" dirty="0"/>
              <a:t>. </a:t>
            </a:r>
            <a:r>
              <a:rPr lang="cs-CZ" dirty="0" smtClean="0"/>
              <a:t>10 ) nebo</a:t>
            </a:r>
            <a:endParaRPr lang="cs-CZ" dirty="0"/>
          </a:p>
          <a:p>
            <a:pPr marL="0" indent="0" algn="ctr">
              <a:buNone/>
            </a:pPr>
            <a:r>
              <a:rPr lang="cs-CZ" dirty="0" err="1" smtClean="0"/>
              <a:t>a</a:t>
            </a:r>
            <a:r>
              <a:rPr lang="cs-CZ" baseline="-25000" dirty="0" err="1" smtClean="0"/>
              <a:t>n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100 000 </a:t>
            </a:r>
            <a:r>
              <a:rPr lang="cs-CZ" dirty="0"/>
              <a:t>+ </a:t>
            </a:r>
            <a:r>
              <a:rPr lang="cs-CZ" dirty="0" smtClean="0"/>
              <a:t>100 00 </a:t>
            </a:r>
            <a:r>
              <a:rPr lang="cs-CZ" dirty="0"/>
              <a:t>. </a:t>
            </a:r>
            <a:r>
              <a:rPr lang="cs-CZ" dirty="0" smtClean="0"/>
              <a:t>2,3/100 </a:t>
            </a:r>
            <a:r>
              <a:rPr lang="cs-CZ" dirty="0"/>
              <a:t>. </a:t>
            </a:r>
            <a:r>
              <a:rPr lang="cs-CZ" dirty="0" smtClean="0"/>
              <a:t>10</a:t>
            </a:r>
          </a:p>
          <a:p>
            <a:pPr marL="0" indent="0" algn="ctr">
              <a:buNone/>
            </a:pPr>
            <a:r>
              <a:rPr lang="cs-CZ" b="1" u="dbl" dirty="0" err="1" smtClean="0"/>
              <a:t>a</a:t>
            </a:r>
            <a:r>
              <a:rPr lang="cs-CZ" b="1" u="dbl" baseline="-25000" dirty="0" err="1" smtClean="0"/>
              <a:t>n</a:t>
            </a:r>
            <a:r>
              <a:rPr lang="cs-CZ" b="1" u="dbl" baseline="-25000" dirty="0" smtClean="0"/>
              <a:t> </a:t>
            </a:r>
            <a:r>
              <a:rPr lang="cs-CZ" b="1" u="dbl" dirty="0" smtClean="0"/>
              <a:t> = 123 000 Kč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44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861007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21218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/>
              <a:t>Úloha 4/1 (složené úrokování) : </a:t>
            </a:r>
            <a:r>
              <a:rPr lang="cs-CZ" sz="2400" dirty="0"/>
              <a:t> Jak se bude </a:t>
            </a:r>
            <a:r>
              <a:rPr lang="cs-CZ" sz="2400" dirty="0" smtClean="0"/>
              <a:t>měnit </a:t>
            </a:r>
            <a:r>
              <a:rPr lang="cs-CZ" sz="2400" dirty="0"/>
              <a:t>uložená částka 12 500 Kč </a:t>
            </a:r>
            <a:r>
              <a:rPr lang="cs-CZ" sz="2400" dirty="0" smtClean="0"/>
              <a:t>při </a:t>
            </a:r>
            <a:r>
              <a:rPr lang="cs-CZ" sz="2400" dirty="0"/>
              <a:t>roční úrokové sazbě </a:t>
            </a:r>
            <a:r>
              <a:rPr lang="cs-CZ" sz="2400" dirty="0" smtClean="0"/>
              <a:t>p </a:t>
            </a:r>
            <a:r>
              <a:rPr lang="cs-CZ" sz="2400" dirty="0"/>
              <a:t>= 1,8% </a:t>
            </a:r>
            <a:r>
              <a:rPr lang="cs-CZ" sz="2400" dirty="0" smtClean="0"/>
              <a:t>po </a:t>
            </a:r>
            <a:r>
              <a:rPr lang="cs-CZ" sz="2400" dirty="0"/>
              <a:t>dobu 5 let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</a:t>
            </a:r>
            <a:r>
              <a:rPr lang="cs-CZ" sz="2400" i="1" dirty="0"/>
              <a:t>počátek roku</a:t>
            </a:r>
            <a:r>
              <a:rPr lang="cs-CZ" sz="2400" dirty="0"/>
              <a:t>           </a:t>
            </a:r>
            <a:r>
              <a:rPr lang="cs-CZ" sz="2400" i="1" dirty="0"/>
              <a:t>úrok             konec </a:t>
            </a:r>
            <a:r>
              <a:rPr lang="cs-CZ" sz="2400" i="1" dirty="0" smtClean="0"/>
              <a:t>roku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12 500,00 Kč        225,00 Kč      12 725,00 Kč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12 725,00 Kč        229,05 Kč      12 954,05 Kč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12 954,05 Kč        233,17 Kč      13 187,22 Kč 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13 187,22 Kč        237,37 Kč      13 424,59 Kč  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rok          13 424,59 Kč        241,64 Kč      13 666,23 Kč       </a:t>
            </a:r>
            <a:endParaRPr lang="cs-CZ" sz="2400" dirty="0"/>
          </a:p>
          <a:p>
            <a:pPr marL="0" indent="0">
              <a:buNone/>
            </a:pP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424523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556792"/>
                <a:ext cx="8136904" cy="500624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i="1" dirty="0" smtClean="0"/>
                  <a:t>Úloha 5/1 (složené úrokování zkráceně</a:t>
                </a:r>
                <a:r>
                  <a:rPr lang="cs-CZ" sz="2400" i="1" dirty="0"/>
                  <a:t>) : </a:t>
                </a:r>
                <a:r>
                  <a:rPr lang="cs-CZ" sz="2400" i="1" dirty="0" smtClean="0"/>
                  <a:t> </a:t>
                </a:r>
                <a:r>
                  <a:rPr lang="cs-CZ" sz="2400" i="1" dirty="0"/>
                  <a:t>Na počátku 4-letého studia uložili rodiče synovi částku 20 000 Kč na termínovaný vklad s roční úrokovou sazbou 3,2 %. Kolik tam bude na konci studia</a:t>
                </a:r>
                <a:r>
                  <a:rPr lang="cs-CZ" sz="2400" i="1" dirty="0" smtClean="0"/>
                  <a:t>?</a:t>
                </a:r>
              </a:p>
              <a:p>
                <a:pPr marL="0" indent="0">
                  <a:buNone/>
                </a:pPr>
                <a:endParaRPr lang="cs-CZ" sz="1200" i="1" dirty="0"/>
              </a:p>
              <a:p>
                <a:pPr marL="0" indent="0" algn="ctr">
                  <a:buNone/>
                </a:pPr>
                <a:r>
                  <a:rPr lang="cs-CZ" i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0 </m:t>
                        </m:r>
                      </m:sub>
                    </m:sSub>
                    <m:r>
                      <a:rPr lang="cs-CZ" i="1" dirty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dirty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i="1" dirty="0">
                                <a:latin typeface="Cambria Math"/>
                                <a:ea typeface="Cambria Math"/>
                              </a:rPr>
                              <m:t>1+ </m:t>
                            </m:r>
                            <m:f>
                              <m:fPr>
                                <m:ctrlP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𝑝</m:t>
                                </m:r>
                              </m:num>
                              <m:den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20 000 </m:t>
                        </m:r>
                      </m:e>
                      <m:sub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 </m:t>
                        </m:r>
                      </m:sub>
                    </m:sSub>
                    <m:r>
                      <a:rPr lang="cs-CZ" i="1" dirty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dirty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i="1" dirty="0">
                                <a:latin typeface="Cambria Math"/>
                                <a:ea typeface="Cambria Math"/>
                              </a:rPr>
                              <m:t>1+ </m:t>
                            </m:r>
                            <m:f>
                              <m:fPr>
                                <m:ctrlP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  <m:t>3,2</m:t>
                                </m:r>
                              </m:num>
                              <m:den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u="dbl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u="dbl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u="dbl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u="dbl" dirty="0" smtClean="0"/>
                  <a:t> = 22 685,52 Kč</a:t>
                </a:r>
              </a:p>
              <a:p>
                <a:pPr marL="0" indent="0" algn="ctr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i="1" dirty="0"/>
              </a:p>
              <a:p>
                <a:pPr marL="0" indent="0">
                  <a:buNone/>
                </a:pPr>
                <a:endParaRPr lang="cs-CZ" sz="2400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556792"/>
                <a:ext cx="8136904" cy="5006240"/>
              </a:xfrm>
              <a:blipFill rotWithShape="1">
                <a:blip r:embed="rId2"/>
                <a:stretch>
                  <a:fillRect l="-1124" t="-9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008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i="1" dirty="0" smtClean="0"/>
                  <a:t>Úloha 5/2 (složené úrokování zkráceně) : </a:t>
                </a:r>
                <a:r>
                  <a:rPr lang="cs-CZ" sz="2400" i="1" dirty="0"/>
                  <a:t>O kolik Kč vzroste vklad 150 000 Kč uložený s roční úrokovou sazbou 2,7% za 15 let?</a:t>
                </a:r>
              </a:p>
              <a:p>
                <a:pPr marL="0" indent="0">
                  <a:buNone/>
                </a:pPr>
                <a:endParaRPr lang="cs-CZ" sz="1100" i="1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0 </m:t>
                        </m:r>
                      </m:sub>
                    </m:sSub>
                    <m:r>
                      <a:rPr lang="cs-CZ" i="1" dirty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dirty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i="1" dirty="0">
                                <a:latin typeface="Cambria Math"/>
                                <a:ea typeface="Cambria Math"/>
                              </a:rPr>
                              <m:t>1+ </m:t>
                            </m:r>
                            <m:f>
                              <m:fPr>
                                <m:ctrlP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𝑝</m:t>
                                </m:r>
                              </m:num>
                              <m:den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150 000</m:t>
                        </m:r>
                      </m:e>
                      <m:sub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 </m:t>
                        </m:r>
                      </m:sub>
                    </m:sSub>
                    <m:r>
                      <a:rPr lang="cs-CZ" i="1" dirty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dirty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i="1" dirty="0">
                                <a:latin typeface="Cambria Math"/>
                                <a:ea typeface="Cambria Math"/>
                              </a:rPr>
                              <m:t>1+ </m:t>
                            </m:r>
                            <m:f>
                              <m:fPr>
                                <m:ctrlP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  <m:t>2,7</m:t>
                                </m:r>
                              </m:num>
                              <m:den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15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u="dbl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u="dbl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u="dbl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u="dbl" dirty="0" smtClean="0"/>
                  <a:t> = 223 690,69 Kč</a:t>
                </a:r>
              </a:p>
              <a:p>
                <a:pPr marL="0" indent="0" algn="ctr">
                  <a:buNone/>
                </a:pPr>
                <a:endParaRPr lang="cs-CZ" sz="1200" b="1" u="dbl" dirty="0" smtClean="0"/>
              </a:p>
              <a:p>
                <a:pPr marL="0" indent="0" algn="ctr">
                  <a:buNone/>
                </a:pPr>
                <a:r>
                  <a:rPr lang="cs-CZ" b="1" i="1" u="wavy" dirty="0" smtClean="0"/>
                  <a:t>Vklad vzroste o 73 690,69 Kč</a:t>
                </a:r>
                <a:endParaRPr lang="cs-CZ" b="1" i="1" u="wavy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  <a:blipFill rotWithShape="1">
                <a:blip r:embed="rId2"/>
                <a:stretch>
                  <a:fillRect l="-1114" t="-967" r="-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814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76981"/>
            <a:ext cx="8784976" cy="875755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63330"/>
            <a:ext cx="8208912" cy="50340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i="1" dirty="0"/>
              <a:t>Úloha </a:t>
            </a:r>
            <a:r>
              <a:rPr lang="cs-CZ" sz="2600" i="1" dirty="0" smtClean="0"/>
              <a:t>5/3 </a:t>
            </a:r>
            <a:r>
              <a:rPr lang="cs-CZ" sz="2600" i="1" dirty="0"/>
              <a:t>(složené úrokování zkráceně) </a:t>
            </a:r>
            <a:r>
              <a:rPr lang="cs-CZ" sz="2600" i="1" dirty="0" smtClean="0"/>
              <a:t>: </a:t>
            </a:r>
            <a:r>
              <a:rPr lang="cs-CZ" sz="2600" i="1" dirty="0"/>
              <a:t>Za jak dlouho se ztrojnásobí dlouhodobý vklad uložený na účtu s roční úrokovou sazbou 3,5 %?</a:t>
            </a:r>
          </a:p>
          <a:p>
            <a:pPr marL="0" indent="0" algn="ctr">
              <a:buNone/>
            </a:pPr>
            <a:r>
              <a:rPr lang="cs-CZ" sz="3000" dirty="0" smtClean="0"/>
              <a:t> </a:t>
            </a:r>
            <a:r>
              <a:rPr lang="cs-CZ" sz="3000" i="1" dirty="0" err="1"/>
              <a:t>a</a:t>
            </a:r>
            <a:r>
              <a:rPr lang="cs-CZ" sz="3000" i="1" baseline="-25000" dirty="0" err="1"/>
              <a:t>n</a:t>
            </a:r>
            <a:r>
              <a:rPr lang="cs-CZ" sz="3000" i="1" dirty="0"/>
              <a:t> = </a:t>
            </a:r>
            <a:r>
              <a:rPr lang="cs-CZ" sz="3000" i="1" dirty="0" smtClean="0"/>
              <a:t>3a</a:t>
            </a:r>
            <a:r>
              <a:rPr lang="cs-CZ" sz="3000" i="1" baseline="-25000" dirty="0" smtClean="0"/>
              <a:t>0         </a:t>
            </a:r>
            <a:r>
              <a:rPr lang="cs-CZ" sz="3000" i="1" dirty="0"/>
              <a:t>p = </a:t>
            </a:r>
            <a:r>
              <a:rPr lang="cs-CZ" sz="3000" i="1" dirty="0" smtClean="0"/>
              <a:t>3,5      </a:t>
            </a:r>
            <a:r>
              <a:rPr lang="cs-CZ" sz="3000" i="1" dirty="0"/>
              <a:t>n = ? </a:t>
            </a:r>
          </a:p>
          <a:p>
            <a:pPr marL="0" indent="0" algn="ctr">
              <a:buNone/>
            </a:pPr>
            <a:r>
              <a:rPr lang="cs-CZ" sz="3000" i="1" dirty="0"/>
              <a:t> </a:t>
            </a:r>
            <a:r>
              <a:rPr lang="cs-CZ" sz="3000" i="1" dirty="0" err="1"/>
              <a:t>a</a:t>
            </a:r>
            <a:r>
              <a:rPr lang="cs-CZ" sz="3000" i="1" baseline="-25000" dirty="0" err="1"/>
              <a:t>n</a:t>
            </a:r>
            <a:r>
              <a:rPr lang="cs-CZ" sz="3000" i="1" baseline="-25000" dirty="0"/>
              <a:t> </a:t>
            </a:r>
            <a:r>
              <a:rPr lang="cs-CZ" sz="3000" i="1" dirty="0"/>
              <a:t> = </a:t>
            </a:r>
            <a:r>
              <a:rPr lang="cs-CZ" sz="3000" dirty="0"/>
              <a:t> </a:t>
            </a:r>
            <a:r>
              <a:rPr lang="cs-CZ" sz="3000" i="1" dirty="0"/>
              <a:t>a</a:t>
            </a:r>
            <a:r>
              <a:rPr lang="cs-CZ" sz="3000" i="1" baseline="-25000" dirty="0"/>
              <a:t>0</a:t>
            </a:r>
            <a:r>
              <a:rPr lang="cs-CZ" sz="3000" i="1" dirty="0"/>
              <a:t> . ( 1 +  p / 100 )</a:t>
            </a:r>
            <a:r>
              <a:rPr lang="cs-CZ" sz="3000" i="1" baseline="30000" dirty="0"/>
              <a:t>n</a:t>
            </a:r>
            <a:endParaRPr lang="cs-CZ" sz="3000" i="1" dirty="0"/>
          </a:p>
          <a:p>
            <a:pPr marL="0" indent="0" algn="ctr">
              <a:buNone/>
            </a:pPr>
            <a:r>
              <a:rPr lang="cs-CZ" sz="3000" i="1" dirty="0"/>
              <a:t> </a:t>
            </a:r>
            <a:r>
              <a:rPr lang="cs-CZ" sz="3000" i="1" dirty="0" smtClean="0"/>
              <a:t>3.a</a:t>
            </a:r>
            <a:r>
              <a:rPr lang="cs-CZ" sz="3000" i="1" baseline="-25000" dirty="0" smtClean="0"/>
              <a:t>0</a:t>
            </a:r>
            <a:r>
              <a:rPr lang="cs-CZ" sz="3000" i="1" dirty="0" smtClean="0"/>
              <a:t> </a:t>
            </a:r>
            <a:r>
              <a:rPr lang="cs-CZ" sz="3000" i="1" dirty="0"/>
              <a:t>=  a</a:t>
            </a:r>
            <a:r>
              <a:rPr lang="cs-CZ" sz="3000" i="1" baseline="-25000" dirty="0"/>
              <a:t>0</a:t>
            </a:r>
            <a:r>
              <a:rPr lang="cs-CZ" sz="3000" i="1" dirty="0"/>
              <a:t> . ( 1 + </a:t>
            </a:r>
            <a:r>
              <a:rPr lang="cs-CZ" sz="3000" i="1" dirty="0" smtClean="0"/>
              <a:t>0,035 </a:t>
            </a:r>
            <a:r>
              <a:rPr lang="cs-CZ" sz="3000" i="1" dirty="0"/>
              <a:t>)</a:t>
            </a:r>
            <a:r>
              <a:rPr lang="cs-CZ" sz="3000" i="1" baseline="30000" dirty="0"/>
              <a:t>n</a:t>
            </a:r>
            <a:r>
              <a:rPr lang="cs-CZ" sz="3000" i="1" dirty="0"/>
              <a:t>    / : a</a:t>
            </a:r>
            <a:r>
              <a:rPr lang="cs-CZ" sz="3000" i="1" baseline="-25000" dirty="0"/>
              <a:t>0</a:t>
            </a:r>
            <a:endParaRPr lang="cs-CZ" sz="3000" i="1" dirty="0"/>
          </a:p>
          <a:p>
            <a:pPr marL="0" indent="0" algn="ctr">
              <a:buNone/>
            </a:pPr>
            <a:r>
              <a:rPr lang="cs-CZ" sz="3000" i="1" dirty="0"/>
              <a:t> </a:t>
            </a:r>
            <a:r>
              <a:rPr lang="cs-CZ" sz="3000" i="1" dirty="0" smtClean="0"/>
              <a:t>3 </a:t>
            </a:r>
            <a:r>
              <a:rPr lang="cs-CZ" sz="3000" i="1" dirty="0"/>
              <a:t>=  </a:t>
            </a:r>
            <a:r>
              <a:rPr lang="cs-CZ" sz="3000" i="1" dirty="0" smtClean="0"/>
              <a:t>1,035</a:t>
            </a:r>
            <a:r>
              <a:rPr lang="cs-CZ" sz="3000" i="1" baseline="30000" dirty="0" smtClean="0"/>
              <a:t>n</a:t>
            </a:r>
            <a:r>
              <a:rPr lang="cs-CZ" sz="3000" i="1" dirty="0"/>
              <a:t>/ </a:t>
            </a:r>
            <a:r>
              <a:rPr lang="cs-CZ" sz="3000" i="1" dirty="0" smtClean="0"/>
              <a:t>log</a:t>
            </a:r>
          </a:p>
          <a:p>
            <a:pPr marL="0" indent="0" algn="ctr">
              <a:buNone/>
            </a:pPr>
            <a:r>
              <a:rPr lang="cs-CZ" sz="3000" i="1" dirty="0" smtClean="0"/>
              <a:t> </a:t>
            </a:r>
            <a:r>
              <a:rPr lang="cs-CZ" sz="3000" i="1" dirty="0"/>
              <a:t>log </a:t>
            </a:r>
            <a:r>
              <a:rPr lang="cs-CZ" sz="3000" i="1" dirty="0" smtClean="0"/>
              <a:t>3 </a:t>
            </a:r>
            <a:r>
              <a:rPr lang="cs-CZ" sz="3000" i="1" dirty="0"/>
              <a:t>= log </a:t>
            </a:r>
            <a:r>
              <a:rPr lang="cs-CZ" sz="3000" i="1" dirty="0" smtClean="0"/>
              <a:t>1,035</a:t>
            </a:r>
            <a:r>
              <a:rPr lang="cs-CZ" sz="3000" i="1" baseline="30000" dirty="0" smtClean="0"/>
              <a:t>n</a:t>
            </a:r>
            <a:endParaRPr lang="cs-CZ" sz="3000" i="1" baseline="30000" dirty="0"/>
          </a:p>
          <a:p>
            <a:pPr marL="0" indent="0" algn="ctr">
              <a:buNone/>
            </a:pPr>
            <a:r>
              <a:rPr lang="cs-CZ" sz="3000" i="1" dirty="0"/>
              <a:t> log </a:t>
            </a:r>
            <a:r>
              <a:rPr lang="cs-CZ" sz="3000" i="1" dirty="0" smtClean="0"/>
              <a:t>3 </a:t>
            </a:r>
            <a:r>
              <a:rPr lang="cs-CZ" sz="3000" i="1" dirty="0"/>
              <a:t>= n . log </a:t>
            </a:r>
            <a:r>
              <a:rPr lang="cs-CZ" sz="3000" i="1" dirty="0" smtClean="0"/>
              <a:t>1,035</a:t>
            </a:r>
            <a:endParaRPr lang="cs-CZ" sz="3000" i="1" dirty="0"/>
          </a:p>
          <a:p>
            <a:pPr marL="0" indent="0" algn="ctr">
              <a:buNone/>
            </a:pPr>
            <a:r>
              <a:rPr lang="cs-CZ" sz="3000" i="1" dirty="0"/>
              <a:t>  n = log </a:t>
            </a:r>
            <a:r>
              <a:rPr lang="cs-CZ" sz="3000" i="1" dirty="0" smtClean="0"/>
              <a:t>3 </a:t>
            </a:r>
            <a:r>
              <a:rPr lang="cs-CZ" sz="3000" i="1" dirty="0"/>
              <a:t>/ log </a:t>
            </a:r>
            <a:r>
              <a:rPr lang="cs-CZ" sz="3000" i="1" dirty="0" smtClean="0"/>
              <a:t>1,035</a:t>
            </a:r>
            <a:endParaRPr lang="cs-CZ" sz="3000" i="1" dirty="0"/>
          </a:p>
          <a:p>
            <a:pPr marL="0" indent="0" algn="ctr">
              <a:buNone/>
            </a:pPr>
            <a:r>
              <a:rPr lang="cs-CZ" sz="3000" b="1" i="1" u="sng" dirty="0"/>
              <a:t>  n = </a:t>
            </a:r>
            <a:r>
              <a:rPr lang="cs-CZ" sz="3000" b="1" i="1" u="sng" dirty="0" smtClean="0"/>
              <a:t>31,935 </a:t>
            </a:r>
            <a:r>
              <a:rPr lang="cs-CZ" sz="3000" b="1" i="1" u="sng" dirty="0"/>
              <a:t>= 32  let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550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A jeden domácí úkol na závěr:</a:t>
            </a:r>
          </a:p>
          <a:p>
            <a:pPr marL="0" indent="0" algn="ctr">
              <a:buNone/>
            </a:pPr>
            <a:r>
              <a:rPr lang="cs-CZ" i="1" dirty="0" smtClean="0"/>
              <a:t>Srovnejte (spočítejte),</a:t>
            </a:r>
          </a:p>
          <a:p>
            <a:pPr marL="0" indent="0" algn="ctr">
              <a:buNone/>
            </a:pPr>
            <a:r>
              <a:rPr lang="cs-CZ" i="1" dirty="0" smtClean="0"/>
              <a:t> jak se bude měnit základní jistina 100 Kč při jednoduchém a složeném úrokování </a:t>
            </a:r>
          </a:p>
          <a:p>
            <a:pPr marL="0" indent="0" algn="ctr">
              <a:buNone/>
            </a:pPr>
            <a:r>
              <a:rPr lang="cs-CZ" i="1" dirty="0" smtClean="0"/>
              <a:t>pro n = 0</a:t>
            </a:r>
            <a:r>
              <a:rPr lang="en-US" i="1" dirty="0" smtClean="0"/>
              <a:t> ; 0,1 ; 0,2 ; 0,3 ; ……1,9 ; 2,0</a:t>
            </a:r>
            <a:endParaRPr lang="cs-CZ" i="1" dirty="0" smtClean="0"/>
          </a:p>
          <a:p>
            <a:pPr marL="0" indent="0" algn="ctr">
              <a:buNone/>
            </a:pPr>
            <a:r>
              <a:rPr lang="cs-CZ" i="1" dirty="0" smtClean="0"/>
              <a:t>Pro větší názornost zvolíme vysokou úrokovou sazbu</a:t>
            </a:r>
            <a:r>
              <a:rPr lang="en-US" i="1" dirty="0" smtClean="0"/>
              <a:t> p =</a:t>
            </a:r>
            <a:r>
              <a:rPr lang="cs-CZ" i="1" dirty="0" smtClean="0"/>
              <a:t> 100 %.</a:t>
            </a:r>
          </a:p>
          <a:p>
            <a:pPr marL="0" indent="0" algn="ctr">
              <a:buNone/>
            </a:pPr>
            <a:r>
              <a:rPr lang="cs-CZ" i="1" dirty="0" smtClean="0"/>
              <a:t>(zkuste si ulehčit práci použitím např. Excelu)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5635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07524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Předpokládám,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jste vše zvládli a zvládnete i další lekce.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421626"/>
            <a:ext cx="3528391" cy="26372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900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884903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domácích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" b="1" dirty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1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2.)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 </a:t>
            </a:r>
            <a:r>
              <a:rPr lang="cs-CZ" sz="2400" b="1" dirty="0">
                <a:solidFill>
                  <a:srgbClr val="7030A0"/>
                </a:solidFill>
              </a:rPr>
              <a:t>Matematika pro SOŠ a SOU – 6.část</a:t>
            </a:r>
            <a:endParaRPr lang="cs-CZ" sz="2400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3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O.Šoba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M.Širůček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R.Ptáček</a:t>
            </a:r>
            <a:r>
              <a:rPr lang="cs-CZ" sz="2400" i="1" dirty="0">
                <a:solidFill>
                  <a:srgbClr val="7030A0"/>
                </a:solidFill>
              </a:rPr>
              <a:t>  </a:t>
            </a:r>
            <a:r>
              <a:rPr lang="cs-CZ" sz="2400" dirty="0">
                <a:solidFill>
                  <a:srgbClr val="7030A0"/>
                </a:solidFill>
              </a:rPr>
              <a:t>: </a:t>
            </a:r>
            <a:r>
              <a:rPr lang="cs-CZ" sz="2400" b="1" dirty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Použitá zobrazení (grafika) </a:t>
            </a:r>
            <a:r>
              <a:rPr lang="cs-CZ" sz="2400" dirty="0" smtClean="0">
                <a:solidFill>
                  <a:srgbClr val="7030A0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dirty="0" smtClean="0">
                <a:solidFill>
                  <a:srgbClr val="7030A0"/>
                </a:solidFill>
              </a:rPr>
              <a:t>“ - </a:t>
            </a:r>
            <a:r>
              <a:rPr lang="cs-CZ" sz="2400" dirty="0" smtClean="0">
                <a:solidFill>
                  <a:srgbClr val="7030A0"/>
                </a:solidFill>
              </a:rPr>
              <a:t> www.office.microsoft.com</a:t>
            </a:r>
            <a:endParaRPr lang="cs-CZ" sz="24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685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796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List</vt:lpstr>
      <vt:lpstr> 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  <vt:lpstr>Kontrola domácích cvičení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Bláha Zdeněk</dc:creator>
  <cp:lastModifiedBy>Bláha Zdeněk</cp:lastModifiedBy>
  <cp:revision>18</cp:revision>
  <dcterms:created xsi:type="dcterms:W3CDTF">2013-07-24T19:13:03Z</dcterms:created>
  <dcterms:modified xsi:type="dcterms:W3CDTF">2013-11-13T18:01:59Z</dcterms:modified>
</cp:coreProperties>
</file>