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0" r:id="rId9"/>
    <p:sldId id="271" r:id="rId10"/>
    <p:sldId id="261" r:id="rId11"/>
    <p:sldId id="262" r:id="rId12"/>
    <p:sldId id="266" r:id="rId13"/>
    <p:sldId id="267" r:id="rId14"/>
    <p:sldId id="268" r:id="rId15"/>
    <p:sldId id="269" r:id="rId16"/>
    <p:sldId id="272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90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84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794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738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023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734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52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97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962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280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453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3A148-13F4-4C2E-9D1C-66057A6EE0C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32CD3-9CD5-4171-BDCA-D6A965BD42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622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emf"/><Relationship Id="rId4" Type="http://schemas.openxmlformats.org/officeDocument/2006/relationships/package" Target="../embeddings/Microsoft_Excel_Worksheet2.xlsx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628799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8.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i="1" dirty="0">
              <a:solidFill>
                <a:srgbClr val="7030A0"/>
              </a:solidFill>
            </a:endParaRPr>
          </a:p>
          <a:p>
            <a:r>
              <a:rPr lang="cs-CZ" sz="6000" b="1" u="sng" dirty="0" smtClean="0">
                <a:solidFill>
                  <a:srgbClr val="7030A0"/>
                </a:solidFill>
              </a:rPr>
              <a:t>Síla složeného úrokování</a:t>
            </a:r>
            <a:endParaRPr lang="cs-CZ" sz="6000" b="1" u="sng" dirty="0">
              <a:solidFill>
                <a:srgbClr val="7030A0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19672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66838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5537124"/>
              </p:ext>
            </p:extLst>
          </p:nvPr>
        </p:nvGraphicFramePr>
        <p:xfrm>
          <a:off x="827584" y="3140968"/>
          <a:ext cx="7727456" cy="2912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List" r:id="rId5" imgW="6772351" imgH="2552700" progId="Excel.Sheet.12">
                  <p:embed/>
                </p:oleObj>
              </mc:Choice>
              <mc:Fallback>
                <p:oleObj name="List" r:id="rId5" imgW="6772351" imgH="25527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27584" y="3140968"/>
                        <a:ext cx="7727456" cy="2912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3802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232" y="188640"/>
            <a:ext cx="880225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816170"/>
            <a:ext cx="8208912" cy="3781182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samostatně s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možností následné kontroly. Zároveň jej mohou využívat žáci pro domácí přípravu na výuku.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95307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602" y="1568948"/>
            <a:ext cx="4697870" cy="502098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                       Poznáte,   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                     kdo je na obrázku ?</a:t>
            </a:r>
          </a:p>
          <a:p>
            <a:pPr marL="0" indent="0" algn="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68948"/>
            <a:ext cx="3439034" cy="5020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13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9600" b="1" dirty="0" smtClean="0">
                <a:solidFill>
                  <a:srgbClr val="7030A0"/>
                </a:solidFill>
              </a:rPr>
              <a:t>Karel IV.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3600" b="1" i="1" dirty="0" smtClean="0">
                <a:solidFill>
                  <a:srgbClr val="7030A0"/>
                </a:solidFill>
              </a:rPr>
              <a:t>Římský císař, český, římsko-německý, italský a burgundský král, hrabě lucemburský, markrabě moravský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53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>
                <a:solidFill>
                  <a:srgbClr val="7030A0"/>
                </a:solidFill>
              </a:rPr>
              <a:t>Za jeho vlády došlo k mnoha významným událostem  pro české země – uveďme např. rok 1348 :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rgbClr val="7030A0"/>
                </a:solidFill>
              </a:rPr>
              <a:t> je založeno Nové Město pražské, v listinách se objevuje poprvé pojem Země Koruny české, zahajuje se stavba Karlštejna, je založeno vysoké učení v Praze, čili Univerzita Karlova…)</a:t>
            </a:r>
          </a:p>
          <a:p>
            <a:pPr marL="0" indent="0" algn="ctr">
              <a:buNone/>
            </a:pPr>
            <a:endParaRPr lang="cs-CZ" sz="2400" b="1" i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8136903" cy="3036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617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Kdyby v tomto roce Karel IV. uložil na účet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úrokovou sazbou 5 % 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p.a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ročním úrokovacím obdobím 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pouhou 1 Kč,</a:t>
            </a:r>
          </a:p>
          <a:p>
            <a:pPr marL="0" indent="0" algn="ctr">
              <a:buNone/>
            </a:pP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olik myslíte, že by bylo na tomto účtu v roce 2013 (tj. po 665 letech) ?</a:t>
            </a:r>
          </a:p>
        </p:txBody>
      </p:sp>
      <p:pic>
        <p:nvPicPr>
          <p:cNvPr id="5123" name="Picture 3" descr="C:\Program Files (x86)\Microsoft Office\MEDIA\OFFICE14\Lines\BD14595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83568" y="5324168"/>
            <a:ext cx="8136904" cy="127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56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62402"/>
            <a:ext cx="8136904" cy="31349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88640"/>
            <a:ext cx="878750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</p:spPr>
        <p:txBody>
          <a:bodyPr/>
          <a:lstStyle/>
          <a:p>
            <a:pPr marL="0" indent="0"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1.) v případě jednoduchého úročení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34,25 Kč</a:t>
            </a:r>
          </a:p>
          <a:p>
            <a:pPr marL="0" indent="0" algn="ctr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                  …to není moc velká částka….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860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2.) v případě složeného úročení </a:t>
            </a:r>
          </a:p>
          <a:p>
            <a:pPr marL="0" indent="0" algn="ctr">
              <a:buNone/>
            </a:pPr>
            <a:r>
              <a:rPr lang="cs-CZ" sz="5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123 277 517 872 413 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</a:t>
            </a:r>
          </a:p>
          <a:p>
            <a:pPr marL="0" indent="0" algn="ctr">
              <a:buNone/>
            </a:pPr>
            <a:endParaRPr lang="cs-CZ" sz="5400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54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200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b="1" i="1" dirty="0">
                <a:solidFill>
                  <a:srgbClr val="7030A0"/>
                </a:solidFill>
              </a:rPr>
              <a:t>(s ohledem na současnou situaci </a:t>
            </a:r>
            <a:r>
              <a:rPr lang="cs-CZ" sz="2800" b="1" i="1" dirty="0" smtClean="0">
                <a:solidFill>
                  <a:srgbClr val="7030A0"/>
                </a:solidFill>
              </a:rPr>
              <a:t>velká škoda,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7030A0"/>
                </a:solidFill>
              </a:rPr>
              <a:t> </a:t>
            </a:r>
            <a:r>
              <a:rPr lang="cs-CZ" sz="2800" b="1" i="1" dirty="0">
                <a:solidFill>
                  <a:srgbClr val="7030A0"/>
                </a:solidFill>
              </a:rPr>
              <a:t>že tak </a:t>
            </a:r>
            <a:r>
              <a:rPr lang="cs-CZ" sz="2800" b="1" i="1" dirty="0" smtClean="0">
                <a:solidFill>
                  <a:srgbClr val="7030A0"/>
                </a:solidFill>
              </a:rPr>
              <a:t>neučinil……umíte to číslo vůbec přečíst?)</a:t>
            </a:r>
            <a:endParaRPr lang="cs-CZ" sz="2800" b="1" i="1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C:\Users\zblaha00\AppData\Local\Microsoft\Windows\Temporary Internet Files\Content.IE5\3FOIRX48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68960"/>
            <a:ext cx="3637007" cy="228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27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4336"/>
            <a:ext cx="8363272" cy="50930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Zdá se vám to neuvěřitelné?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Je třeba si uvědomit, že rozdíl mezi částkami činí jen a pouze úroky z úroků.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 toho je vidět neuvěřitelná síla složeného úrokování v delším časovém období.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(jednoduché úrokování roste lineárně, 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zatímco složené geometricky – po exponenciále,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viz graf </a:t>
            </a:r>
            <a:r>
              <a:rPr lang="cs-CZ" b="1" i="1" smtClean="0">
                <a:solidFill>
                  <a:srgbClr val="7030A0"/>
                </a:solidFill>
              </a:rPr>
              <a:t>v předminulé </a:t>
            </a:r>
            <a:r>
              <a:rPr lang="cs-CZ" b="1" i="1" dirty="0" smtClean="0">
                <a:solidFill>
                  <a:srgbClr val="7030A0"/>
                </a:solidFill>
              </a:rPr>
              <a:t>lekci)</a:t>
            </a:r>
            <a:endParaRPr lang="cs-CZ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0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Samozřejmě, že záleží též na úrokové sazbě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rgbClr val="7030A0"/>
                </a:solidFill>
              </a:rPr>
              <a:t>(a to se mění také geometrickou řadou).</a:t>
            </a:r>
          </a:p>
          <a:p>
            <a:pPr marL="0" indent="0" algn="ctr">
              <a:buNone/>
            </a:pPr>
            <a:endParaRPr lang="cs-CZ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Čím nižší úroková sazba, tím menší je i rozdíl mezi oběma částkami.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755576" y="5181088"/>
            <a:ext cx="7920880" cy="1700808"/>
          </a:xfrm>
          <a:prstGeom prst="downArrow">
            <a:avLst>
              <a:gd name="adj1" fmla="val 50000"/>
              <a:gd name="adj2" fmla="val 560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V I Z   T A B U L K 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93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8045020"/>
              </p:ext>
            </p:extLst>
          </p:nvPr>
        </p:nvGraphicFramePr>
        <p:xfrm>
          <a:off x="539552" y="1628800"/>
          <a:ext cx="8168267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List" r:id="rId4" imgW="3295708" imgH="1552658" progId="Excel.Sheet.12">
                  <p:embed/>
                </p:oleObj>
              </mc:Choice>
              <mc:Fallback>
                <p:oleObj name="List" r:id="rId4" imgW="3295708" imgH="1552658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552" y="1628800"/>
                        <a:ext cx="8168267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632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8092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Den 1.1.1993 je dnem obnovy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 samostatného českého státu.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  Kdybychom tento den uložili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na účet s </a:t>
            </a:r>
            <a:r>
              <a:rPr lang="cs-CZ" sz="2400" b="1" dirty="0" err="1" smtClean="0">
                <a:solidFill>
                  <a:srgbClr val="7030A0"/>
                </a:solidFill>
              </a:rPr>
              <a:t>úrok.sazbou</a:t>
            </a:r>
            <a:r>
              <a:rPr lang="cs-CZ" sz="2400" b="1" dirty="0" smtClean="0">
                <a:solidFill>
                  <a:srgbClr val="7030A0"/>
                </a:solidFill>
              </a:rPr>
              <a:t> 6,5 % </a:t>
            </a:r>
            <a:r>
              <a:rPr lang="cs-CZ" sz="2400" b="1" dirty="0" err="1" smtClean="0">
                <a:solidFill>
                  <a:srgbClr val="7030A0"/>
                </a:solidFill>
              </a:rPr>
              <a:t>p.a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s ročním úrokovacím obdobím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částku 100 000 Kč, kolik bychom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měli na učtu 1.1.2014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1.)  při jednoduchém úrokování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2.) při složeném úrokování ?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80452"/>
            <a:ext cx="4061817" cy="4965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971600" y="6021288"/>
            <a:ext cx="3240360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Ř E Š E N 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80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7324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54300" y="1584555"/>
                <a:ext cx="8208912" cy="5040560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dirty="0" smtClean="0"/>
                  <a:t>1</a:t>
                </a:r>
                <a:r>
                  <a:rPr lang="cs-CZ" i="1" dirty="0" smtClean="0"/>
                  <a:t>.) 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=100 000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č, </m:t>
                    </m:r>
                  </m:oMath>
                </a14:m>
                <a:r>
                  <a:rPr lang="cs-CZ" i="1" dirty="0" smtClean="0"/>
                  <a:t>     p = 6,5 %,     n = 21 let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  <m:r>
                      <a:rPr lang="cs-CZ" b="1" i="1" dirty="0" smtClean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+ </m:t>
                            </m:r>
                            <m:f>
                              <m:fPr>
                                <m:ctrlP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𝒑</m:t>
                                </m:r>
                              </m:num>
                              <m:den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 . 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𝒏</m:t>
                            </m:r>
                          </m:e>
                        </m:d>
                      </m:e>
                      <m:sup/>
                    </m:sSup>
                  </m:oMath>
                </a14:m>
                <a:endParaRPr lang="cs-CZ" b="1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𝟏𝟎𝟎</m:t>
                        </m:r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𝟎𝟎𝟎</m:t>
                        </m:r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</m:e>
                      <m:sub/>
                    </m:sSub>
                    <m:r>
                      <a:rPr lang="cs-CZ" b="1" i="1" dirty="0" smtClean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+ </m:t>
                            </m:r>
                            <m:f>
                              <m:fPr>
                                <m:ctrlP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𝟔</m:t>
                                </m:r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,</m:t>
                                </m:r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 . 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𝟐𝟏</m:t>
                            </m:r>
                          </m:e>
                        </m:d>
                      </m:e>
                      <m:sup/>
                    </m:sSup>
                  </m:oMath>
                </a14:m>
                <a:endParaRPr lang="cs-CZ" b="1" dirty="0" smtClean="0"/>
              </a:p>
              <a:p>
                <a:pPr marL="0" indent="0" algn="ctr">
                  <a:buNone/>
                </a:pPr>
                <a:endParaRPr lang="cs-CZ" b="1" dirty="0" smtClean="0"/>
              </a:p>
              <a:p>
                <a:pPr marL="0" indent="0" algn="ctr">
                  <a:buNone/>
                </a:pPr>
                <a:r>
                  <a:rPr lang="cs-CZ" b="1" i="1" u="dbl" dirty="0" err="1" smtClean="0">
                    <a:latin typeface="Cambria Math"/>
                  </a:rPr>
                  <a:t>a</a:t>
                </a:r>
                <a:r>
                  <a:rPr lang="cs-CZ" b="1" i="1" u="dbl" baseline="-25000" dirty="0" err="1" smtClean="0">
                    <a:latin typeface="Cambria Math"/>
                  </a:rPr>
                  <a:t>n</a:t>
                </a:r>
                <a:r>
                  <a:rPr lang="cs-CZ" b="1" i="1" u="dbl" dirty="0" smtClean="0">
                    <a:latin typeface="Cambria Math"/>
                  </a:rPr>
                  <a:t>  = 236 500 Kč</a:t>
                </a:r>
                <a:endParaRPr lang="cs-CZ" b="1" i="1" u="dbl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54300" y="1584555"/>
                <a:ext cx="8208912" cy="5040560"/>
              </a:xfrm>
              <a:blipFill rotWithShape="1">
                <a:blip r:embed="rId2"/>
                <a:stretch>
                  <a:fillRect l="-1262" t="-1451" r="-1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772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477" y="188640"/>
            <a:ext cx="8758011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363272" cy="499715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i="1" dirty="0" smtClean="0"/>
                  <a:t>2.)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=100 000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č,      </m:t>
                    </m:r>
                  </m:oMath>
                </a14:m>
                <a:r>
                  <a:rPr lang="cs-CZ" i="1" dirty="0" smtClean="0"/>
                  <a:t> p = 6,5 %,      n = 21 let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  <m:r>
                      <a:rPr lang="cs-CZ" b="1" i="1" dirty="0" smtClean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+ </m:t>
                            </m:r>
                            <m:f>
                              <m:fPr>
                                <m:ctrlP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𝒑</m:t>
                                </m:r>
                              </m:num>
                              <m:den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𝟏𝟎𝟎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𝟎𝟎𝟎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b="1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b="1" i="1" dirty="0" smtClean="0">
                                <a:latin typeface="Cambria Math"/>
                                <a:ea typeface="Cambria Math"/>
                              </a:rPr>
                              <m:t>+ </m:t>
                            </m:r>
                            <m:f>
                              <m:fPr>
                                <m:ctrlP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𝟔</m:t>
                                </m:r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,</m:t>
                                </m:r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b="1" i="1" dirty="0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1" i="1" dirty="0" smtClean="0">
                            <a:latin typeface="Cambria Math"/>
                            <a:ea typeface="Cambria Math"/>
                          </a:rPr>
                          <m:t>𝟐𝟏</m:t>
                        </m:r>
                      </m:sup>
                    </m:sSup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u="dbl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u="dbl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u="dbl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i="1" u="dbl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u="dbl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i="1" u="dbl" dirty="0" smtClean="0"/>
                  <a:t> 375 268,20 Kč</a:t>
                </a:r>
                <a:endParaRPr lang="cs-CZ" b="1" i="1" u="dbl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363272" cy="4997152"/>
              </a:xfrm>
              <a:blipFill rotWithShape="1">
                <a:blip r:embed="rId2"/>
                <a:stretch>
                  <a:fillRect l="-729" t="-1465" r="-8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902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zájem…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zblaha00\AppData\Local\Microsoft\Windows\Temporary Internet Files\Content.IE5\16I2RK73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16259"/>
            <a:ext cx="3099324" cy="254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50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Síla složeného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300" b="1" dirty="0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1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O.Odvárko</a:t>
            </a:r>
            <a:r>
              <a:rPr lang="cs-CZ" sz="2400" i="1" dirty="0" smtClean="0">
                <a:solidFill>
                  <a:srgbClr val="7030A0"/>
                </a:solidFill>
              </a:rPr>
              <a:t> :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2.) </a:t>
            </a:r>
            <a:r>
              <a:rPr lang="cs-CZ" sz="2400" i="1" dirty="0" err="1" smtClean="0">
                <a:solidFill>
                  <a:srgbClr val="7030A0"/>
                </a:solidFill>
              </a:rPr>
              <a:t>O.Odvárko</a:t>
            </a:r>
            <a:r>
              <a:rPr lang="cs-CZ" sz="2400" i="1" dirty="0" smtClean="0">
                <a:solidFill>
                  <a:srgbClr val="7030A0"/>
                </a:solidFill>
              </a:rPr>
              <a:t> : </a:t>
            </a:r>
            <a:r>
              <a:rPr lang="cs-CZ" sz="2400" b="1" dirty="0" smtClean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3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O.Šoba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M.Širůček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R.Ptáček</a:t>
            </a:r>
            <a:r>
              <a:rPr lang="cs-CZ" sz="2400" i="1" dirty="0" smtClean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7030A0"/>
                </a:solidFill>
              </a:rPr>
              <a:t>: </a:t>
            </a:r>
            <a:r>
              <a:rPr lang="cs-CZ" sz="2400" b="1" dirty="0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 smtClean="0">
                <a:solidFill>
                  <a:srgbClr val="7030A0"/>
                </a:solidFill>
              </a:rPr>
              <a:t>: Wikipedie</a:t>
            </a:r>
            <a:r>
              <a:rPr lang="cs-CZ" sz="2400" dirty="0" smtClean="0">
                <a:solidFill>
                  <a:srgbClr val="7030A0"/>
                </a:solidFill>
              </a:rPr>
              <a:t>,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 </a:t>
            </a:r>
            <a:r>
              <a:rPr lang="cs-CZ" sz="2400" dirty="0" smtClean="0">
                <a:solidFill>
                  <a:srgbClr val="7030A0"/>
                </a:solidFill>
              </a:rPr>
              <a:t>– klipart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18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687</Words>
  <Application>Microsoft Office PowerPoint</Application>
  <PresentationFormat>Předvádění na obrazovce (4:3)</PresentationFormat>
  <Paragraphs>95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List</vt:lpstr>
      <vt:lpstr> 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  <vt:lpstr>Síla složeného  úrokování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Bláha Zdeněk</dc:creator>
  <cp:lastModifiedBy>Bláha Zdeněk</cp:lastModifiedBy>
  <cp:revision>29</cp:revision>
  <dcterms:created xsi:type="dcterms:W3CDTF">2013-07-26T16:45:06Z</dcterms:created>
  <dcterms:modified xsi:type="dcterms:W3CDTF">2013-11-13T18:03:31Z</dcterms:modified>
</cp:coreProperties>
</file>