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72" r:id="rId8"/>
    <p:sldId id="263" r:id="rId9"/>
    <p:sldId id="264" r:id="rId10"/>
    <p:sldId id="265" r:id="rId11"/>
    <p:sldId id="266" r:id="rId12"/>
    <p:sldId id="267" r:id="rId13"/>
    <p:sldId id="273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>
        <c:manualLayout>
          <c:layoutTarget val="inner"/>
          <c:xMode val="edge"/>
          <c:yMode val="edge"/>
          <c:x val="5.9394356955380576E-2"/>
          <c:y val="2.8252405949256341E-2"/>
          <c:w val="0.89745603674540686"/>
          <c:h val="0.78278032954214061"/>
        </c:manualLayout>
      </c:layout>
      <c:lineChart>
        <c:grouping val="standard"/>
        <c:varyColors val="0"/>
        <c:ser>
          <c:idx val="0"/>
          <c:order val="0"/>
          <c:spPr>
            <a:ln w="76200"/>
          </c:spPr>
          <c:marker>
            <c:symbol val="none"/>
          </c:marker>
          <c:cat>
            <c:numRef>
              <c:f>List1!$B$2:$Q$2</c:f>
              <c:numCache>
                <c:formatCode>General</c:formatCode>
                <c:ptCount val="16"/>
                <c:pt idx="0">
                  <c:v>1997</c:v>
                </c:pt>
                <c:pt idx="1">
                  <c:v>1998</c:v>
                </c:pt>
                <c:pt idx="2">
                  <c:v>1999</c:v>
                </c:pt>
                <c:pt idx="3">
                  <c:v>2000</c:v>
                </c:pt>
                <c:pt idx="4">
                  <c:v>2001</c:v>
                </c:pt>
                <c:pt idx="5">
                  <c:v>2002</c:v>
                </c:pt>
                <c:pt idx="6">
                  <c:v>2003</c:v>
                </c:pt>
                <c:pt idx="7">
                  <c:v>2004</c:v>
                </c:pt>
                <c:pt idx="8">
                  <c:v>2005</c:v>
                </c:pt>
                <c:pt idx="9">
                  <c:v>2006</c:v>
                </c:pt>
                <c:pt idx="10">
                  <c:v>2007</c:v>
                </c:pt>
                <c:pt idx="11">
                  <c:v>2008</c:v>
                </c:pt>
                <c:pt idx="12">
                  <c:v>2009</c:v>
                </c:pt>
                <c:pt idx="13">
                  <c:v>2010</c:v>
                </c:pt>
                <c:pt idx="14">
                  <c:v>2011</c:v>
                </c:pt>
                <c:pt idx="15">
                  <c:v>2012</c:v>
                </c:pt>
              </c:numCache>
            </c:numRef>
          </c:cat>
          <c:val>
            <c:numRef>
              <c:f>List1!$B$3:$Q$3</c:f>
              <c:numCache>
                <c:formatCode>General</c:formatCode>
                <c:ptCount val="16"/>
                <c:pt idx="0">
                  <c:v>8.5</c:v>
                </c:pt>
                <c:pt idx="1">
                  <c:v>10.7</c:v>
                </c:pt>
                <c:pt idx="2">
                  <c:v>2.1</c:v>
                </c:pt>
                <c:pt idx="3">
                  <c:v>3.9</c:v>
                </c:pt>
                <c:pt idx="4">
                  <c:v>4.7</c:v>
                </c:pt>
                <c:pt idx="5">
                  <c:v>1.8</c:v>
                </c:pt>
                <c:pt idx="6">
                  <c:v>0.1</c:v>
                </c:pt>
                <c:pt idx="7">
                  <c:v>2.8</c:v>
                </c:pt>
                <c:pt idx="8">
                  <c:v>1.9</c:v>
                </c:pt>
                <c:pt idx="9">
                  <c:v>2.5</c:v>
                </c:pt>
                <c:pt idx="10">
                  <c:v>2.8</c:v>
                </c:pt>
                <c:pt idx="11">
                  <c:v>6.3</c:v>
                </c:pt>
                <c:pt idx="12">
                  <c:v>1</c:v>
                </c:pt>
                <c:pt idx="13">
                  <c:v>1.5</c:v>
                </c:pt>
                <c:pt idx="14">
                  <c:v>1.9</c:v>
                </c:pt>
                <c:pt idx="15">
                  <c:v>3.3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90691456"/>
        <c:axId val="90692992"/>
      </c:lineChart>
      <c:catAx>
        <c:axId val="9069145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0692992"/>
        <c:crosses val="autoZero"/>
        <c:auto val="1"/>
        <c:lblAlgn val="ctr"/>
        <c:lblOffset val="100"/>
        <c:tickLblSkip val="1"/>
        <c:noMultiLvlLbl val="0"/>
      </c:catAx>
      <c:valAx>
        <c:axId val="90692992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0691456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6927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255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1816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656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186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4077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39852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3356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037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970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790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60BB12-84FC-4946-81DE-7918A53F57A5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CB3072-9FDF-4001-A11E-CFE31E0B36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00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5.emf"/><Relationship Id="rId4" Type="http://schemas.openxmlformats.org/officeDocument/2006/relationships/package" Target="../embeddings/Microsoft_Excel_Worksheet2.xlsx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so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pPr marL="0" indent="0" algn="ctr">
              <a:buNone/>
            </a:pPr>
            <a:endParaRPr lang="cs-CZ" sz="20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7030A0"/>
                </a:solidFill>
              </a:rPr>
              <a:t>Finanční matematika 13.</a:t>
            </a:r>
          </a:p>
          <a:p>
            <a:pPr marL="0" indent="0" algn="ctr">
              <a:buNone/>
            </a:pPr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pPr marL="0" indent="0" algn="ctr">
              <a:buNone/>
            </a:pPr>
            <a:endParaRPr lang="cs-CZ" sz="2000" b="1" i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7200" b="1" u="sng" dirty="0" smtClean="0">
                <a:solidFill>
                  <a:srgbClr val="7030A0"/>
                </a:solidFill>
              </a:rPr>
              <a:t>V l i v   i n f l a c e </a:t>
            </a:r>
            <a:endParaRPr lang="cs-CZ" sz="72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907704" y="188640"/>
            <a:ext cx="5752407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4659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1729"/>
            <a:ext cx="8784976" cy="861007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763688" y="1556792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1999313"/>
              </p:ext>
            </p:extLst>
          </p:nvPr>
        </p:nvGraphicFramePr>
        <p:xfrm>
          <a:off x="899592" y="3284984"/>
          <a:ext cx="7727456" cy="29127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7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899592" y="3284984"/>
                        <a:ext cx="7727456" cy="29127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97590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62232"/>
            <a:ext cx="8784976" cy="962512"/>
          </a:xfrm>
        </p:spPr>
        <p:txBody>
          <a:bodyPr>
            <a:normAutofit/>
          </a:bodyPr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996952"/>
            <a:ext cx="8208912" cy="3600400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Arial" pitchFamily="34" charset="0"/>
                <a:cs typeface="Arial" pitchFamily="34" charset="0"/>
              </a:rPr>
              <a:t>Materiál je určen pro 3. a 4.ročník studijních maturitních oborů předmětu MATEMATIKA, popř. ekonomických předmětů jako kurz základů finanční matematiky. Popř. jej lze (omezeně) využít  i u učebních oborů. Inovuje výuku použitím multimediálních pomůcek – prezentace s názornými obrázky a příklady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0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</a:t>
            </a: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Úloha slouží žákům jako ilustrační. Zároveň tento materiál </a:t>
            </a:r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mohou využívat žáci pro domácí přípravu na výuku.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763688" y="1532039"/>
            <a:ext cx="5752407" cy="12593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19965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92826"/>
            <a:ext cx="8136904" cy="493251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981" y="188640"/>
            <a:ext cx="8787507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/>
          <a:lstStyle/>
          <a:p>
            <a:pPr marL="0" indent="0" algn="ctr">
              <a:buNone/>
            </a:pPr>
            <a:endParaRPr lang="cs-CZ" sz="3600" b="1" u="sng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Co vše má vliv na velikost úspor?</a:t>
            </a: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9936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/>
          <a:lstStyle/>
          <a:p>
            <a:pPr marL="0" indent="0">
              <a:buNone/>
            </a:pPr>
            <a:endParaRPr lang="cs-CZ" sz="2000" dirty="0" smtClean="0">
              <a:solidFill>
                <a:srgbClr val="7030A0"/>
              </a:solidFill>
            </a:endParaRPr>
          </a:p>
          <a:p>
            <a:r>
              <a:rPr lang="cs-CZ" sz="2800" b="1" dirty="0" smtClean="0">
                <a:solidFill>
                  <a:srgbClr val="7030A0"/>
                </a:solidFill>
              </a:rPr>
              <a:t>Velikost základního vkladu  </a:t>
            </a:r>
            <a:r>
              <a:rPr lang="cs-CZ" sz="2800" i="1" dirty="0" smtClean="0">
                <a:solidFill>
                  <a:srgbClr val="7030A0"/>
                </a:solidFill>
              </a:rPr>
              <a:t>(popř. další vklady)</a:t>
            </a:r>
            <a:endParaRPr lang="cs-CZ" sz="28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1200" b="1" dirty="0" smtClean="0">
              <a:solidFill>
                <a:srgbClr val="7030A0"/>
              </a:solidFill>
            </a:endParaRPr>
          </a:p>
          <a:p>
            <a:r>
              <a:rPr lang="cs-CZ" sz="2800" b="1" dirty="0" smtClean="0">
                <a:solidFill>
                  <a:srgbClr val="7030A0"/>
                </a:solidFill>
              </a:rPr>
              <a:t>Výše </a:t>
            </a:r>
            <a:r>
              <a:rPr lang="cs-CZ" sz="2800" i="1" dirty="0" smtClean="0">
                <a:solidFill>
                  <a:srgbClr val="7030A0"/>
                </a:solidFill>
              </a:rPr>
              <a:t>(roční) </a:t>
            </a:r>
            <a:r>
              <a:rPr lang="cs-CZ" sz="2800" b="1" dirty="0" smtClean="0">
                <a:solidFill>
                  <a:srgbClr val="7030A0"/>
                </a:solidFill>
              </a:rPr>
              <a:t>úrokové sazby   </a:t>
            </a:r>
            <a:r>
              <a:rPr lang="cs-CZ" sz="2800" i="1" dirty="0" smtClean="0">
                <a:solidFill>
                  <a:srgbClr val="7030A0"/>
                </a:solidFill>
              </a:rPr>
              <a:t>( běžně okolo 2 % ) </a:t>
            </a:r>
            <a:endParaRPr lang="cs-CZ" sz="28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1200" b="1" dirty="0" smtClean="0">
              <a:solidFill>
                <a:srgbClr val="7030A0"/>
              </a:solidFill>
            </a:endParaRPr>
          </a:p>
          <a:p>
            <a:r>
              <a:rPr lang="cs-CZ" sz="2800" b="1" dirty="0" smtClean="0">
                <a:solidFill>
                  <a:srgbClr val="7030A0"/>
                </a:solidFill>
              </a:rPr>
              <a:t>Délka úrokovacího období </a:t>
            </a:r>
            <a:r>
              <a:rPr lang="cs-CZ" sz="2800" i="1" dirty="0" smtClean="0">
                <a:solidFill>
                  <a:srgbClr val="7030A0"/>
                </a:solidFill>
              </a:rPr>
              <a:t>(četnost úrokování)</a:t>
            </a:r>
          </a:p>
          <a:p>
            <a:pPr marL="0" indent="0">
              <a:buNone/>
            </a:pPr>
            <a:endParaRPr lang="cs-CZ" sz="1200" b="1" dirty="0" smtClean="0">
              <a:solidFill>
                <a:srgbClr val="7030A0"/>
              </a:solidFill>
            </a:endParaRPr>
          </a:p>
          <a:p>
            <a:r>
              <a:rPr lang="cs-CZ" sz="2800" b="1" dirty="0" smtClean="0">
                <a:solidFill>
                  <a:srgbClr val="7030A0"/>
                </a:solidFill>
              </a:rPr>
              <a:t>Typ úrokování  </a:t>
            </a:r>
            <a:r>
              <a:rPr lang="cs-CZ" sz="2800" i="1" dirty="0" smtClean="0">
                <a:solidFill>
                  <a:srgbClr val="7030A0"/>
                </a:solidFill>
              </a:rPr>
              <a:t>(jednoduché, složené)</a:t>
            </a:r>
          </a:p>
          <a:p>
            <a:pPr marL="0" indent="0">
              <a:buNone/>
            </a:pPr>
            <a:endParaRPr lang="cs-CZ" sz="1200" i="1" dirty="0" smtClean="0">
              <a:solidFill>
                <a:srgbClr val="7030A0"/>
              </a:solidFill>
            </a:endParaRPr>
          </a:p>
          <a:p>
            <a:r>
              <a:rPr lang="cs-CZ" sz="2800" b="1" dirty="0" smtClean="0">
                <a:solidFill>
                  <a:srgbClr val="7030A0"/>
                </a:solidFill>
              </a:rPr>
              <a:t>Daně z úroků </a:t>
            </a:r>
            <a:r>
              <a:rPr lang="cs-CZ" sz="2800" i="1" dirty="0" smtClean="0">
                <a:solidFill>
                  <a:srgbClr val="7030A0"/>
                </a:solidFill>
              </a:rPr>
              <a:t>(obvykle 15 %)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19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rgbClr val="7030A0"/>
                </a:solidFill>
              </a:rPr>
              <a:t>Vedle zohlednění vlivu zdanění úrokových příjmů můžeme ješt</a:t>
            </a:r>
            <a:r>
              <a:rPr lang="cs-CZ" sz="2800" dirty="0">
                <a:solidFill>
                  <a:srgbClr val="7030A0"/>
                </a:solidFill>
              </a:rPr>
              <a:t>ě</a:t>
            </a:r>
            <a:r>
              <a:rPr lang="cs-CZ" sz="2800" dirty="0" smtClean="0">
                <a:solidFill>
                  <a:srgbClr val="7030A0"/>
                </a:solidFill>
              </a:rPr>
              <a:t> zohlednit vliv </a:t>
            </a:r>
            <a:r>
              <a:rPr lang="cs-CZ" sz="2800" u="sng" dirty="0" smtClean="0">
                <a:solidFill>
                  <a:srgbClr val="7030A0"/>
                </a:solidFill>
              </a:rPr>
              <a:t>inflace (i). </a:t>
            </a:r>
          </a:p>
          <a:p>
            <a:pPr marL="0" indent="0" algn="ctr">
              <a:buNone/>
            </a:pPr>
            <a:endParaRPr lang="cs-CZ" sz="2800" u="sng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Inflace</a:t>
            </a:r>
            <a:r>
              <a:rPr lang="cs-CZ" sz="2800" dirty="0" smtClean="0">
                <a:solidFill>
                  <a:srgbClr val="7030A0"/>
                </a:solidFill>
              </a:rPr>
              <a:t> je nárůst všeobecné cenové hladiny zboží a služeb v ekonomice v určitém časovém období. Ekvivalentně lze inflaci definovat jako </a:t>
            </a:r>
          </a:p>
          <a:p>
            <a:pPr marL="0" indent="0" algn="ctr">
              <a:buNone/>
            </a:pPr>
            <a:r>
              <a:rPr lang="cs-CZ" sz="2800" u="sng" dirty="0" smtClean="0">
                <a:solidFill>
                  <a:srgbClr val="7030A0"/>
                </a:solidFill>
              </a:rPr>
              <a:t>snížení kupní síly peněz.</a:t>
            </a:r>
            <a:endParaRPr lang="cs-CZ" sz="2800" b="1" u="sng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1200" b="1" u="sng" dirty="0" smtClean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9965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997152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 Pak můžeme rozlišovat úrokové sazby :</a:t>
            </a:r>
          </a:p>
          <a:p>
            <a:pPr marL="0" indent="0">
              <a:buNone/>
            </a:pPr>
            <a:endParaRPr lang="cs-CZ" sz="1400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Nominální </a:t>
            </a:r>
            <a:r>
              <a:rPr lang="cs-CZ" i="1" dirty="0" smtClean="0">
                <a:solidFill>
                  <a:srgbClr val="7030A0"/>
                </a:solidFill>
              </a:rPr>
              <a:t> (nezohledňuje vliv inflace) ….. </a:t>
            </a:r>
            <a:r>
              <a:rPr lang="cs-CZ" i="1" dirty="0" err="1" smtClean="0">
                <a:solidFill>
                  <a:srgbClr val="7030A0"/>
                </a:solidFill>
              </a:rPr>
              <a:t>p</a:t>
            </a:r>
            <a:r>
              <a:rPr lang="cs-CZ" i="1" baseline="-25000" dirty="0" err="1" smtClean="0">
                <a:solidFill>
                  <a:srgbClr val="7030A0"/>
                </a:solidFill>
              </a:rPr>
              <a:t>n</a:t>
            </a:r>
            <a:endParaRPr lang="cs-CZ" i="1" dirty="0" smtClean="0">
              <a:solidFill>
                <a:srgbClr val="7030A0"/>
              </a:solidFill>
            </a:endParaRPr>
          </a:p>
          <a:p>
            <a:endParaRPr lang="cs-CZ" sz="1400" i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7030A0"/>
                </a:solidFill>
              </a:rPr>
              <a:t>Reálná  </a:t>
            </a:r>
            <a:r>
              <a:rPr lang="cs-CZ" i="1" dirty="0" smtClean="0">
                <a:solidFill>
                  <a:srgbClr val="7030A0"/>
                </a:solidFill>
              </a:rPr>
              <a:t>(zohledňuje vliv inflace) ……………. </a:t>
            </a:r>
            <a:r>
              <a:rPr lang="cs-CZ" i="1" dirty="0" err="1" smtClean="0">
                <a:solidFill>
                  <a:srgbClr val="7030A0"/>
                </a:solidFill>
              </a:rPr>
              <a:t>P</a:t>
            </a:r>
            <a:r>
              <a:rPr lang="cs-CZ" i="1" baseline="-25000" dirty="0" err="1" smtClean="0">
                <a:solidFill>
                  <a:srgbClr val="7030A0"/>
                </a:solidFill>
              </a:rPr>
              <a:t>r</a:t>
            </a:r>
            <a:endParaRPr lang="cs-CZ" i="1" baseline="-25000" dirty="0" smtClean="0">
              <a:solidFill>
                <a:srgbClr val="7030A0"/>
              </a:solidFill>
            </a:endParaRPr>
          </a:p>
          <a:p>
            <a:endParaRPr lang="cs-CZ" i="1" baseline="-25000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cs-CZ" sz="4000" b="1" i="1" dirty="0" smtClean="0">
                <a:solidFill>
                  <a:srgbClr val="7030A0"/>
                </a:solidFill>
              </a:rPr>
              <a:t>Platí :</a:t>
            </a:r>
          </a:p>
          <a:p>
            <a:pPr marL="0" indent="0" algn="ctr">
              <a:buNone/>
            </a:pPr>
            <a:r>
              <a:rPr lang="cs-CZ" sz="40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4000" b="1" baseline="-25000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  <a:r>
              <a:rPr lang="cs-CZ" sz="4000" b="1" baseline="-25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/100 = (</a:t>
            </a:r>
            <a:r>
              <a:rPr lang="cs-CZ" sz="40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4000" b="1" baseline="-25000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4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/100 – i/100) / (1 + i/100)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99558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708921"/>
            <a:ext cx="3528392" cy="3644254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1729" y="188639"/>
            <a:ext cx="8772759" cy="907385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8136904" cy="5040560"/>
          </a:xfrm>
        </p:spPr>
        <p:txBody>
          <a:bodyPr/>
          <a:lstStyle/>
          <a:p>
            <a:pPr marL="0" indent="0" algn="ctr">
              <a:buNone/>
            </a:pPr>
            <a:r>
              <a:rPr lang="cs-CZ" i="1" dirty="0" smtClean="0">
                <a:solidFill>
                  <a:srgbClr val="7030A0"/>
                </a:solidFill>
              </a:rPr>
              <a:t>Poznámka : 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jednotlivé druhy úrokových sazeb lze navzájem kombinovat:</a:t>
            </a:r>
          </a:p>
          <a:p>
            <a:r>
              <a:rPr lang="cs-CZ" sz="2400" i="1" dirty="0" smtClean="0">
                <a:solidFill>
                  <a:srgbClr val="7030A0"/>
                </a:solidFill>
              </a:rPr>
              <a:t>Hrubá nominální úroková sazba</a:t>
            </a:r>
          </a:p>
          <a:p>
            <a:r>
              <a:rPr lang="cs-CZ" sz="2400" i="1" dirty="0" smtClean="0">
                <a:solidFill>
                  <a:srgbClr val="7030A0"/>
                </a:solidFill>
              </a:rPr>
              <a:t>Čistá nominální úroková sazba                 Ale k čemu</a:t>
            </a:r>
          </a:p>
          <a:p>
            <a:r>
              <a:rPr lang="cs-CZ" sz="2400" i="1" dirty="0" smtClean="0">
                <a:solidFill>
                  <a:srgbClr val="7030A0"/>
                </a:solidFill>
              </a:rPr>
              <a:t>Hrubá reálná úroková sazba                 by  to vše bylo ??</a:t>
            </a:r>
          </a:p>
          <a:p>
            <a:r>
              <a:rPr lang="cs-CZ" sz="2400" i="1" dirty="0" smtClean="0">
                <a:solidFill>
                  <a:srgbClr val="7030A0"/>
                </a:solidFill>
              </a:rPr>
              <a:t>Čistá reálná úroková sazba</a:t>
            </a:r>
          </a:p>
          <a:p>
            <a:pPr marL="0" indent="0">
              <a:buNone/>
            </a:pPr>
            <a:endParaRPr lang="cs-CZ" sz="12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7030A0"/>
                </a:solidFill>
              </a:rPr>
              <a:t>     A tak si to raději ukážeme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7030A0"/>
                </a:solidFill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</a:rPr>
              <a:t>        na nějakém příkladu  : 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5" name="Šipka dolů 4">
            <a:hlinkClick r:id="" action="ppaction://hlinkshowjump?jump=nextslide"/>
          </p:cNvPr>
          <p:cNvSpPr/>
          <p:nvPr/>
        </p:nvSpPr>
        <p:spPr>
          <a:xfrm>
            <a:off x="755576" y="5589240"/>
            <a:ext cx="5184576" cy="1080120"/>
          </a:xfrm>
          <a:prstGeom prst="downArrow">
            <a:avLst>
              <a:gd name="adj1" fmla="val 50000"/>
              <a:gd name="adj2" fmla="val 5315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hlinkClick r:id="" action="ppaction://hlinkshowjump?jump=nextslide"/>
              </a:rPr>
              <a:t>P Ř Í K L A D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80211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08912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Na roční termínovaný vklad s úrokovou sazbou 4% </a:t>
            </a:r>
            <a:r>
              <a:rPr lang="cs-CZ" sz="2400" i="1" dirty="0" err="1" smtClean="0">
                <a:solidFill>
                  <a:srgbClr val="7030A0"/>
                </a:solidFill>
              </a:rPr>
              <a:t>p.a</a:t>
            </a:r>
            <a:r>
              <a:rPr lang="cs-CZ" sz="2400" i="1" dirty="0" smtClean="0">
                <a:solidFill>
                  <a:srgbClr val="7030A0"/>
                </a:solidFill>
              </a:rPr>
              <a:t>. byla uložena částka 10 000 Kč. Roční míru inflace uvažujme 3,5 %.</a:t>
            </a:r>
          </a:p>
          <a:p>
            <a:pPr marL="514350" indent="-514350">
              <a:buFont typeface="+mj-lt"/>
              <a:buAutoNum type="arabicPeriod"/>
            </a:pPr>
            <a:endParaRPr lang="cs-CZ" sz="1200" i="1" dirty="0" smtClean="0">
              <a:solidFill>
                <a:srgbClr val="7030A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i="1" dirty="0" err="1" smtClean="0">
                <a:solidFill>
                  <a:srgbClr val="7030A0"/>
                </a:solidFill>
              </a:rPr>
              <a:t>p</a:t>
            </a:r>
            <a:r>
              <a:rPr lang="cs-CZ" sz="2800" i="1" baseline="-25000" dirty="0" err="1" smtClean="0">
                <a:solidFill>
                  <a:srgbClr val="7030A0"/>
                </a:solidFill>
              </a:rPr>
              <a:t>h</a:t>
            </a:r>
            <a:r>
              <a:rPr lang="cs-CZ" sz="2800" i="1" dirty="0" smtClean="0">
                <a:solidFill>
                  <a:srgbClr val="7030A0"/>
                </a:solidFill>
              </a:rPr>
              <a:t> = 4 % </a:t>
            </a:r>
            <a:r>
              <a:rPr lang="en-US" sz="2800" i="1" dirty="0" smtClean="0">
                <a:solidFill>
                  <a:srgbClr val="7030A0"/>
                </a:solidFill>
              </a:rPr>
              <a:t>    </a:t>
            </a:r>
            <a:r>
              <a:rPr lang="cs-CZ" sz="2800" i="1" dirty="0" smtClean="0">
                <a:solidFill>
                  <a:srgbClr val="7030A0"/>
                </a:solidFill>
              </a:rPr>
              <a:t> =</a:t>
            </a:r>
            <a:r>
              <a:rPr lang="en-US" sz="2800" i="1" dirty="0" smtClean="0">
                <a:solidFill>
                  <a:srgbClr val="7030A0"/>
                </a:solidFill>
              </a:rPr>
              <a:t>&gt;     U</a:t>
            </a:r>
            <a:r>
              <a:rPr lang="cs-CZ" sz="2800" i="1" baseline="-25000" dirty="0" smtClean="0">
                <a:solidFill>
                  <a:srgbClr val="7030A0"/>
                </a:solidFill>
              </a:rPr>
              <a:t>h</a:t>
            </a:r>
            <a:r>
              <a:rPr lang="en-US" sz="2800" i="1" dirty="0" smtClean="0">
                <a:solidFill>
                  <a:srgbClr val="7030A0"/>
                </a:solidFill>
              </a:rPr>
              <a:t> </a:t>
            </a:r>
            <a:r>
              <a:rPr lang="cs-CZ" sz="2800" i="1" dirty="0" smtClean="0">
                <a:solidFill>
                  <a:srgbClr val="7030A0"/>
                </a:solidFill>
              </a:rPr>
              <a:t> = 400 Kč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i="1" dirty="0" smtClean="0">
                <a:solidFill>
                  <a:srgbClr val="7030A0"/>
                </a:solidFill>
              </a:rPr>
              <a:t>d = 15 %    =</a:t>
            </a:r>
            <a:r>
              <a:rPr lang="en-US" sz="2800" i="1" dirty="0" smtClean="0">
                <a:solidFill>
                  <a:srgbClr val="7030A0"/>
                </a:solidFill>
              </a:rPr>
              <a:t>&gt;</a:t>
            </a:r>
            <a:r>
              <a:rPr lang="cs-CZ" sz="2800" i="1" dirty="0" smtClean="0">
                <a:solidFill>
                  <a:srgbClr val="7030A0"/>
                </a:solidFill>
              </a:rPr>
              <a:t>      </a:t>
            </a:r>
            <a:r>
              <a:rPr lang="cs-CZ" sz="2800" b="1" dirty="0" smtClean="0">
                <a:solidFill>
                  <a:srgbClr val="7030A0"/>
                </a:solidFill>
              </a:rPr>
              <a:t> </a:t>
            </a:r>
            <a:r>
              <a:rPr lang="cs-CZ" sz="2800" i="1" dirty="0" err="1" smtClean="0">
                <a:solidFill>
                  <a:srgbClr val="7030A0"/>
                </a:solidFill>
              </a:rPr>
              <a:t>p</a:t>
            </a:r>
            <a:r>
              <a:rPr lang="cs-CZ" sz="2800" i="1" baseline="-25000" dirty="0" err="1" smtClean="0">
                <a:solidFill>
                  <a:srgbClr val="7030A0"/>
                </a:solidFill>
              </a:rPr>
              <a:t>c</a:t>
            </a:r>
            <a:r>
              <a:rPr lang="cs-CZ" sz="2800" i="1" dirty="0" smtClean="0">
                <a:solidFill>
                  <a:srgbClr val="7030A0"/>
                </a:solidFill>
              </a:rPr>
              <a:t> /100 = </a:t>
            </a:r>
            <a:r>
              <a:rPr lang="cs-CZ" sz="2800" i="1" dirty="0" err="1" smtClean="0">
                <a:solidFill>
                  <a:srgbClr val="7030A0"/>
                </a:solidFill>
              </a:rPr>
              <a:t>p</a:t>
            </a:r>
            <a:r>
              <a:rPr lang="cs-CZ" sz="2800" i="1" baseline="-25000" dirty="0" err="1" smtClean="0">
                <a:solidFill>
                  <a:srgbClr val="7030A0"/>
                </a:solidFill>
              </a:rPr>
              <a:t>h</a:t>
            </a:r>
            <a:r>
              <a:rPr lang="cs-CZ" sz="2800" i="1" dirty="0" smtClean="0">
                <a:solidFill>
                  <a:srgbClr val="7030A0"/>
                </a:solidFill>
              </a:rPr>
              <a:t> /100. ( 1 – d/100 )</a:t>
            </a:r>
            <a:r>
              <a:rPr lang="cs-CZ" sz="2800" i="1" baseline="-25000" dirty="0" smtClean="0">
                <a:solidFill>
                  <a:srgbClr val="7030A0"/>
                </a:solidFill>
              </a:rPr>
              <a:t> </a:t>
            </a:r>
            <a:r>
              <a:rPr lang="cs-CZ" sz="2800" i="1" dirty="0" smtClean="0">
                <a:solidFill>
                  <a:srgbClr val="7030A0"/>
                </a:solidFill>
              </a:rPr>
              <a:t> =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7030A0"/>
                </a:solidFill>
              </a:rPr>
              <a:t> </a:t>
            </a:r>
            <a:r>
              <a:rPr lang="cs-CZ" sz="2800" i="1" dirty="0" smtClean="0">
                <a:solidFill>
                  <a:srgbClr val="7030A0"/>
                </a:solidFill>
              </a:rPr>
              <a:t>      = 4/100 . (1 - 15/100) = 0,04 . 0,85 = 0,034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7030A0"/>
                </a:solidFill>
              </a:rPr>
              <a:t> </a:t>
            </a:r>
            <a:r>
              <a:rPr lang="cs-CZ" sz="2800" i="1" dirty="0" smtClean="0">
                <a:solidFill>
                  <a:srgbClr val="7030A0"/>
                </a:solidFill>
              </a:rPr>
              <a:t>      =</a:t>
            </a:r>
            <a:r>
              <a:rPr lang="en-US" sz="2800" i="1" dirty="0" smtClean="0">
                <a:solidFill>
                  <a:srgbClr val="7030A0"/>
                </a:solidFill>
              </a:rPr>
              <a:t>&gt;</a:t>
            </a:r>
            <a:r>
              <a:rPr lang="cs-CZ" sz="2800" i="1" dirty="0" smtClean="0">
                <a:solidFill>
                  <a:srgbClr val="7030A0"/>
                </a:solidFill>
              </a:rPr>
              <a:t> </a:t>
            </a:r>
            <a:r>
              <a:rPr lang="cs-CZ" sz="2800" i="1" dirty="0" err="1" smtClean="0">
                <a:solidFill>
                  <a:srgbClr val="7030A0"/>
                </a:solidFill>
              </a:rPr>
              <a:t>p</a:t>
            </a:r>
            <a:r>
              <a:rPr lang="cs-CZ" sz="2800" i="1" baseline="-25000" dirty="0" err="1" smtClean="0">
                <a:solidFill>
                  <a:srgbClr val="7030A0"/>
                </a:solidFill>
              </a:rPr>
              <a:t>c</a:t>
            </a:r>
            <a:r>
              <a:rPr lang="cs-CZ" sz="2800" i="1" dirty="0" smtClean="0">
                <a:solidFill>
                  <a:srgbClr val="7030A0"/>
                </a:solidFill>
              </a:rPr>
              <a:t> = </a:t>
            </a:r>
            <a:r>
              <a:rPr lang="cs-CZ" sz="2800" i="1" dirty="0" err="1" smtClean="0">
                <a:solidFill>
                  <a:srgbClr val="7030A0"/>
                </a:solidFill>
              </a:rPr>
              <a:t>p</a:t>
            </a:r>
            <a:r>
              <a:rPr lang="cs-CZ" sz="2800" i="1" baseline="-25000" dirty="0" err="1" smtClean="0">
                <a:solidFill>
                  <a:srgbClr val="7030A0"/>
                </a:solidFill>
              </a:rPr>
              <a:t>n</a:t>
            </a:r>
            <a:r>
              <a:rPr lang="cs-CZ" sz="2800" i="1" baseline="-25000" dirty="0" smtClean="0">
                <a:solidFill>
                  <a:srgbClr val="7030A0"/>
                </a:solidFill>
              </a:rPr>
              <a:t> </a:t>
            </a:r>
            <a:r>
              <a:rPr lang="cs-CZ" sz="2800" i="1" dirty="0" smtClean="0">
                <a:solidFill>
                  <a:srgbClr val="7030A0"/>
                </a:solidFill>
              </a:rPr>
              <a:t>= 3,4%  =</a:t>
            </a:r>
            <a:r>
              <a:rPr lang="en-US" sz="2800" i="1" dirty="0" smtClean="0">
                <a:solidFill>
                  <a:srgbClr val="7030A0"/>
                </a:solidFill>
              </a:rPr>
              <a:t>&gt;</a:t>
            </a:r>
            <a:r>
              <a:rPr lang="cs-CZ" sz="2800" i="1" dirty="0" smtClean="0">
                <a:solidFill>
                  <a:srgbClr val="7030A0"/>
                </a:solidFill>
              </a:rPr>
              <a:t> </a:t>
            </a:r>
            <a:r>
              <a:rPr lang="cs-CZ" sz="2800" i="1" smtClean="0">
                <a:solidFill>
                  <a:srgbClr val="7030A0"/>
                </a:solidFill>
              </a:rPr>
              <a:t>U</a:t>
            </a:r>
            <a:r>
              <a:rPr lang="cs-CZ" sz="2800" i="1" baseline="-25000" smtClean="0">
                <a:solidFill>
                  <a:srgbClr val="7030A0"/>
                </a:solidFill>
              </a:rPr>
              <a:t>c</a:t>
            </a:r>
            <a:r>
              <a:rPr lang="cs-CZ" sz="2800" i="1" smtClean="0">
                <a:solidFill>
                  <a:srgbClr val="7030A0"/>
                </a:solidFill>
              </a:rPr>
              <a:t> </a:t>
            </a:r>
            <a:r>
              <a:rPr lang="cs-CZ" sz="2800" i="1" dirty="0" smtClean="0">
                <a:solidFill>
                  <a:srgbClr val="7030A0"/>
                </a:solidFill>
              </a:rPr>
              <a:t>= 340 Kč 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        ………banka nám z úroků 400 Kč připíše pouze 340 Kč 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         a 60 Kč (15%) odvede na daních státu……………………</a:t>
            </a:r>
          </a:p>
          <a:p>
            <a:pPr marL="0" indent="0">
              <a:buNone/>
            </a:pPr>
            <a:endParaRPr lang="cs-CZ" sz="2800" i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i="1" dirty="0">
              <a:solidFill>
                <a:srgbClr val="7030A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27584" y="5661248"/>
            <a:ext cx="7848872" cy="1196752"/>
          </a:xfrm>
          <a:prstGeom prst="downArrow">
            <a:avLst>
              <a:gd name="adj1" fmla="val 50000"/>
              <a:gd name="adj2" fmla="val 748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pokračování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922735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1729"/>
            <a:ext cx="8784976" cy="861007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8091722" cy="4997152"/>
          </a:xfrm>
        </p:spPr>
        <p:txBody>
          <a:bodyPr>
            <a:normAutofit/>
          </a:bodyPr>
          <a:lstStyle/>
          <a:p>
            <a:pPr marL="514350" indent="-514350">
              <a:buAutoNum type="arabicPeriod" startAt="3"/>
            </a:pPr>
            <a:r>
              <a:rPr lang="cs-CZ" sz="2800" i="1" dirty="0" smtClean="0">
                <a:solidFill>
                  <a:srgbClr val="7030A0"/>
                </a:solidFill>
              </a:rPr>
              <a:t>… a něco „pohltí“ inflace :</a:t>
            </a:r>
          </a:p>
          <a:p>
            <a:pPr marL="0" indent="0">
              <a:buNone/>
            </a:pPr>
            <a:r>
              <a:rPr lang="en-US" sz="2800" i="1" dirty="0" smtClean="0">
                <a:solidFill>
                  <a:srgbClr val="7030A0"/>
                </a:solidFill>
              </a:rPr>
              <a:t>p</a:t>
            </a:r>
            <a:r>
              <a:rPr lang="cs-CZ" sz="2800" i="1" baseline="-25000" dirty="0" smtClean="0">
                <a:solidFill>
                  <a:srgbClr val="7030A0"/>
                </a:solidFill>
              </a:rPr>
              <a:t>r </a:t>
            </a:r>
            <a:r>
              <a:rPr lang="cs-CZ" sz="2800" i="1" dirty="0" smtClean="0">
                <a:solidFill>
                  <a:srgbClr val="7030A0"/>
                </a:solidFill>
              </a:rPr>
              <a:t> / 100  =  ( </a:t>
            </a:r>
            <a:r>
              <a:rPr lang="cs-CZ" sz="2800" i="1" dirty="0" err="1" smtClean="0">
                <a:solidFill>
                  <a:srgbClr val="7030A0"/>
                </a:solidFill>
              </a:rPr>
              <a:t>p</a:t>
            </a:r>
            <a:r>
              <a:rPr lang="cs-CZ" sz="2800" i="1" baseline="-25000" dirty="0" err="1" smtClean="0">
                <a:solidFill>
                  <a:srgbClr val="7030A0"/>
                </a:solidFill>
              </a:rPr>
              <a:t>n</a:t>
            </a:r>
            <a:r>
              <a:rPr lang="cs-CZ" sz="2800" i="1" dirty="0" smtClean="0">
                <a:solidFill>
                  <a:srgbClr val="7030A0"/>
                </a:solidFill>
              </a:rPr>
              <a:t> /100 – i/100 ) / ( 1 + i/100 ) =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7030A0"/>
                </a:solidFill>
              </a:rPr>
              <a:t>                 = (3,4 /100 – 3,5/100) / (1 + 3,5/100) =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7030A0"/>
                </a:solidFill>
              </a:rPr>
              <a:t>                 = (0,034 – 0,035) / (1 + 0,035)</a:t>
            </a:r>
          </a:p>
          <a:p>
            <a:pPr marL="0" indent="0">
              <a:buNone/>
            </a:pPr>
            <a:r>
              <a:rPr lang="cs-CZ" sz="2800" i="1" dirty="0">
                <a:solidFill>
                  <a:srgbClr val="7030A0"/>
                </a:solidFill>
              </a:rPr>
              <a:t> </a:t>
            </a:r>
            <a:r>
              <a:rPr lang="cs-CZ" sz="2800" i="1" dirty="0" smtClean="0">
                <a:solidFill>
                  <a:srgbClr val="7030A0"/>
                </a:solidFill>
              </a:rPr>
              <a:t>                = - 0,001 / 1,035  = - 0,000966    =</a:t>
            </a:r>
            <a:r>
              <a:rPr lang="en-US" sz="2800" i="1" dirty="0" smtClean="0">
                <a:solidFill>
                  <a:srgbClr val="7030A0"/>
                </a:solidFill>
              </a:rPr>
              <a:t>&gt;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7030A0"/>
                </a:solidFill>
              </a:rPr>
              <a:t>                  =</a:t>
            </a:r>
            <a:r>
              <a:rPr lang="en-US" sz="2800" i="1" dirty="0" smtClean="0">
                <a:solidFill>
                  <a:srgbClr val="7030A0"/>
                </a:solidFill>
              </a:rPr>
              <a:t>&gt;</a:t>
            </a:r>
            <a:r>
              <a:rPr lang="cs-CZ" sz="2800" i="1" dirty="0" smtClean="0">
                <a:solidFill>
                  <a:srgbClr val="7030A0"/>
                </a:solidFill>
              </a:rPr>
              <a:t>     </a:t>
            </a:r>
            <a:r>
              <a:rPr lang="en-US" sz="2800" i="1" dirty="0" smtClean="0">
                <a:solidFill>
                  <a:srgbClr val="7030A0"/>
                </a:solidFill>
              </a:rPr>
              <a:t> </a:t>
            </a:r>
            <a:r>
              <a:rPr lang="en-US" sz="2800" i="1" u="dbl" dirty="0" err="1" smtClean="0">
                <a:solidFill>
                  <a:srgbClr val="7030A0"/>
                </a:solidFill>
              </a:rPr>
              <a:t>p</a:t>
            </a:r>
            <a:r>
              <a:rPr lang="en-US" sz="2800" i="1" u="dbl" baseline="-25000" dirty="0" err="1" smtClean="0">
                <a:solidFill>
                  <a:srgbClr val="7030A0"/>
                </a:solidFill>
              </a:rPr>
              <a:t>r</a:t>
            </a:r>
            <a:r>
              <a:rPr lang="en-US" sz="2800" i="1" u="dbl" dirty="0" smtClean="0">
                <a:solidFill>
                  <a:srgbClr val="7030A0"/>
                </a:solidFill>
              </a:rPr>
              <a:t> </a:t>
            </a:r>
            <a:r>
              <a:rPr lang="cs-CZ" sz="2800" i="1" u="dbl" dirty="0" smtClean="0">
                <a:solidFill>
                  <a:srgbClr val="7030A0"/>
                </a:solidFill>
              </a:rPr>
              <a:t> = -0,097 % 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7030A0"/>
                </a:solidFill>
              </a:rPr>
              <a:t>Záporný výsledek znamená, že za částku 10 340 Kč (která bude na účtu za rok) si koupíme </a:t>
            </a:r>
            <a:r>
              <a:rPr lang="cs-CZ" sz="2800" i="1" u="sng" dirty="0" smtClean="0">
                <a:solidFill>
                  <a:srgbClr val="7030A0"/>
                </a:solidFill>
              </a:rPr>
              <a:t>průměrně</a:t>
            </a:r>
            <a:r>
              <a:rPr lang="cs-CZ" sz="2800" i="1" dirty="0" smtClean="0">
                <a:solidFill>
                  <a:srgbClr val="7030A0"/>
                </a:solidFill>
              </a:rPr>
              <a:t> o 0,097% méně zboží, než za 10 000 Kč nyní.</a:t>
            </a:r>
          </a:p>
          <a:p>
            <a:pPr marL="514350" indent="-514350">
              <a:buFont typeface="+mj-lt"/>
              <a:buAutoNum type="arabicPeriod"/>
            </a:pPr>
            <a:endParaRPr lang="cs-CZ" sz="2800" i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800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73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600200"/>
            <a:ext cx="8208912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i="1" dirty="0" smtClean="0">
                <a:solidFill>
                  <a:srgbClr val="7030A0"/>
                </a:solidFill>
              </a:rPr>
              <a:t>Pro ilustraci si ukažme,</a:t>
            </a:r>
          </a:p>
          <a:p>
            <a:pPr marL="0" indent="0" algn="ctr">
              <a:buNone/>
            </a:pPr>
            <a:r>
              <a:rPr lang="cs-CZ" sz="2800" b="1" i="1" dirty="0" smtClean="0">
                <a:solidFill>
                  <a:srgbClr val="7030A0"/>
                </a:solidFill>
              </a:rPr>
              <a:t> jak vypadala inflace v posledních letech :</a:t>
            </a:r>
          </a:p>
          <a:p>
            <a:pPr marL="0" indent="0" algn="ctr">
              <a:buNone/>
            </a:pPr>
            <a:endParaRPr lang="cs-CZ" sz="2800" b="1" i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sz="2800" b="1" i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sz="2800" b="1" i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sz="2800" b="1" i="1" dirty="0" smtClean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sz="2800" b="1" i="1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endParaRPr lang="cs-CZ" sz="2800" b="1" i="1" dirty="0" smtClean="0">
              <a:solidFill>
                <a:srgbClr val="7030A0"/>
              </a:solidFill>
            </a:endParaRPr>
          </a:p>
          <a:p>
            <a:pPr marL="0" indent="0" algn="r"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Zdroj : Český statistický úřad</a:t>
            </a:r>
          </a:p>
          <a:p>
            <a:pPr marL="0" indent="0" algn="ctr">
              <a:buNone/>
            </a:pPr>
            <a:endParaRPr lang="cs-CZ" sz="2800" b="1" i="1" dirty="0">
              <a:solidFill>
                <a:srgbClr val="7030A0"/>
              </a:solidFill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0963481"/>
              </p:ext>
            </p:extLst>
          </p:nvPr>
        </p:nvGraphicFramePr>
        <p:xfrm>
          <a:off x="971600" y="3068960"/>
          <a:ext cx="7657957" cy="21794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List" r:id="rId4" imgW="5686304" imgH="1190677" progId="Excel.Sheet.12">
                  <p:embed/>
                </p:oleObj>
              </mc:Choice>
              <mc:Fallback>
                <p:oleObj name="List" r:id="rId4" imgW="5686304" imgH="119067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971600" y="3068960"/>
                        <a:ext cx="7657957" cy="217948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lů 6">
            <a:hlinkClick r:id="" action="ppaction://hlinkshowjump?jump=nextslide"/>
          </p:cNvPr>
          <p:cNvSpPr/>
          <p:nvPr/>
        </p:nvSpPr>
        <p:spPr>
          <a:xfrm>
            <a:off x="1115616" y="5373216"/>
            <a:ext cx="4248472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" action="ppaction://hlinkshowjump?jump=nextslide"/>
              </a:rPr>
              <a:t>G R A F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392743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2216222"/>
              </p:ext>
            </p:extLst>
          </p:nvPr>
        </p:nvGraphicFramePr>
        <p:xfrm>
          <a:off x="683568" y="1556792"/>
          <a:ext cx="8003232" cy="49678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39641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vaši pozornost.</a:t>
            </a:r>
            <a:endParaRPr lang="cs-CZ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C:\Users\zblaha00\AppData\Local\Microsoft\Windows\Temporary Internet Files\Content.IE5\D0LWV90R\MC9003974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068960"/>
            <a:ext cx="3112281" cy="244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0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/>
          <a:lstStyle/>
          <a:p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V l i v   i n f l a c 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208912" cy="499715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300" b="1" dirty="0" smtClean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7030A0"/>
                </a:solidFill>
              </a:rPr>
              <a:t>1</a:t>
            </a:r>
            <a:r>
              <a:rPr lang="cs-CZ" sz="2400" i="1" dirty="0" smtClean="0">
                <a:solidFill>
                  <a:srgbClr val="7030A0"/>
                </a:solidFill>
              </a:rPr>
              <a:t>.) </a:t>
            </a:r>
            <a:r>
              <a:rPr lang="cs-CZ" sz="2400" i="1" dirty="0" err="1" smtClean="0">
                <a:solidFill>
                  <a:srgbClr val="7030A0"/>
                </a:solidFill>
              </a:rPr>
              <a:t>O.Šoba</a:t>
            </a:r>
            <a:r>
              <a:rPr lang="cs-CZ" sz="2400" i="1" dirty="0" smtClean="0">
                <a:solidFill>
                  <a:srgbClr val="7030A0"/>
                </a:solidFill>
              </a:rPr>
              <a:t>, </a:t>
            </a:r>
            <a:r>
              <a:rPr lang="cs-CZ" sz="2400" i="1" dirty="0" err="1" smtClean="0">
                <a:solidFill>
                  <a:srgbClr val="7030A0"/>
                </a:solidFill>
              </a:rPr>
              <a:t>M.Širůček</a:t>
            </a:r>
            <a:r>
              <a:rPr lang="cs-CZ" sz="2400" i="1" dirty="0" smtClean="0">
                <a:solidFill>
                  <a:srgbClr val="7030A0"/>
                </a:solidFill>
              </a:rPr>
              <a:t>, </a:t>
            </a:r>
            <a:r>
              <a:rPr lang="cs-CZ" sz="2400" i="1" dirty="0" err="1" smtClean="0">
                <a:solidFill>
                  <a:srgbClr val="7030A0"/>
                </a:solidFill>
              </a:rPr>
              <a:t>R.Ptáček</a:t>
            </a:r>
            <a:r>
              <a:rPr lang="cs-CZ" sz="2400" i="1" dirty="0" smtClean="0">
                <a:solidFill>
                  <a:srgbClr val="7030A0"/>
                </a:solidFill>
              </a:rPr>
              <a:t>  </a:t>
            </a:r>
            <a:r>
              <a:rPr lang="cs-CZ" sz="2400" dirty="0" smtClean="0">
                <a:solidFill>
                  <a:srgbClr val="7030A0"/>
                </a:solidFill>
              </a:rPr>
              <a:t>: </a:t>
            </a:r>
            <a:r>
              <a:rPr lang="cs-CZ" sz="2400" b="1" dirty="0" smtClean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rgbClr val="7030A0"/>
                </a:solidFill>
              </a:rPr>
              <a:t>2.)  </a:t>
            </a:r>
            <a:r>
              <a:rPr lang="cs-CZ" sz="2400" b="1" dirty="0" smtClean="0">
                <a:solidFill>
                  <a:srgbClr val="7030A0"/>
                </a:solidFill>
                <a:hlinkClick r:id="rId2"/>
              </a:rPr>
              <a:t>www.czso.cz</a:t>
            </a:r>
            <a:r>
              <a:rPr lang="cs-CZ" sz="2400" b="1" dirty="0" smtClean="0">
                <a:solidFill>
                  <a:srgbClr val="7030A0"/>
                </a:solidFill>
              </a:rPr>
              <a:t> </a:t>
            </a:r>
            <a:r>
              <a:rPr lang="cs-CZ" sz="2400" i="1" dirty="0" smtClean="0">
                <a:solidFill>
                  <a:srgbClr val="7030A0"/>
                </a:solidFill>
              </a:rPr>
              <a:t> (Český statistický úřad)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7030A0"/>
                </a:solidFill>
              </a:rPr>
              <a:t>Použitá zobrazení (grafika) </a:t>
            </a:r>
            <a:r>
              <a:rPr lang="cs-CZ" sz="2400" dirty="0" smtClean="0">
                <a:solidFill>
                  <a:srgbClr val="7030A0"/>
                </a:solidFill>
              </a:rPr>
              <a:t>: „</a:t>
            </a:r>
            <a:r>
              <a:rPr lang="cs-CZ" sz="2400" dirty="0" err="1" smtClean="0">
                <a:solidFill>
                  <a:srgbClr val="7030A0"/>
                </a:solidFill>
              </a:rPr>
              <a:t>smajlíci</a:t>
            </a:r>
            <a:r>
              <a:rPr lang="cs-CZ" sz="2400" dirty="0" smtClean="0">
                <a:solidFill>
                  <a:srgbClr val="7030A0"/>
                </a:solidFill>
              </a:rPr>
              <a:t>“ - </a:t>
            </a:r>
            <a:r>
              <a:rPr lang="cs-CZ" sz="2400" dirty="0" smtClean="0">
                <a:solidFill>
                  <a:srgbClr val="7030A0"/>
                </a:solidFill>
              </a:rPr>
              <a:t> kliparty MS Office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>
                <a:solidFill>
                  <a:srgbClr val="7030A0"/>
                </a:solidFill>
              </a:rPr>
              <a:t>                                                    tabulka, graf – autor </a:t>
            </a:r>
            <a:r>
              <a:rPr lang="cs-CZ" sz="2400" smtClean="0">
                <a:solidFill>
                  <a:srgbClr val="7030A0"/>
                </a:solidFill>
              </a:rPr>
              <a:t>(Excel)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54114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730</Words>
  <Application>Microsoft Office PowerPoint</Application>
  <PresentationFormat>Předvádění na obrazovce (4:3)</PresentationFormat>
  <Paragraphs>93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List</vt:lpstr>
      <vt:lpstr> </vt:lpstr>
      <vt:lpstr>V l i v   i n f l a c e </vt:lpstr>
      <vt:lpstr>V l i v   i n f l a c e  </vt:lpstr>
      <vt:lpstr>V l i v   i n f l a c e </vt:lpstr>
      <vt:lpstr>V l i v   i n f l a c e </vt:lpstr>
      <vt:lpstr>V l i v   i n f l a c e </vt:lpstr>
      <vt:lpstr>V l i v   i n f l a c e </vt:lpstr>
      <vt:lpstr>V l i v   i n f l a c e </vt:lpstr>
      <vt:lpstr>V l i v   i n f l a c e </vt:lpstr>
      <vt:lpstr>V l i v   i n f l a c e </vt:lpstr>
      <vt:lpstr>V l i v   i n f l a c e </vt:lpstr>
      <vt:lpstr>V l i v   i n f l a c e </vt:lpstr>
      <vt:lpstr>V l i v   i n f l a c e </vt:lpstr>
      <vt:lpstr>V l i v   i n f l a c e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Bláha Zdeněk</dc:creator>
  <cp:lastModifiedBy>Bláha Zdeněk</cp:lastModifiedBy>
  <cp:revision>23</cp:revision>
  <dcterms:created xsi:type="dcterms:W3CDTF">2013-08-17T08:29:58Z</dcterms:created>
  <dcterms:modified xsi:type="dcterms:W3CDTF">2013-11-13T18:05:50Z</dcterms:modified>
</cp:coreProperties>
</file>