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60" r:id="rId5"/>
    <p:sldId id="263" r:id="rId6"/>
    <p:sldId id="272" r:id="rId7"/>
    <p:sldId id="265" r:id="rId8"/>
    <p:sldId id="270" r:id="rId9"/>
    <p:sldId id="271" r:id="rId10"/>
    <p:sldId id="301" r:id="rId11"/>
    <p:sldId id="273" r:id="rId12"/>
    <p:sldId id="302" r:id="rId13"/>
    <p:sldId id="274" r:id="rId14"/>
    <p:sldId id="303" r:id="rId15"/>
    <p:sldId id="275" r:id="rId16"/>
    <p:sldId id="304" r:id="rId17"/>
    <p:sldId id="276" r:id="rId18"/>
    <p:sldId id="305" r:id="rId19"/>
    <p:sldId id="277" r:id="rId20"/>
    <p:sldId id="306" r:id="rId21"/>
    <p:sldId id="278" r:id="rId22"/>
    <p:sldId id="307" r:id="rId23"/>
    <p:sldId id="279" r:id="rId24"/>
    <p:sldId id="308" r:id="rId25"/>
    <p:sldId id="280" r:id="rId26"/>
    <p:sldId id="309" r:id="rId27"/>
    <p:sldId id="281" r:id="rId28"/>
    <p:sldId id="310" r:id="rId29"/>
    <p:sldId id="282" r:id="rId30"/>
    <p:sldId id="311" r:id="rId31"/>
    <p:sldId id="283" r:id="rId32"/>
    <p:sldId id="312" r:id="rId33"/>
    <p:sldId id="284" r:id="rId34"/>
    <p:sldId id="313" r:id="rId35"/>
    <p:sldId id="285" r:id="rId36"/>
    <p:sldId id="314" r:id="rId37"/>
    <p:sldId id="286" r:id="rId38"/>
    <p:sldId id="315" r:id="rId39"/>
    <p:sldId id="287" r:id="rId40"/>
    <p:sldId id="316" r:id="rId41"/>
    <p:sldId id="288" r:id="rId42"/>
    <p:sldId id="317" r:id="rId43"/>
    <p:sldId id="289" r:id="rId44"/>
    <p:sldId id="318" r:id="rId45"/>
    <p:sldId id="290" r:id="rId46"/>
    <p:sldId id="319" r:id="rId47"/>
    <p:sldId id="293" r:id="rId48"/>
    <p:sldId id="320" r:id="rId49"/>
    <p:sldId id="294" r:id="rId50"/>
    <p:sldId id="321" r:id="rId51"/>
    <p:sldId id="295" r:id="rId52"/>
    <p:sldId id="322" r:id="rId53"/>
    <p:sldId id="296" r:id="rId54"/>
    <p:sldId id="323" r:id="rId55"/>
    <p:sldId id="297" r:id="rId56"/>
    <p:sldId id="324" r:id="rId57"/>
    <p:sldId id="298" r:id="rId58"/>
    <p:sldId id="325" r:id="rId59"/>
    <p:sldId id="299" r:id="rId60"/>
    <p:sldId id="326" r:id="rId61"/>
    <p:sldId id="300" r:id="rId62"/>
    <p:sldId id="328" r:id="rId63"/>
    <p:sldId id="291" r:id="rId64"/>
    <p:sldId id="327" r:id="rId65"/>
    <p:sldId id="292" r:id="rId66"/>
    <p:sldId id="329" r:id="rId67"/>
    <p:sldId id="268" r:id="rId68"/>
    <p:sldId id="330" r:id="rId69"/>
    <p:sldId id="331" r:id="rId70"/>
    <p:sldId id="332" r:id="rId71"/>
    <p:sldId id="269" r:id="rId7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0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6375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669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648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2100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017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7105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000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6485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7965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00253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0160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637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" y="2780928"/>
            <a:ext cx="9143999" cy="2160239"/>
          </a:xfrm>
        </p:spPr>
        <p:txBody>
          <a:bodyPr>
            <a:normAutofit fontScale="90000"/>
          </a:bodyPr>
          <a:lstStyle/>
          <a:p>
            <a:r>
              <a:rPr lang="cs-CZ" sz="8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sz="8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80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" y="5805264"/>
            <a:ext cx="9143999" cy="105273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Matematika pro učební automobilní obory 2.</a:t>
            </a:r>
          </a:p>
          <a:p>
            <a:pPr algn="r"/>
            <a:r>
              <a:rPr lang="cs-CZ" sz="2200" b="1" dirty="0" smtClean="0">
                <a:solidFill>
                  <a:srgbClr val="002060"/>
                </a:solidFill>
              </a:rPr>
              <a:t>Autor : RNDr. Zdeněk Bláha</a:t>
            </a:r>
            <a:endParaRPr lang="cs-CZ" sz="2200" b="1" dirty="0">
              <a:solidFill>
                <a:srgbClr val="002060"/>
              </a:solidFill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4032543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88840"/>
            <a:ext cx="9144000" cy="486916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88748310"/>
              </p:ext>
            </p:extLst>
          </p:nvPr>
        </p:nvGraphicFramePr>
        <p:xfrm>
          <a:off x="517237" y="2708920"/>
          <a:ext cx="8109528" cy="30567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7" name="List" r:id="rId5" imgW="6772277" imgH="2552762" progId="Excel.Sheet.12">
                  <p:embed/>
                </p:oleObj>
              </mc:Choice>
              <mc:Fallback>
                <p:oleObj name="List" r:id="rId5" imgW="6772277" imgH="2552762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17237" y="2708920"/>
                        <a:ext cx="8109528" cy="305675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43962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88840"/>
            <a:ext cx="9144000" cy="4869160"/>
          </a:xfrm>
        </p:spPr>
        <p:txBody>
          <a:bodyPr>
            <a:normAutofit fontScale="550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8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1.ročník učebních automobilních oborů 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předmětu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MATEMATIKA jako úvodní motivace k podchycení zájmu učňů o předmět, konkrétně slovní úlohy z praxe. Ve vyšších ročnících se může využít v rámci procvičení učiva.  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Inovuje výuku použitím multimediálních pomůcek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– prezentace 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jednoduchými </a:t>
            </a:r>
            <a:r>
              <a:rPr lang="cs-CZ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příklady motivuje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žáky a hravou soutěžní formou se snaží povzbudit jejich zájem o matematiku.</a:t>
            </a:r>
            <a:endParaRPr lang="cs-CZ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8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používá učitel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jako motivaci v úvodu tématu 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–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„jako rozcvičení“ a pro 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větší názornost a atraktivnost výuky. Úlohy mohou žáci řešit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soutěžní formou s 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možností následné kontroly.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Z důvodů kladné motivace jsou voleny lehčí úlohy, zejména ke konci celé série.</a:t>
            </a:r>
            <a:endParaRPr lang="cs-CZ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239509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537321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72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Třída vztyk !!!</a:t>
            </a:r>
          </a:p>
          <a:p>
            <a:pPr marL="0" indent="0" algn="ctr">
              <a:buNone/>
            </a:pPr>
            <a:endParaRPr lang="cs-CZ" sz="7200" b="1" dirty="0" smtClean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54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zodpoví jako první příklad uvedený na tabuli, může si sednout ! ! !</a:t>
            </a:r>
            <a:endParaRPr lang="cs-CZ" sz="54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91558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4" name="Zástupný symbol pro obsah 3" descr="http://deosum.com/Images/smajlik-microsoft-6.gif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1484784"/>
            <a:ext cx="8280921" cy="5373216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Obdélník 4"/>
          <p:cNvSpPr/>
          <p:nvPr/>
        </p:nvSpPr>
        <p:spPr>
          <a:xfrm>
            <a:off x="1043608" y="1988840"/>
            <a:ext cx="604867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solidFill>
                  <a:schemeClr val="accent4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To bude moc těžké…</a:t>
            </a:r>
            <a:endParaRPr lang="cs-CZ" sz="5400" b="1" cap="none" spc="0" dirty="0">
              <a:ln w="1905"/>
              <a:solidFill>
                <a:schemeClr val="accent4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21508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Nebude, budou to jednoduché úlohy z každodenní praxe, čili „brnkačka“ !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(počítat se musí umět, jinak člověka ošidí…)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V případě „nouze“ použijte kalkulačku.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4" name="Obrázek 3" descr="http://files.fitboxkladno.cz/200000305-4d8a84e84a/smajl%C3%AD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697480"/>
            <a:ext cx="3510632" cy="260372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80572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1.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Za tři litry benzínu jsme zaplatili stokorunou a desetikorunou a dvě koruny nám vrátili.</a:t>
            </a:r>
          </a:p>
          <a:p>
            <a:pPr marL="0" indent="0" algn="ctr">
              <a:buNone/>
            </a:pPr>
            <a:endParaRPr lang="cs-CZ" sz="12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Kolik stál 1 litr benzínu?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01601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3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36 Kč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4297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Za tři kofoly jsme zaplatili stokorunou a 13  korun nám vrátili.</a:t>
            </a:r>
          </a:p>
          <a:p>
            <a:pPr marL="0" indent="0" algn="ctr">
              <a:buNone/>
            </a:pPr>
            <a:endParaRPr lang="cs-CZ" sz="12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Kolik stála 1 kofola?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29 Kč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8094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3.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Za dva litry barvy jsme zaplatili pětistovkou a  </a:t>
            </a:r>
            <a:r>
              <a:rPr lang="cs-CZ" b="1" dirty="0" err="1" smtClean="0">
                <a:solidFill>
                  <a:srgbClr val="002060"/>
                </a:solidFill>
              </a:rPr>
              <a:t>dvěstěčtyřicet</a:t>
            </a:r>
            <a:r>
              <a:rPr lang="cs-CZ" b="1" dirty="0" smtClean="0">
                <a:solidFill>
                  <a:srgbClr val="002060"/>
                </a:solidFill>
              </a:rPr>
              <a:t>  korun nám vrátili.</a:t>
            </a:r>
          </a:p>
          <a:p>
            <a:pPr marL="0" indent="0" algn="ctr">
              <a:buNone/>
            </a:pPr>
            <a:endParaRPr lang="cs-CZ" sz="12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Kolik stál 1 litr barvy?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3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130 Kč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3158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4.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Za dva litry benzínu jsme zaplatili stokorunou a  dvacet šest korun nám vrátili.</a:t>
            </a:r>
          </a:p>
          <a:p>
            <a:pPr marL="0" indent="0" algn="ctr">
              <a:buNone/>
            </a:pPr>
            <a:endParaRPr lang="cs-CZ" sz="12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Kolik stál 1 litr benzínu?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37 Kč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9314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5.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Za dvě housky jsme zaplatili desetikorunou a tři koruny nám vrátili.</a:t>
            </a:r>
          </a:p>
          <a:p>
            <a:pPr marL="0" indent="0" algn="ctr">
              <a:buNone/>
            </a:pPr>
            <a:endParaRPr lang="cs-CZ" sz="12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Kolik stála 1 houska?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3,50 Kč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1024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6.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Za čtyři rohlíky zaplatili  desetikorunou a dvě koruny jsme museli ještě přidat.</a:t>
            </a:r>
          </a:p>
          <a:p>
            <a:pPr marL="0" indent="0" algn="ctr">
              <a:buNone/>
            </a:pPr>
            <a:endParaRPr lang="cs-CZ" sz="12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Kolik stál 1 rohlík?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3 Kč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846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7.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Za čtyři malé žárovky 40 W  jsme zaplatili stokorunou a čtyřicet korun nám vrátili.</a:t>
            </a:r>
          </a:p>
          <a:p>
            <a:pPr marL="0" indent="0" algn="ctr">
              <a:buNone/>
            </a:pPr>
            <a:endParaRPr lang="cs-CZ" sz="12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Kolik stála 1 žárovka?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15 Kč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8319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8.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Při vykouření krabičky cigaret za den a ceně 72 Kč za krabičku zaplatíme za měsíc kolik Kč?</a:t>
            </a:r>
          </a:p>
          <a:p>
            <a:pPr marL="0" indent="0" algn="ctr">
              <a:buNone/>
            </a:pPr>
            <a:endParaRPr lang="cs-CZ" sz="12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2 160 Kč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7648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9.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Za dvě tyčky jsme zaplatili dvacetikorunou a dvě koruny nám vrátili.</a:t>
            </a:r>
          </a:p>
          <a:p>
            <a:pPr marL="0" indent="0" algn="ctr">
              <a:buNone/>
            </a:pPr>
            <a:endParaRPr lang="cs-CZ" sz="12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Kolik stála 1 tyčinka?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9 Kč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999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10.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Za dva litry benzínu jsme zaplatili stokorunou a  dvacet čtyři koruny nám vrátili.</a:t>
            </a:r>
          </a:p>
          <a:p>
            <a:pPr marL="0" indent="0" algn="ctr">
              <a:buNone/>
            </a:pPr>
            <a:endParaRPr lang="cs-CZ" sz="12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Kolik stál 1 litr benzínu?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38 Kč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1851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11.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Kilová plechovka barvy je plná ze ¾.</a:t>
            </a:r>
          </a:p>
          <a:p>
            <a:pPr marL="0" indent="0" algn="ctr">
              <a:buNone/>
            </a:pPr>
            <a:endParaRPr lang="cs-CZ" sz="12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Kolik je v ní barvy?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750 g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5997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12.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Čtyř kilová plechovka motorového oleje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je plná z 1/4.</a:t>
            </a:r>
          </a:p>
          <a:p>
            <a:pPr marL="0" indent="0" algn="ctr">
              <a:buNone/>
            </a:pPr>
            <a:endParaRPr lang="cs-CZ" sz="12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Kolik je v ní oleje?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1 kg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2474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13.</a:t>
            </a:r>
          </a:p>
          <a:p>
            <a:pPr marL="0" indent="0" algn="ctr">
              <a:buNone/>
            </a:pPr>
            <a:endParaRPr lang="cs-CZ" sz="6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>
                <a:solidFill>
                  <a:srgbClr val="002060"/>
                </a:solidFill>
              </a:rPr>
              <a:t>Čtyř kilová plechovka barvy je plná </a:t>
            </a:r>
            <a:r>
              <a:rPr lang="cs-CZ" b="1" dirty="0" smtClean="0">
                <a:solidFill>
                  <a:srgbClr val="002060"/>
                </a:solidFill>
              </a:rPr>
              <a:t>ze 3/4</a:t>
            </a:r>
            <a:r>
              <a:rPr lang="cs-CZ" b="1" dirty="0">
                <a:solidFill>
                  <a:srgbClr val="002060"/>
                </a:solidFill>
              </a:rPr>
              <a:t>.</a:t>
            </a:r>
          </a:p>
          <a:p>
            <a:pPr marL="0" indent="0" algn="ctr">
              <a:buNone/>
            </a:pPr>
            <a:endParaRPr lang="cs-CZ" sz="12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>
                <a:solidFill>
                  <a:srgbClr val="002060"/>
                </a:solidFill>
              </a:rPr>
              <a:t>Kolik je v ní barvy?</a:t>
            </a:r>
          </a:p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3 kg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2422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14.</a:t>
            </a:r>
          </a:p>
          <a:p>
            <a:pPr marL="0" indent="0" algn="ctr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Za pět pohledů zaplatili dvacetikorunou a desetikorunou a pět korun nám vrátili.</a:t>
            </a:r>
          </a:p>
          <a:p>
            <a:pPr marL="0" indent="0" algn="ctr">
              <a:buNone/>
            </a:pPr>
            <a:endParaRPr lang="cs-CZ" sz="12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Kolik stál 1 pohled?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5 Kč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362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15.</a:t>
            </a:r>
          </a:p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Vozidlo i s 95 kg vážícím řidičem má celkovou hmotnost 1 490 kg.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Jaká je provozní hmotnost vozidla?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1 395 kg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3393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16.</a:t>
            </a:r>
          </a:p>
          <a:p>
            <a:pPr marL="0" indent="0" algn="ctr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Vozidlo o hmotnosti 1 400 kg váží i se čtyřčlennou osádkou 1 760 kg.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Kolik váží v průměru každý z nich?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90 kg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1154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964488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17.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Za tři litry destilované vody jsme zaplatili třicet korun a tři koruny nám vrátili.</a:t>
            </a:r>
          </a:p>
          <a:p>
            <a:pPr marL="0" indent="0" algn="ctr">
              <a:buNone/>
            </a:pPr>
            <a:endParaRPr lang="cs-CZ" sz="12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Kolik stál 1 destilované vody?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9 Kč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374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18.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Prázdná plechovka váží 0,1 kg a plná 0,9 kg.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Kolik je v ní barvy?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0,8 kg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4215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820472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19.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Prázdná plechovka váží 0,1 kg, tři stejné plné plechovky váží dohromady 3,9 kg. </a:t>
            </a:r>
            <a:endParaRPr lang="cs-CZ" sz="12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Kolik oleje je v každé z nich?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1,2 kg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0845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20.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Za plnou nádrž benzínu jsme zaplatili  2 000 Kč  a dvě stokoruny nám vrátili při ceně 36 Kč / l benzínu.</a:t>
            </a:r>
          </a:p>
          <a:p>
            <a:pPr marL="0" indent="0" algn="ctr">
              <a:buNone/>
            </a:pPr>
            <a:endParaRPr lang="cs-CZ" sz="12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Jaký je objem nádrže?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50 l 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3503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21.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Za dva koláčky jsme zaplatili desetikorunou a jednu korunu nám vrátili.</a:t>
            </a:r>
          </a:p>
          <a:p>
            <a:pPr marL="0" indent="0" algn="ctr">
              <a:buNone/>
            </a:pPr>
            <a:endParaRPr lang="cs-CZ" sz="12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Kolik stál 1 koláček?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4,50 Kč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9506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22.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„Malá, normální “ žárovka 40 W stojí 15 Kč a tatáž „úsporná“ stojí 180 Kč.</a:t>
            </a:r>
          </a:p>
          <a:p>
            <a:pPr marL="0" indent="0" algn="ctr">
              <a:buNone/>
            </a:pPr>
            <a:endParaRPr lang="cs-CZ" sz="12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Kolik „obyčejných“ máme za cenu jedné úsporné</a:t>
            </a:r>
            <a:r>
              <a:rPr lang="cs-CZ" b="1" dirty="0" smtClean="0">
                <a:solidFill>
                  <a:srgbClr val="C00000"/>
                </a:solidFill>
              </a:rPr>
              <a:t>?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12 ks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5240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00200"/>
            <a:ext cx="853244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23.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Dvě stejné mince a jedna koruna dají dohromady pět korun.</a:t>
            </a:r>
          </a:p>
          <a:p>
            <a:pPr marL="0" indent="0" algn="ctr">
              <a:buNone/>
            </a:pPr>
            <a:endParaRPr lang="cs-CZ" sz="12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Jaké to jsou mince?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2 Kč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190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24.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Po zaplacení dluhu ve výši dvacet tři koruny mi zbyde čtyřicet sedm korun.</a:t>
            </a:r>
          </a:p>
          <a:p>
            <a:pPr marL="0" indent="0" algn="ctr">
              <a:buNone/>
            </a:pPr>
            <a:endParaRPr lang="cs-CZ" sz="12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Kolik peněz mám?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39341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70 Kč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0720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25.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Za tři lahve kofoly jsme zaplatili stokorunou a vrátili nám deset korun.</a:t>
            </a:r>
          </a:p>
          <a:p>
            <a:pPr marL="0" indent="0" algn="ctr">
              <a:buNone/>
            </a:pPr>
            <a:endParaRPr lang="cs-CZ" sz="12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Kolik stála 1 lahev kofoly?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30 Kč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0819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26.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Za dvě dvoulitrové lahve nápoje jsme zaplatili padesát korun.</a:t>
            </a:r>
          </a:p>
          <a:p>
            <a:pPr marL="0" indent="0" algn="ctr">
              <a:buNone/>
            </a:pPr>
            <a:endParaRPr lang="cs-CZ" sz="12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Kolik stála 1 lahev?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25 Kč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8994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26.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Deset mincí stejné hodnoty dá dohromady 200 Kč.</a:t>
            </a:r>
          </a:p>
          <a:p>
            <a:pPr marL="0" indent="0" algn="ctr">
              <a:buNone/>
            </a:pPr>
            <a:endParaRPr lang="cs-CZ" sz="12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O jaké mince jde?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20 Kč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8725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27.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Pět </a:t>
            </a:r>
            <a:r>
              <a:rPr lang="cs-CZ" b="1" dirty="0">
                <a:solidFill>
                  <a:srgbClr val="002060"/>
                </a:solidFill>
              </a:rPr>
              <a:t>mincí stejné hodnoty dá dohromady </a:t>
            </a:r>
            <a:r>
              <a:rPr lang="cs-CZ" b="1" dirty="0" smtClean="0">
                <a:solidFill>
                  <a:srgbClr val="002060"/>
                </a:solidFill>
              </a:rPr>
              <a:t>250 </a:t>
            </a:r>
            <a:r>
              <a:rPr lang="cs-CZ" b="1" dirty="0">
                <a:solidFill>
                  <a:srgbClr val="002060"/>
                </a:solidFill>
              </a:rPr>
              <a:t>Kč.</a:t>
            </a:r>
          </a:p>
          <a:p>
            <a:pPr marL="0" indent="0" algn="ctr">
              <a:buNone/>
            </a:pPr>
            <a:endParaRPr lang="cs-CZ" sz="12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>
                <a:solidFill>
                  <a:srgbClr val="002060"/>
                </a:solidFill>
              </a:rPr>
              <a:t>O jaké mince jde?</a:t>
            </a:r>
          </a:p>
          <a:p>
            <a:pPr marL="0" indent="0" algn="ctr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50 Kč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8402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69729"/>
            <a:ext cx="8208912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28.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Výtah má nosnost 540 kg. Kolik osob do něj smí vstoupit, počítáme-li průměrnou hmotnost každé 90 kg?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6 osob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7525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29.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Sedm housek stálo dvacet jedna korun.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Kolik stála 1 houska?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3 Kč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9048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A za domácí úkol každý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připraví tři podobné úlohy z praxe !!!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4" name="Obrázek 3" descr="http://us.123rf.com/400wm/400/400/yayayoy/yayayoy1111/yayayoy111100014/11275856-confused-smajla-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708920"/>
            <a:ext cx="6912768" cy="41490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57056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Dosud šlo hlavně o rychlost počítání.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A nyní zkuste trochu více popřemýšlet nad následujícími úlohami:</a:t>
            </a:r>
          </a:p>
          <a:p>
            <a:pPr marL="514350" indent="-514350">
              <a:buAutoNum type="arabicPeriod"/>
            </a:pPr>
            <a:r>
              <a:rPr lang="cs-CZ" b="1" dirty="0" smtClean="0">
                <a:solidFill>
                  <a:srgbClr val="C00000"/>
                </a:solidFill>
              </a:rPr>
              <a:t>Cihla váží  „kilo“ a půl cihly.</a:t>
            </a: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 Kolik váží dvě cihly?</a:t>
            </a:r>
          </a:p>
          <a:p>
            <a:pPr marL="0" indent="0">
              <a:buNone/>
            </a:pPr>
            <a:endParaRPr lang="cs-CZ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2 . Motocyklista váží i s výstrojí 55 kg, přičemž 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motocyklista je o 50 kg těžší než výstroj. 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Kolik váží motocyklista?     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Vlna 3">
            <a:hlinkClick r:id="" action="ppaction://hlinkshowjump?jump=nextslide"/>
          </p:cNvPr>
          <p:cNvSpPr/>
          <p:nvPr/>
        </p:nvSpPr>
        <p:spPr>
          <a:xfrm>
            <a:off x="6444208" y="3717032"/>
            <a:ext cx="2520280" cy="1368152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02412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C00000"/>
                </a:solidFill>
              </a:rPr>
              <a:t>Cihla = 1 kg + půl cihly, čili půl cihly = 1 kg</a:t>
            </a: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 Cihla = 2 kg</a:t>
            </a: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 2 cihly = 4 kg</a:t>
            </a:r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  <a:p>
            <a:pPr marL="514350" indent="-514350">
              <a:buAutoNum type="arabicPeriod" startAt="2"/>
            </a:pPr>
            <a:r>
              <a:rPr lang="cs-CZ" b="1" dirty="0" smtClean="0">
                <a:solidFill>
                  <a:srgbClr val="C00000"/>
                </a:solidFill>
              </a:rPr>
              <a:t>Motocyklista + výstroj = 55 kg</a:t>
            </a: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 Motocyklista – výstroj = 50 kg</a:t>
            </a: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 Motocyklista = 52,5 kg</a:t>
            </a: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 výstroj = 2,5 kg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3218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Děkuji vám za vaši snahu a pozornost…</a:t>
            </a:r>
            <a:endParaRPr lang="cs-CZ" sz="4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7577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Použitá literatura :</a:t>
            </a:r>
          </a:p>
          <a:p>
            <a:pPr marL="0" indent="0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Požitá grafika :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„</a:t>
            </a:r>
            <a:r>
              <a:rPr lang="cs-CZ" dirty="0" err="1" smtClean="0">
                <a:solidFill>
                  <a:srgbClr val="002060"/>
                </a:solidFill>
              </a:rPr>
              <a:t>Smajlíci</a:t>
            </a:r>
            <a:r>
              <a:rPr lang="cs-CZ" dirty="0" smtClean="0">
                <a:solidFill>
                  <a:srgbClr val="002060"/>
                </a:solidFill>
              </a:rPr>
              <a:t>“ – </a:t>
            </a:r>
            <a:r>
              <a:rPr lang="cs-CZ" dirty="0" smtClean="0">
                <a:solidFill>
                  <a:srgbClr val="002060"/>
                </a:solidFill>
              </a:rPr>
              <a:t>Klipart </a:t>
            </a:r>
            <a:r>
              <a:rPr lang="cs-CZ" dirty="0" smtClean="0">
                <a:solidFill>
                  <a:srgbClr val="002060"/>
                </a:solidFill>
              </a:rPr>
              <a:t>MS Office</a:t>
            </a:r>
            <a:r>
              <a:rPr lang="cs-CZ" dirty="0" smtClean="0">
                <a:solidFill>
                  <a:srgbClr val="002060"/>
                </a:solidFill>
              </a:rPr>
              <a:t>, www.office.microsoft.com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 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365104"/>
            <a:ext cx="3030289" cy="23689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1273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596</TotalTime>
  <Words>1408</Words>
  <Application>Microsoft Office PowerPoint</Application>
  <PresentationFormat>Předvádění na obrazovce (4:3)</PresentationFormat>
  <Paragraphs>379</Paragraphs>
  <Slides>71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71</vt:i4>
      </vt:variant>
    </vt:vector>
  </HeadingPairs>
  <TitlesOfParts>
    <vt:vector size="73" baseType="lpstr">
      <vt:lpstr>Motiv systému Office</vt:lpstr>
      <vt:lpstr>List</vt:lpstr>
      <vt:lpstr>Malé početní hrátky 2. </vt:lpstr>
      <vt:lpstr> </vt:lpstr>
      <vt:lpstr>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Početní hrátky 1.</dc:title>
  <dc:creator>Bláha Zdeněk</dc:creator>
  <cp:lastModifiedBy>Bláha Zdeněk</cp:lastModifiedBy>
  <cp:revision>36</cp:revision>
  <dcterms:created xsi:type="dcterms:W3CDTF">2013-08-21T13:31:08Z</dcterms:created>
  <dcterms:modified xsi:type="dcterms:W3CDTF">2013-11-13T18:40:02Z</dcterms:modified>
</cp:coreProperties>
</file>