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63" r:id="rId6"/>
    <p:sldId id="272" r:id="rId7"/>
    <p:sldId id="265" r:id="rId8"/>
    <p:sldId id="270" r:id="rId9"/>
    <p:sldId id="271" r:id="rId10"/>
    <p:sldId id="301" r:id="rId11"/>
    <p:sldId id="273" r:id="rId12"/>
    <p:sldId id="302" r:id="rId13"/>
    <p:sldId id="274" r:id="rId14"/>
    <p:sldId id="303" r:id="rId15"/>
    <p:sldId id="275" r:id="rId16"/>
    <p:sldId id="304" r:id="rId17"/>
    <p:sldId id="276" r:id="rId18"/>
    <p:sldId id="305" r:id="rId19"/>
    <p:sldId id="277" r:id="rId20"/>
    <p:sldId id="306" r:id="rId21"/>
    <p:sldId id="278" r:id="rId22"/>
    <p:sldId id="307" r:id="rId23"/>
    <p:sldId id="279" r:id="rId24"/>
    <p:sldId id="308" r:id="rId25"/>
    <p:sldId id="280" r:id="rId26"/>
    <p:sldId id="309" r:id="rId27"/>
    <p:sldId id="281" r:id="rId28"/>
    <p:sldId id="310" r:id="rId29"/>
    <p:sldId id="282" r:id="rId30"/>
    <p:sldId id="311" r:id="rId31"/>
    <p:sldId id="283" r:id="rId32"/>
    <p:sldId id="312" r:id="rId33"/>
    <p:sldId id="284" r:id="rId34"/>
    <p:sldId id="313" r:id="rId35"/>
    <p:sldId id="285" r:id="rId36"/>
    <p:sldId id="314" r:id="rId37"/>
    <p:sldId id="286" r:id="rId38"/>
    <p:sldId id="315" r:id="rId39"/>
    <p:sldId id="287" r:id="rId40"/>
    <p:sldId id="316" r:id="rId41"/>
    <p:sldId id="288" r:id="rId42"/>
    <p:sldId id="317" r:id="rId43"/>
    <p:sldId id="289" r:id="rId44"/>
    <p:sldId id="318" r:id="rId45"/>
    <p:sldId id="290" r:id="rId46"/>
    <p:sldId id="319" r:id="rId47"/>
    <p:sldId id="293" r:id="rId48"/>
    <p:sldId id="320" r:id="rId49"/>
    <p:sldId id="294" r:id="rId50"/>
    <p:sldId id="321" r:id="rId51"/>
    <p:sldId id="295" r:id="rId52"/>
    <p:sldId id="322" r:id="rId53"/>
    <p:sldId id="296" r:id="rId54"/>
    <p:sldId id="323" r:id="rId55"/>
    <p:sldId id="297" r:id="rId56"/>
    <p:sldId id="324" r:id="rId57"/>
    <p:sldId id="298" r:id="rId58"/>
    <p:sldId id="325" r:id="rId59"/>
    <p:sldId id="299" r:id="rId60"/>
    <p:sldId id="326" r:id="rId61"/>
    <p:sldId id="300" r:id="rId62"/>
    <p:sldId id="328" r:id="rId63"/>
    <p:sldId id="291" r:id="rId64"/>
    <p:sldId id="327" r:id="rId65"/>
    <p:sldId id="292" r:id="rId66"/>
    <p:sldId id="329" r:id="rId67"/>
    <p:sldId id="268" r:id="rId68"/>
    <p:sldId id="332" r:id="rId69"/>
    <p:sldId id="269" r:id="rId7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" Type="http://schemas.openxmlformats.org/officeDocument/2006/relationships/slide" Target="slides/slide6.xml"/><Relationship Id="rId71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637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669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648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210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017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10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000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485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96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025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160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5D774-25AD-4752-9AAD-67BF0B9B6D2C}" type="datetimeFigureOut">
              <a:rPr lang="cs-CZ" smtClean="0"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637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" y="2780928"/>
            <a:ext cx="9143999" cy="2160239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br>
              <a:rPr lang="cs-CZ" sz="8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80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(jednoduché rovnice)</a:t>
            </a:r>
            <a:r>
              <a:rPr lang="cs-CZ" sz="8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80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" y="5805264"/>
            <a:ext cx="9143999" cy="10527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Matematika pro učební automobilní obory 3.</a:t>
            </a:r>
          </a:p>
          <a:p>
            <a:pPr algn="r"/>
            <a:r>
              <a:rPr lang="cs-CZ" sz="2200" b="1" dirty="0" smtClean="0">
                <a:solidFill>
                  <a:srgbClr val="002060"/>
                </a:solidFill>
              </a:rPr>
              <a:t>Autor : RNDr. Zdeněk Bláha</a:t>
            </a:r>
            <a:endParaRPr lang="cs-CZ" sz="2200" b="1" dirty="0">
              <a:solidFill>
                <a:srgbClr val="002060"/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03254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9144000" cy="486916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62765962"/>
              </p:ext>
            </p:extLst>
          </p:nvPr>
        </p:nvGraphicFramePr>
        <p:xfrm>
          <a:off x="517237" y="2708920"/>
          <a:ext cx="8109528" cy="30567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0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17237" y="2708920"/>
                        <a:ext cx="8109528" cy="30567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396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9144000" cy="4869160"/>
          </a:xfrm>
        </p:spPr>
        <p:txBody>
          <a:bodyPr>
            <a:normAutofit fontScale="55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1.ročník učebních automobilních 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oborů předmětu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MATEMATIKA  jako motivace k prohloubení a podchycení zájmu učňů o danou oblast předmětu („neoblíbené“ rovnice). Také může být využít ve vyšších ročnících  v rámci procvičení a opakování učiva. 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jednoduchými </a:t>
            </a:r>
            <a:r>
              <a:rPr lang="cs-CZ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příklady motivuje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žáky a hravou soutěžní formou se snaží povzbudit jejich zájem o matematiku.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jako motivaci –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 větší názornost a atraktivnost výuky. Úlohy mohou žáci řešit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soutěžní formou s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možností následné kontroly.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Z důvodů kladné motivace jsou voleny lehčí úlohy, zejména ke konci celé série.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39509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7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Třída vztyk !!!</a:t>
            </a:r>
          </a:p>
          <a:p>
            <a:pPr marL="0" indent="0" algn="ctr">
              <a:buNone/>
            </a:pPr>
            <a:endParaRPr lang="cs-CZ" sz="72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vyřeší jako první rovnici uvedenou na tabuli, může si sednout ! ! !</a:t>
            </a:r>
            <a:endParaRPr lang="cs-CZ" sz="5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1558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pic>
        <p:nvPicPr>
          <p:cNvPr id="4" name="Zástupný symbol pro obsah 3" descr="http://deosum.com/Images/smajlik-microsoft-6.gif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484784"/>
            <a:ext cx="8280921" cy="537321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Obdélník 4"/>
          <p:cNvSpPr/>
          <p:nvPr/>
        </p:nvSpPr>
        <p:spPr>
          <a:xfrm>
            <a:off x="1043608" y="1988840"/>
            <a:ext cx="60486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solidFill>
                  <a:srgbClr val="7030A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To bude moc těžké…</a:t>
            </a:r>
            <a:endParaRPr lang="cs-CZ" sz="5400" b="1" cap="none" spc="0" dirty="0">
              <a:ln w="1905"/>
              <a:solidFill>
                <a:srgbClr val="7030A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21508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Nebude, bude to „brnkačka“ !</a:t>
            </a:r>
          </a:p>
          <a:p>
            <a:pPr marL="0" indent="0" algn="ctr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(počítat se musí umět, jinak člověka ošidí…)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V případě „nouze“ použijte kalkulačku.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97480"/>
            <a:ext cx="3510632" cy="26037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80572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3x + 2 = 110 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0160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3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36 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4297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3x + 13 = 100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29 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809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3.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2x + 240 = 500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3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130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158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4.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2x + 26 = 100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37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31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5.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2x + 3 = 10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3,5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102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6.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4x – 2 = 10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84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7.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4x + 40 = 100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15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831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8.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2 100 = 70x</a:t>
            </a:r>
          </a:p>
          <a:p>
            <a:pPr marL="0" indent="0" algn="ctr">
              <a:buNone/>
            </a:pPr>
            <a:endParaRPr lang="cs-CZ" sz="12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30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64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9.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2x + 2 = 20 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9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999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10.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2x + 24 = 100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38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1851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11.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4x – 3 = 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3/4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5997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12.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4x – 1 = 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1/4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2474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13.</a:t>
            </a:r>
          </a:p>
          <a:p>
            <a:pPr marL="0" indent="0" algn="ctr">
              <a:buNone/>
            </a:pPr>
            <a:endParaRPr lang="cs-CZ" sz="4000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4x - 2 = 10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2422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14.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5x + 5 = 30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5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36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15.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x + 95 = 1 490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1 395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39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16.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1 400 + 4x = 1 760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90 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115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964488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17.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3x + 3 = 30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9 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374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18.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x + 0,1 = 0,9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0,8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4215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00200"/>
            <a:ext cx="8820472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19.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3x + 3 . 0,1 = 3,9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1,2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845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20.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36x + 200 = 2 000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50 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3503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21.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2x + 1 = 10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4,5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50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22.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15x = 180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12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5240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53244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23.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2x + 1 = 5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2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190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24.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x – 23 = 47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39341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70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0720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25.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3x + 10 = 100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30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0819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26.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2x = 50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25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8994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26.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10x = 200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20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87254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27.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5x = 250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50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684024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69729"/>
            <a:ext cx="8208912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28.</a:t>
            </a:r>
          </a:p>
          <a:p>
            <a:pPr marL="0" indent="0" algn="ctr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90x = 540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6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875252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29.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cs-CZ" sz="6000" b="1" dirty="0" smtClean="0">
                <a:solidFill>
                  <a:srgbClr val="002060"/>
                </a:solidFill>
              </a:rPr>
              <a:t>7x = 21</a:t>
            </a:r>
          </a:p>
        </p:txBody>
      </p:sp>
      <p:sp>
        <p:nvSpPr>
          <p:cNvPr id="4" name="Šipka dolů 3">
            <a:hlinkClick r:id="" action="ppaction://hlinkshowjump?jump=nextslide"/>
          </p:cNvPr>
          <p:cNvSpPr/>
          <p:nvPr/>
        </p:nvSpPr>
        <p:spPr>
          <a:xfrm>
            <a:off x="885371" y="5661248"/>
            <a:ext cx="7503053" cy="1080120"/>
          </a:xfrm>
          <a:prstGeom prst="downArrow">
            <a:avLst>
              <a:gd name="adj1" fmla="val 50000"/>
              <a:gd name="adj2" fmla="val 6478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hlinkClick r:id="" action="ppaction://hlinkshowjump?jump=nextslide"/>
              </a:rPr>
              <a:t>Správné řešení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/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3</a:t>
            </a:r>
            <a:endParaRPr lang="cs-CZ" sz="15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04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Tak jsme si trošku započítali….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5112568" cy="47251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705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002060"/>
                </a:solidFill>
              </a:rPr>
              <a:t>Děkuji vám za vaši snahu a pozornost…</a:t>
            </a:r>
            <a:endParaRPr lang="cs-CZ" sz="40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57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Použitá literatura :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2060"/>
                </a:solidFill>
              </a:rPr>
              <a:t>Požitá </a:t>
            </a:r>
            <a:r>
              <a:rPr lang="cs-CZ" b="1" dirty="0" smtClean="0">
                <a:solidFill>
                  <a:srgbClr val="002060"/>
                </a:solidFill>
              </a:rPr>
              <a:t>grafika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rgbClr val="002060"/>
                </a:solidFill>
              </a:rPr>
              <a:t>„</a:t>
            </a:r>
            <a:r>
              <a:rPr lang="cs-CZ" dirty="0" err="1" smtClean="0">
                <a:solidFill>
                  <a:srgbClr val="002060"/>
                </a:solidFill>
              </a:rPr>
              <a:t>Smajlíci</a:t>
            </a:r>
            <a:r>
              <a:rPr lang="cs-CZ" dirty="0" smtClean="0">
                <a:solidFill>
                  <a:srgbClr val="002060"/>
                </a:solidFill>
              </a:rPr>
              <a:t>“ – </a:t>
            </a:r>
            <a:r>
              <a:rPr lang="cs-CZ" dirty="0" smtClean="0">
                <a:solidFill>
                  <a:srgbClr val="002060"/>
                </a:solidFill>
              </a:rPr>
              <a:t>Klipart </a:t>
            </a:r>
            <a:r>
              <a:rPr lang="cs-CZ" dirty="0" smtClean="0">
                <a:solidFill>
                  <a:srgbClr val="002060"/>
                </a:solidFill>
              </a:rPr>
              <a:t>MS Office</a:t>
            </a:r>
            <a:r>
              <a:rPr lang="cs-CZ" dirty="0" smtClean="0">
                <a:solidFill>
                  <a:srgbClr val="002060"/>
                </a:solidFill>
              </a:rPr>
              <a:t>, www.office.microsoft.com </a:t>
            </a:r>
            <a:endParaRPr lang="cs-CZ" dirty="0">
              <a:solidFill>
                <a:srgbClr val="00206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038" y="4123095"/>
            <a:ext cx="3462337" cy="2706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127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624</TotalTime>
  <Words>827</Words>
  <Application>Microsoft Office PowerPoint</Application>
  <PresentationFormat>Předvádění na obrazovce (4:3)</PresentationFormat>
  <Paragraphs>305</Paragraphs>
  <Slides>69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69</vt:i4>
      </vt:variant>
    </vt:vector>
  </HeadingPairs>
  <TitlesOfParts>
    <vt:vector size="71" baseType="lpstr">
      <vt:lpstr>Motiv systému Office</vt:lpstr>
      <vt:lpstr>List</vt:lpstr>
      <vt:lpstr>Malé početní hrátky 3. (jednoduché rovnice) </vt:lpstr>
      <vt:lpstr> </vt:lpstr>
      <vt:lpstr> </vt:lpstr>
      <vt:lpstr>Malé početní hrátky 3. </vt:lpstr>
      <vt:lpstr>Malé početní hrátky 3. </vt:lpstr>
      <vt:lpstr>Malé početní hrátky 2.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  <vt:lpstr>Malé početní hrátky 3.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hrátky 1.</dc:title>
  <dc:creator>Bláha Zdeněk</dc:creator>
  <cp:lastModifiedBy>Bláha Zdeněk</cp:lastModifiedBy>
  <cp:revision>39</cp:revision>
  <dcterms:created xsi:type="dcterms:W3CDTF">2013-08-21T13:31:08Z</dcterms:created>
  <dcterms:modified xsi:type="dcterms:W3CDTF">2013-11-13T18:40:46Z</dcterms:modified>
</cp:coreProperties>
</file>