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1" r:id="rId5"/>
    <p:sldId id="256" r:id="rId6"/>
    <p:sldId id="271" r:id="rId7"/>
    <p:sldId id="272" r:id="rId8"/>
    <p:sldId id="278" r:id="rId9"/>
    <p:sldId id="279" r:id="rId10"/>
    <p:sldId id="280" r:id="rId11"/>
    <p:sldId id="275" r:id="rId12"/>
    <p:sldId id="269" r:id="rId13"/>
    <p:sldId id="265" r:id="rId14"/>
    <p:sldId id="258" r:id="rId15"/>
    <p:sldId id="274" r:id="rId16"/>
    <p:sldId id="260" r:id="rId17"/>
    <p:sldId id="261" r:id="rId18"/>
    <p:sldId id="262" r:id="rId19"/>
    <p:sldId id="266" r:id="rId20"/>
    <p:sldId id="267" r:id="rId21"/>
    <p:sldId id="282" r:id="rId22"/>
    <p:sldId id="283" r:id="rId23"/>
    <p:sldId id="28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emf"/><Relationship Id="rId4" Type="http://schemas.openxmlformats.org/officeDocument/2006/relationships/package" Target="../embeddings/Microsoft_Excel_Worksheet2.xlsx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oleObject" Target="../embeddings/oleObject3.bin"/><Relationship Id="rId7" Type="http://schemas.openxmlformats.org/officeDocument/2006/relationships/package" Target="../embeddings/Microsoft_Excel_Worksheet4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6.emf"/><Relationship Id="rId4" Type="http://schemas.openxmlformats.org/officeDocument/2006/relationships/package" Target="../embeddings/Microsoft_Excel_Worksheet3.xls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8.emf"/><Relationship Id="rId4" Type="http://schemas.openxmlformats.org/officeDocument/2006/relationships/package" Target="../embeddings/Microsoft_Excel_Worksheet5.xls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8.emf"/><Relationship Id="rId4" Type="http://schemas.openxmlformats.org/officeDocument/2006/relationships/package" Target="../embeddings/Microsoft_Excel_Worksheet6.xlsx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8.emf"/><Relationship Id="rId4" Type="http://schemas.openxmlformats.org/officeDocument/2006/relationships/package" Target="../embeddings/Microsoft_Excel_Worksheet7.xlsx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8.emf"/><Relationship Id="rId4" Type="http://schemas.openxmlformats.org/officeDocument/2006/relationships/package" Target="../embeddings/Microsoft_Excel_Worksheet8.xlsx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r o c e n t a</a:t>
            </a:r>
            <a:endParaRPr lang="cs-CZ" sz="88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4.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786959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1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první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ročník učebních automobilních předmětu MATEMATIKA jako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úvod k tématu slovní úlohy - procenta. V dalších ročnících může být využit v rámci opakování a upevnění učiva.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názornými obrázky a příklady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doplňujícími a podporujícími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 učitele a hravou formou 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úvodu výkladu – pro větší atraktivnost výuky. Úlohy 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Procenta známe ze základní školy,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neuškodí si  tento pojem zopakovat.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to je „procento“?</a:t>
            </a:r>
            <a:endParaRPr lang="cs-CZ" sz="4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789040"/>
            <a:ext cx="4104456" cy="29034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4000" b="1" dirty="0" smtClean="0">
                <a:solidFill>
                  <a:srgbClr val="002060"/>
                </a:solidFill>
              </a:rPr>
              <a:t>1 %  =  1 / 100 celku   =   0,01   celku</a:t>
            </a:r>
          </a:p>
          <a:p>
            <a:endParaRPr lang="cs-CZ" sz="4000" b="1" dirty="0">
              <a:solidFill>
                <a:srgbClr val="002060"/>
              </a:solidFill>
            </a:endParaRPr>
          </a:p>
          <a:p>
            <a:endParaRPr lang="cs-CZ" sz="4000" b="1" dirty="0" smtClean="0">
              <a:solidFill>
                <a:srgbClr val="002060"/>
              </a:solidFill>
            </a:endParaRPr>
          </a:p>
          <a:p>
            <a:endParaRPr lang="cs-CZ" sz="4000" b="1" dirty="0">
              <a:solidFill>
                <a:srgbClr val="002060"/>
              </a:solidFill>
            </a:endParaRPr>
          </a:p>
          <a:p>
            <a:endParaRPr lang="cs-CZ" sz="4000" b="1" dirty="0" smtClean="0">
              <a:solidFill>
                <a:srgbClr val="002060"/>
              </a:solidFill>
            </a:endParaRPr>
          </a:p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„Procento je vždy  </a:t>
            </a:r>
            <a:r>
              <a:rPr lang="cs-CZ" sz="40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e t i n a  </a:t>
            </a:r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celku!“ </a:t>
            </a:r>
          </a:p>
          <a:p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9581092"/>
              </p:ext>
            </p:extLst>
          </p:nvPr>
        </p:nvGraphicFramePr>
        <p:xfrm>
          <a:off x="14748" y="2852936"/>
          <a:ext cx="9144000" cy="28457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748" y="2852936"/>
                        <a:ext cx="9144000" cy="28457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Lze snadno domyslet </a:t>
            </a: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50%=polovina celku           25%=čtvrtina celku</a:t>
            </a: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                             75%= ¾ celku  </a:t>
            </a:r>
            <a:endParaRPr lang="cs-CZ" b="1" dirty="0">
              <a:solidFill>
                <a:srgbClr val="002060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7158816"/>
              </p:ext>
            </p:extLst>
          </p:nvPr>
        </p:nvGraphicFramePr>
        <p:xfrm>
          <a:off x="5508104" y="3428642"/>
          <a:ext cx="2592288" cy="26051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7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508104" y="3428642"/>
                        <a:ext cx="2592288" cy="26051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3995675"/>
              </p:ext>
            </p:extLst>
          </p:nvPr>
        </p:nvGraphicFramePr>
        <p:xfrm>
          <a:off x="1402578" y="3429000"/>
          <a:ext cx="2593357" cy="26062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8" name="List" r:id="rId7" imgW="1914421" imgH="1924087" progId="Excel.Sheet.12">
                  <p:embed/>
                </p:oleObj>
              </mc:Choice>
              <mc:Fallback>
                <p:oleObj name="List" r:id="rId7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402578" y="3429000"/>
                        <a:ext cx="2593357" cy="26062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040560"/>
          </a:xfrm>
        </p:spPr>
        <p:txBody>
          <a:bodyPr>
            <a:normAutofit fontScale="92500" lnSpcReduction="20000"/>
          </a:bodyPr>
          <a:lstStyle/>
          <a:p>
            <a:endParaRPr lang="cs-CZ" sz="5700" b="1" dirty="0" smtClean="0">
              <a:solidFill>
                <a:srgbClr val="FF0000"/>
              </a:solidFill>
            </a:endParaRPr>
          </a:p>
          <a:p>
            <a:endParaRPr lang="cs-CZ" sz="5700" b="1" dirty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  <a:p>
            <a:endParaRPr lang="cs-CZ" sz="5700" b="1" dirty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10% = desetina celku (10/100 = 1/10)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4728628"/>
              </p:ext>
            </p:extLst>
          </p:nvPr>
        </p:nvGraphicFramePr>
        <p:xfrm>
          <a:off x="0" y="1412776"/>
          <a:ext cx="9144000" cy="39597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1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1412776"/>
                        <a:ext cx="9144000" cy="39597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040560"/>
          </a:xfrm>
        </p:spPr>
        <p:txBody>
          <a:bodyPr>
            <a:normAutofit fontScale="32500" lnSpcReduction="20000"/>
          </a:bodyPr>
          <a:lstStyle/>
          <a:p>
            <a:endParaRPr lang="cs-CZ" sz="7000" dirty="0">
              <a:solidFill>
                <a:srgbClr val="FF000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135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20% = pětina celku (20/100 = 1/5)</a:t>
            </a:r>
            <a:r>
              <a:rPr lang="cs-CZ" sz="1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endParaRPr lang="cs-CZ" sz="1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8635014"/>
              </p:ext>
            </p:extLst>
          </p:nvPr>
        </p:nvGraphicFramePr>
        <p:xfrm>
          <a:off x="0" y="1340768"/>
          <a:ext cx="9147508" cy="39597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9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1340768"/>
                        <a:ext cx="9147508" cy="39597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fontScale="32500" lnSpcReduction="20000"/>
          </a:bodyPr>
          <a:lstStyle/>
          <a:p>
            <a:endParaRPr lang="cs-CZ" sz="7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123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30% = 0,3 celku  (30/100 = 3/10) </a:t>
            </a:r>
          </a:p>
          <a:p>
            <a:pPr marL="0" indent="0" algn="ctr">
              <a:buNone/>
            </a:pPr>
            <a:r>
              <a:rPr lang="cs-CZ" sz="123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(méně, než třetina, 1/3=33,333…%)</a:t>
            </a: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05870861"/>
              </p:ext>
            </p:extLst>
          </p:nvPr>
        </p:nvGraphicFramePr>
        <p:xfrm>
          <a:off x="0" y="1052736"/>
          <a:ext cx="9144000" cy="39597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3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1052736"/>
                        <a:ext cx="9144000" cy="39597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fontScale="25000" lnSpcReduction="20000"/>
          </a:bodyPr>
          <a:lstStyle/>
          <a:p>
            <a:endParaRPr lang="cs-CZ" sz="7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11200" dirty="0" smtClean="0">
                <a:solidFill>
                  <a:srgbClr val="00B0F0"/>
                </a:solidFill>
              </a:rPr>
              <a:t> </a:t>
            </a:r>
          </a:p>
          <a:p>
            <a:pPr marL="0" indent="0" algn="ctr">
              <a:buNone/>
            </a:pPr>
            <a:endParaRPr lang="cs-CZ" sz="176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17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40% = dvě pětiny  (40/100 = 2/5)  </a:t>
            </a:r>
            <a:endParaRPr lang="cs-CZ" sz="176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8694079"/>
              </p:ext>
            </p:extLst>
          </p:nvPr>
        </p:nvGraphicFramePr>
        <p:xfrm>
          <a:off x="0" y="1484784"/>
          <a:ext cx="9144000" cy="39597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7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1484784"/>
                        <a:ext cx="9144000" cy="39597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Porozuměli jste všemu?</a:t>
            </a:r>
          </a:p>
          <a:p>
            <a:pPr marL="0" indent="0" algn="ctr">
              <a:buNone/>
            </a:pPr>
            <a:endParaRPr lang="cs-CZ" sz="4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si to ověříme !!!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734227589106098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256" y="2996952"/>
            <a:ext cx="2095500" cy="2095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R  O  C  E  N  T A 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08913" cy="5006240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Bez kalkulačky určete, kolik je ze základu 12: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50 %    =                                      </a:t>
                </a: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25 %    =                                      </a:t>
                </a: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75 %    =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 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10 %    =                                </a:t>
                </a: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20 %    =                                      </a:t>
                </a:r>
                <a:endParaRPr lang="cs-CZ" sz="3000" b="1" dirty="0" smtClean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33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000" b="1" dirty="0">
                    <a:solidFill>
                      <a:srgbClr val="002060"/>
                    </a:solidFill>
                  </a:rPr>
                  <a:t> %  =      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                                   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66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000" b="1" dirty="0">
                    <a:solidFill>
                      <a:srgbClr val="002060"/>
                    </a:solidFill>
                  </a:rPr>
                  <a:t> %  =                                     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08913" cy="5006240"/>
              </a:xfrm>
              <a:blipFill rotWithShape="1">
                <a:blip r:embed="rId2"/>
                <a:stretch>
                  <a:fillRect l="-1485" t="-14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Kontrola výsledků (základ 12):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50 %    =      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6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25 %    =      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3 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75 %    =      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9 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10 %    =      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1,2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20 %    =      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2,4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33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000" b="1" dirty="0">
                    <a:solidFill>
                      <a:srgbClr val="002060"/>
                    </a:solidFill>
                  </a:rPr>
                  <a:t> %  =      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4                                   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r>
                  <a:rPr lang="cs-CZ" sz="3000" b="1" dirty="0">
                    <a:solidFill>
                      <a:srgbClr val="002060"/>
                    </a:solidFill>
                  </a:rPr>
                  <a:t>66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0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000" b="1" dirty="0">
                    <a:solidFill>
                      <a:srgbClr val="002060"/>
                    </a:solidFill>
                  </a:rPr>
                  <a:t> %  =                                      </a:t>
                </a:r>
                <a:r>
                  <a:rPr lang="cs-CZ" sz="3000" b="1" dirty="0" smtClean="0">
                    <a:solidFill>
                      <a:srgbClr val="002060"/>
                    </a:solidFill>
                  </a:rPr>
                  <a:t>8</a:t>
                </a:r>
                <a:endParaRPr lang="cs-CZ" sz="3000" b="1" dirty="0">
                  <a:solidFill>
                    <a:srgbClr val="002060"/>
                  </a:solidFill>
                </a:endParaRPr>
              </a:p>
              <a:p>
                <a:endParaRPr lang="cs-CZ" sz="30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  <a:blipFill rotWithShape="1">
                <a:blip r:embed="rId2"/>
                <a:stretch>
                  <a:fillRect l="-1485" t="-1451" r="-23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556792"/>
                <a:ext cx="8136904" cy="5040560"/>
              </a:xfrm>
            </p:spPr>
            <p:txBody>
              <a:bodyPr>
                <a:normAutofit fontScale="92500"/>
              </a:bodyPr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Bez použití kalkulačky ze základu 36 000 zapište :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50 %    =  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25 %    =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75 %    =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10 %    =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20 %    = 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33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%  = 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66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%  = 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556792"/>
                <a:ext cx="8136904" cy="5040560"/>
              </a:xfrm>
              <a:blipFill rotWithShape="1">
                <a:blip r:embed="rId2"/>
                <a:stretch>
                  <a:fillRect l="-1498" t="-1451" r="-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</p:spPr>
            <p:txBody>
              <a:bodyPr>
                <a:normAutofit lnSpcReduction="10000"/>
              </a:bodyPr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Kontrola výsledků  </a:t>
                </a:r>
                <a:r>
                  <a:rPr lang="cs-CZ" b="1" dirty="0">
                    <a:solidFill>
                      <a:srgbClr val="002060"/>
                    </a:solidFill>
                  </a:rPr>
                  <a:t>(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ze základu36 000):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r>
                  <a:rPr lang="cs-CZ" b="1" dirty="0">
                    <a:solidFill>
                      <a:srgbClr val="002060"/>
                    </a:solidFill>
                  </a:rPr>
                  <a:t>50 %    = 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                           18 000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r>
                  <a:rPr lang="cs-CZ" b="1" dirty="0">
                    <a:solidFill>
                      <a:srgbClr val="002060"/>
                    </a:solidFill>
                  </a:rPr>
                  <a:t>25 %   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=                                9 000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r>
                  <a:rPr lang="cs-CZ" b="1" dirty="0">
                    <a:solidFill>
                      <a:srgbClr val="002060"/>
                    </a:solidFill>
                  </a:rPr>
                  <a:t>75 %   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=                              27 000 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r>
                  <a:rPr lang="cs-CZ" b="1" dirty="0">
                    <a:solidFill>
                      <a:srgbClr val="002060"/>
                    </a:solidFill>
                  </a:rPr>
                  <a:t>10 %   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=                                3 600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r>
                  <a:rPr lang="cs-CZ" b="1" dirty="0">
                    <a:solidFill>
                      <a:srgbClr val="002060"/>
                    </a:solidFill>
                  </a:rPr>
                  <a:t>20 %    =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                              7 200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r>
                  <a:rPr lang="cs-CZ" b="1" dirty="0">
                    <a:solidFill>
                      <a:srgbClr val="002060"/>
                    </a:solidFill>
                  </a:rPr>
                  <a:t>33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rgbClr val="002060"/>
                    </a:solidFill>
                  </a:rPr>
                  <a:t> %  =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                            12 000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r>
                  <a:rPr lang="cs-CZ" b="1" dirty="0">
                    <a:solidFill>
                      <a:srgbClr val="002060"/>
                    </a:solidFill>
                  </a:rPr>
                  <a:t>66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rgbClr val="002060"/>
                    </a:solidFill>
                  </a:rPr>
                  <a:t> %  =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                            24 000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  <a:blipFill rotWithShape="1">
                <a:blip r:embed="rId2"/>
                <a:stretch>
                  <a:fillRect l="-1633" t="-25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94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Výpočet procent  (s kalkulačkou) 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Celek vydělíme 100 a vynásobíme počtem procent 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Příklad :  37 % z 350  =  350 : 100 . 37 = 129,5</a:t>
            </a:r>
          </a:p>
          <a:p>
            <a:pPr marL="0" indent="0" algn="ctr">
              <a:buNone/>
            </a:pPr>
            <a:endParaRPr lang="cs-CZ" sz="1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Protože dělíme 100 a násobíme „procenty“, lze též 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37 % z 350 = 350 . 0,37 = 129,5   (37%  je  0,37 celku)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Podobně :  26 % ze 32 = 0,26 . 32 = 8,32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62 % z 1 356 = 0,62 . 1 356 = 840,72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23,5% z 458 = 0,235 . 458 = 107,63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01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Pomocí kalkulačky spočítejte :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17    % z 5 400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15    % z 2 300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2,5 % z 1 350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1,5 % z 4 000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22    % z    650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2,3 % z 3 215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0,9 % z 6 215 =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94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51125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Kontrola výsledků </a:t>
            </a:r>
            <a:r>
              <a:rPr lang="cs-CZ" b="1" dirty="0">
                <a:solidFill>
                  <a:srgbClr val="002060"/>
                </a:solidFill>
              </a:rPr>
              <a:t>:</a:t>
            </a:r>
          </a:p>
          <a:p>
            <a:r>
              <a:rPr lang="cs-CZ" b="1" dirty="0">
                <a:solidFill>
                  <a:srgbClr val="002060"/>
                </a:solidFill>
              </a:rPr>
              <a:t> 17 </a:t>
            </a:r>
            <a:r>
              <a:rPr lang="cs-CZ" b="1" dirty="0" smtClean="0">
                <a:solidFill>
                  <a:srgbClr val="002060"/>
                </a:solidFill>
              </a:rPr>
              <a:t>   % </a:t>
            </a:r>
            <a:r>
              <a:rPr lang="cs-CZ" b="1" dirty="0">
                <a:solidFill>
                  <a:srgbClr val="002060"/>
                </a:solidFill>
              </a:rPr>
              <a:t>z 5 400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   918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15    </a:t>
            </a:r>
            <a:r>
              <a:rPr lang="cs-CZ" b="1" dirty="0">
                <a:solidFill>
                  <a:srgbClr val="002060"/>
                </a:solidFill>
              </a:rPr>
              <a:t>% z 2 300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   345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   2,5 </a:t>
            </a:r>
            <a:r>
              <a:rPr lang="cs-CZ" b="1" dirty="0">
                <a:solidFill>
                  <a:srgbClr val="002060"/>
                </a:solidFill>
              </a:rPr>
              <a:t>% z 1 350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     33,75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   1,5 </a:t>
            </a:r>
            <a:r>
              <a:rPr lang="cs-CZ" b="1" dirty="0">
                <a:solidFill>
                  <a:srgbClr val="002060"/>
                </a:solidFill>
              </a:rPr>
              <a:t>% z 4 000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     60 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22    </a:t>
            </a:r>
            <a:r>
              <a:rPr lang="cs-CZ" b="1" dirty="0">
                <a:solidFill>
                  <a:srgbClr val="002060"/>
                </a:solidFill>
              </a:rPr>
              <a:t>% z    650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   143  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   2,3 </a:t>
            </a:r>
            <a:r>
              <a:rPr lang="cs-CZ" b="1" dirty="0">
                <a:solidFill>
                  <a:srgbClr val="002060"/>
                </a:solidFill>
              </a:rPr>
              <a:t>% z 3 215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     73,945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   0,9 </a:t>
            </a:r>
            <a:r>
              <a:rPr lang="cs-CZ" b="1" dirty="0">
                <a:solidFill>
                  <a:srgbClr val="002060"/>
                </a:solidFill>
              </a:rPr>
              <a:t>% z 6 215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     55,935</a:t>
            </a: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17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</a:rPr>
              <a:t>Pomocí kalkulačky spočítejte :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16    % </a:t>
            </a:r>
            <a:r>
              <a:rPr lang="cs-CZ" b="1" dirty="0">
                <a:solidFill>
                  <a:srgbClr val="002060"/>
                </a:solidFill>
              </a:rPr>
              <a:t>z </a:t>
            </a:r>
            <a:r>
              <a:rPr lang="cs-CZ" b="1" dirty="0" smtClean="0">
                <a:solidFill>
                  <a:srgbClr val="002060"/>
                </a:solidFill>
              </a:rPr>
              <a:t>     164 </a:t>
            </a:r>
            <a:r>
              <a:rPr lang="cs-CZ" b="1" dirty="0">
                <a:solidFill>
                  <a:srgbClr val="002060"/>
                </a:solidFill>
              </a:rPr>
              <a:t>=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18    % </a:t>
            </a:r>
            <a:r>
              <a:rPr lang="cs-CZ" b="1" dirty="0">
                <a:solidFill>
                  <a:srgbClr val="002060"/>
                </a:solidFill>
              </a:rPr>
              <a:t>z </a:t>
            </a:r>
            <a:r>
              <a:rPr lang="cs-CZ" b="1" dirty="0" smtClean="0">
                <a:solidFill>
                  <a:srgbClr val="002060"/>
                </a:solidFill>
              </a:rPr>
              <a:t>22 </a:t>
            </a:r>
            <a:r>
              <a:rPr lang="cs-CZ" b="1" dirty="0">
                <a:solidFill>
                  <a:srgbClr val="002060"/>
                </a:solidFill>
              </a:rPr>
              <a:t>300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2,7 </a:t>
            </a:r>
            <a:r>
              <a:rPr lang="cs-CZ" b="1" dirty="0">
                <a:solidFill>
                  <a:srgbClr val="002060"/>
                </a:solidFill>
              </a:rPr>
              <a:t>% </a:t>
            </a:r>
            <a:r>
              <a:rPr lang="cs-CZ" b="1" dirty="0" smtClean="0">
                <a:solidFill>
                  <a:srgbClr val="002060"/>
                </a:solidFill>
              </a:rPr>
              <a:t>z 11 750 </a:t>
            </a:r>
            <a:r>
              <a:rPr lang="cs-CZ" b="1" dirty="0">
                <a:solidFill>
                  <a:srgbClr val="002060"/>
                </a:solidFill>
              </a:rPr>
              <a:t>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1,3 </a:t>
            </a:r>
            <a:r>
              <a:rPr lang="cs-CZ" b="1" dirty="0">
                <a:solidFill>
                  <a:srgbClr val="002060"/>
                </a:solidFill>
              </a:rPr>
              <a:t>% z </a:t>
            </a:r>
            <a:r>
              <a:rPr lang="cs-CZ" b="1" dirty="0" smtClean="0">
                <a:solidFill>
                  <a:srgbClr val="002060"/>
                </a:solidFill>
              </a:rPr>
              <a:t>43 </a:t>
            </a:r>
            <a:r>
              <a:rPr lang="cs-CZ" b="1" dirty="0">
                <a:solidFill>
                  <a:srgbClr val="002060"/>
                </a:solidFill>
              </a:rPr>
              <a:t>000 =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21,5% </a:t>
            </a:r>
            <a:r>
              <a:rPr lang="cs-CZ" b="1" dirty="0">
                <a:solidFill>
                  <a:srgbClr val="002060"/>
                </a:solidFill>
              </a:rPr>
              <a:t>z  </a:t>
            </a:r>
            <a:r>
              <a:rPr lang="cs-CZ" b="1" dirty="0" smtClean="0">
                <a:solidFill>
                  <a:srgbClr val="002060"/>
                </a:solidFill>
              </a:rPr>
              <a:t>12 </a:t>
            </a:r>
            <a:r>
              <a:rPr lang="cs-CZ" b="1" dirty="0">
                <a:solidFill>
                  <a:srgbClr val="002060"/>
                </a:solidFill>
              </a:rPr>
              <a:t>650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2,1 </a:t>
            </a:r>
            <a:r>
              <a:rPr lang="cs-CZ" b="1" dirty="0">
                <a:solidFill>
                  <a:srgbClr val="002060"/>
                </a:solidFill>
              </a:rPr>
              <a:t>% z </a:t>
            </a:r>
            <a:r>
              <a:rPr lang="cs-CZ" b="1" dirty="0" smtClean="0">
                <a:solidFill>
                  <a:srgbClr val="002060"/>
                </a:solidFill>
              </a:rPr>
              <a:t>  3 </a:t>
            </a:r>
            <a:r>
              <a:rPr lang="cs-CZ" b="1" dirty="0">
                <a:solidFill>
                  <a:srgbClr val="002060"/>
                </a:solidFill>
              </a:rPr>
              <a:t>215 =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0,7    % z      </a:t>
            </a:r>
            <a:r>
              <a:rPr lang="cs-CZ" b="1" dirty="0">
                <a:solidFill>
                  <a:srgbClr val="002060"/>
                </a:solidFill>
              </a:rPr>
              <a:t>215 =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98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04335"/>
            <a:ext cx="8208912" cy="50930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Kontrola výsledků </a:t>
            </a:r>
            <a:r>
              <a:rPr lang="cs-CZ" b="1" dirty="0">
                <a:solidFill>
                  <a:srgbClr val="002060"/>
                </a:solidFill>
              </a:rPr>
              <a:t>:</a:t>
            </a:r>
          </a:p>
          <a:p>
            <a:r>
              <a:rPr lang="cs-CZ" dirty="0"/>
              <a:t> </a:t>
            </a:r>
            <a:r>
              <a:rPr lang="cs-CZ" b="1" dirty="0">
                <a:solidFill>
                  <a:srgbClr val="002060"/>
                </a:solidFill>
              </a:rPr>
              <a:t> 16    % z      164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26,24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18    % z 22 300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4 014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  2,7 % z 11 750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317,25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  1,3 % z 43 000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559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21,5% z  12 650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2 719,75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  2,1 % z   3 215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6 751,5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0,7    % z      215 </a:t>
            </a:r>
            <a:r>
              <a:rPr lang="cs-CZ" b="1" dirty="0" smtClean="0">
                <a:solidFill>
                  <a:srgbClr val="002060"/>
                </a:solidFill>
              </a:rPr>
              <a:t>=                                1,505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34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Tak to bude pro dnešek stačit, ještě malé domácí cvičení 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 25    % z 260 =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 37    % z 555 =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 42,5 % z 686 =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 50     % z 848 =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120    % z 260 =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175    % z 340 =  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47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využijeme procenta v různých úlohách z praxe !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MS Office</a:t>
            </a:r>
            <a:r>
              <a:rPr lang="cs-CZ" smtClean="0">
                <a:solidFill>
                  <a:srgbClr val="002060"/>
                </a:solidFill>
              </a:rPr>
              <a:t>, </a:t>
            </a:r>
            <a:r>
              <a:rPr lang="cs-CZ" smtClean="0">
                <a:solidFill>
                  <a:srgbClr val="002060"/>
                </a:solidFill>
              </a:rPr>
              <a:t>autor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933056"/>
            <a:ext cx="3462337" cy="270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587</TotalTime>
  <Words>962</Words>
  <Application>Microsoft Office PowerPoint</Application>
  <PresentationFormat>Předvádění na obrazovce (4:3)</PresentationFormat>
  <Paragraphs>171</Paragraphs>
  <Slides>23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List</vt:lpstr>
      <vt:lpstr>  P r o c e n t a</vt:lpstr>
      <vt:lpstr>P  R  O  C  E  N  T  A</vt:lpstr>
      <vt:lpstr>Prezentace aplikace PowerPoint</vt:lpstr>
      <vt:lpstr>P  R  O  C  E  N  T  A</vt:lpstr>
      <vt:lpstr>Prezentace aplikace PowerPoint</vt:lpstr>
      <vt:lpstr>P  R  O  C  E  N  T  A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48</cp:revision>
  <cp:lastPrinted>2013-04-09T11:39:44Z</cp:lastPrinted>
  <dcterms:created xsi:type="dcterms:W3CDTF">2013-02-26T11:10:07Z</dcterms:created>
  <dcterms:modified xsi:type="dcterms:W3CDTF">2013-11-13T18:41:05Z</dcterms:modified>
</cp:coreProperties>
</file>