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1" r:id="rId5"/>
    <p:sldId id="256" r:id="rId6"/>
    <p:sldId id="271" r:id="rId7"/>
    <p:sldId id="272" r:id="rId8"/>
    <p:sldId id="278" r:id="rId9"/>
    <p:sldId id="286" r:id="rId10"/>
    <p:sldId id="279" r:id="rId11"/>
    <p:sldId id="280" r:id="rId12"/>
    <p:sldId id="275" r:id="rId13"/>
    <p:sldId id="269" r:id="rId14"/>
    <p:sldId id="258" r:id="rId15"/>
    <p:sldId id="265" r:id="rId16"/>
    <p:sldId id="283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6.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7277899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8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první nebo druhý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ročník učebních automobilních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oborů předmětu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tématu slovní úlohy – procenta. Je určen k prověření znalostí žáků. Ve třetím ročníku může být využit v rámci opakování a upevnění učiva.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prověřuje pochopení  výkladu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učitele 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snaží se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prověření znalostí žáků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prezentace „s obrázkem“.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Úlohy mohou žáci řešit samostatně ve svých sešitech nebo na interaktivní tabuli s možností následné kontroly. Zároveň jej mohou využívat žáci pro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pozdější domácí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 dnešní hodině si prověříme,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 zvládáte výpočet procent v různých úlohách.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967334"/>
            <a:ext cx="9144000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%  %  %</a:t>
            </a:r>
            <a:endParaRPr lang="cs-CZ" sz="20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8568952" cy="501317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endParaRPr lang="cs-CZ" sz="2800" i="1" dirty="0" smtClean="0">
              <a:solidFill>
                <a:srgbClr val="002060"/>
              </a:solidFill>
            </a:endParaRPr>
          </a:p>
          <a:p>
            <a:endParaRPr lang="cs-CZ" sz="2800" i="1" dirty="0">
              <a:solidFill>
                <a:srgbClr val="002060"/>
              </a:solidFill>
            </a:endParaRPr>
          </a:p>
          <a:p>
            <a:r>
              <a:rPr lang="cs-CZ" sz="2800" i="1" dirty="0" smtClean="0">
                <a:solidFill>
                  <a:srgbClr val="002060"/>
                </a:solidFill>
              </a:rPr>
              <a:t>Doufáme, že to  nebude těžké….……..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Držím vám palce, ať to zvládnete co nejlépe…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" name="Obrázek 6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98127"/>
            <a:ext cx="7357771" cy="40598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O kolik % překročilo povolenou rychlost v obci (50 km/h) auto jedoucí rychlostí 65 km/h?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Plánovaná cena 12 500 Kč za opravu vozidla byla překročena o 7%. Kolik byla skutečná cena opravy?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Autoakumulátor s celkovou kapacitou 45 </a:t>
            </a:r>
            <a:r>
              <a:rPr lang="cs-CZ" sz="2800" b="1" dirty="0" err="1" smtClean="0">
                <a:solidFill>
                  <a:srgbClr val="002060"/>
                </a:solidFill>
              </a:rPr>
              <a:t>Ah</a:t>
            </a:r>
            <a:r>
              <a:rPr lang="cs-CZ" sz="2800" b="1" dirty="0" smtClean="0">
                <a:solidFill>
                  <a:srgbClr val="002060"/>
                </a:solidFill>
              </a:rPr>
              <a:t> je z 23% vybit. Jaká je jeho aktuální kapacita?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Původní cena autodoplňku 6 250 Kč byla v rámci akce snížena nejprve o 12 % a poté (z nové ceny) o 22 %. Jaká byla výsledná cena a kolik % činila celková sleva?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V opravárenském závodě pracuje 12 zaměstnanců, mužů je o 200 % více než žen. Kolik je tam mužů a kolik žen? 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7000" b="1" dirty="0" smtClean="0">
                <a:solidFill>
                  <a:srgbClr val="FF0000"/>
                </a:solidFill>
              </a:rPr>
              <a:t>Správné výsledky:</a:t>
            </a:r>
            <a:endParaRPr lang="cs-CZ" sz="7000" b="1" dirty="0">
              <a:solidFill>
                <a:srgbClr val="FF000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47788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O 30 %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13 375 Kč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34,65 </a:t>
            </a:r>
            <a:r>
              <a:rPr lang="cs-CZ" sz="4000" b="1" dirty="0" err="1" smtClean="0">
                <a:solidFill>
                  <a:srgbClr val="002060"/>
                </a:solidFill>
              </a:rPr>
              <a:t>Ah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4 290 Kč, o 31,36 %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3 ženy + 9 mužů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Podrobnější řešení :</a:t>
            </a:r>
          </a:p>
          <a:p>
            <a:pPr marL="514350" indent="-514350" algn="ctr">
              <a:buFont typeface="+mj-lt"/>
              <a:buAutoNum type="arabicPeriod"/>
            </a:pP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38764"/>
            <a:ext cx="3728014" cy="3580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1.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O kolik % překročilo povolenou rychlost v obci (50 km/h) auto jedoucí rychlostí 65 km/h?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Rychlost = 65 km/h =&gt; překročení o 15 km/h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50 km/h………..100 %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15 km/h ………..….x %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𝟓𝟎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x = 30 %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002060"/>
                  </a:solidFill>
                  <a:effectLst>
                    <a:outerShdw blurRad="50800" dist="38100" dir="18900000" algn="bl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002060"/>
                  </a:solidFill>
                  <a:effectLst>
                    <a:outerShdw blurRad="50800" dist="38100" dir="18900000" algn="bl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2.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Plánovaná cena 12 500 Kč za opravu vozidla byla překročena o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7%.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Kolik byla skutečná cena opravy?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Překročení </a:t>
                </a:r>
                <a:r>
                  <a:rPr lang="cs-CZ" sz="2800" b="1" smtClean="0">
                    <a:solidFill>
                      <a:srgbClr val="002060"/>
                    </a:solidFill>
                  </a:rPr>
                  <a:t>o 7 %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=&gt; výsledná cena je 107 % původní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100 % …………..12 500 Kč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107 % ……………………x Kč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𝟓𝟎𝟎</m:t>
                          </m:r>
                        </m:den>
                      </m:f>
                      <m:r>
                        <a:rPr lang="cs-CZ" sz="2800" b="1" i="1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𝟎𝟕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>
                    <a:solidFill>
                      <a:srgbClr val="002060"/>
                    </a:solidFill>
                  </a:rPr>
                  <a:t>x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13 375 Kč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sng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l="-800" t="-1034" r="-1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600200"/>
                <a:ext cx="9144000" cy="525780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3.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Autoakumulátor s celkovou kapacitou 45 </a:t>
                </a:r>
                <a:r>
                  <a:rPr lang="cs-CZ" sz="2800" b="1" dirty="0" err="1">
                    <a:solidFill>
                      <a:srgbClr val="002060"/>
                    </a:solidFill>
                  </a:rPr>
                  <a:t>Ah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 je z 23% vybit. Jaká je jeho aktuální kapacita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?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Vybití = 23 %  =&gt; nabit je na 77 %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100 % ………………45 </a:t>
                </a:r>
                <a:r>
                  <a:rPr lang="cs-CZ" sz="2800" b="1" dirty="0" err="1" smtClean="0">
                    <a:solidFill>
                      <a:srgbClr val="002060"/>
                    </a:solidFill>
                  </a:rPr>
                  <a:t>Ah</a:t>
                </a: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</a:rPr>
                  <a:t>77 % ………………..  x </a:t>
                </a:r>
                <a:r>
                  <a:rPr lang="cs-CZ" sz="2800" b="1" u="sng" dirty="0" err="1" smtClean="0">
                    <a:solidFill>
                      <a:srgbClr val="002060"/>
                    </a:solidFill>
                  </a:rPr>
                  <a:t>Ah</a:t>
                </a:r>
                <a:endParaRPr lang="cs-CZ" sz="2800" b="1" u="sng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>
                    <a:solidFill>
                      <a:srgbClr val="002060"/>
                    </a:solidFill>
                  </a:rPr>
                  <a:t>x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34,65 </a:t>
                </a:r>
                <a:r>
                  <a:rPr lang="cs-CZ" sz="2800" b="1" u="dbl" dirty="0" err="1" smtClean="0">
                    <a:solidFill>
                      <a:srgbClr val="002060"/>
                    </a:solidFill>
                  </a:rPr>
                  <a:t>Ah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sng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600200"/>
                <a:ext cx="9144000" cy="5257800"/>
              </a:xfrm>
              <a:blipFill rotWithShape="1">
                <a:blip r:embed="rId2"/>
                <a:stretch>
                  <a:fillRect t="-1044" r="-8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4.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Původní cena autodoplňku 6 250 Kč byla v rámci akce snížena nejprve o 12 % a poté (z nové ceny) o 22 %. Jaká byla výsledná cena a kolik % činila celková sleva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?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1.Sleva 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12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% =&gt;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6 250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.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0,88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5 500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Kč </a:t>
                </a:r>
                <a:r>
                  <a:rPr lang="cs-CZ" sz="2800" i="1" dirty="0">
                    <a:solidFill>
                      <a:srgbClr val="002060"/>
                    </a:solidFill>
                  </a:rPr>
                  <a:t>(nová cena)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2.Sleva 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22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% =&gt;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5 500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.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0,78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4 290Kč </a:t>
                </a:r>
                <a:r>
                  <a:rPr lang="cs-CZ" sz="2800" i="1" u="dbl" dirty="0">
                    <a:solidFill>
                      <a:srgbClr val="002060"/>
                    </a:solidFill>
                  </a:rPr>
                  <a:t>(konečná cena)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Celková sleva v % :  100 % ………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6 250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Kč</a:t>
                </a:r>
              </a:p>
              <a:p>
                <a:pPr marL="0" indent="0">
                  <a:buNone/>
                </a:pPr>
                <a:r>
                  <a:rPr lang="cs-CZ" sz="2800" i="1" u="sng" dirty="0">
                    <a:solidFill>
                      <a:srgbClr val="002060"/>
                    </a:solidFill>
                  </a:rPr>
                  <a:t>(rozdíl cen: </a:t>
                </a:r>
                <a:r>
                  <a:rPr lang="cs-CZ" sz="2800" i="1" u="sng" dirty="0" smtClean="0">
                    <a:solidFill>
                      <a:srgbClr val="002060"/>
                    </a:solidFill>
                  </a:rPr>
                  <a:t>6 250 </a:t>
                </a:r>
                <a:r>
                  <a:rPr lang="cs-CZ" sz="2800" i="1" u="sng" dirty="0">
                    <a:solidFill>
                      <a:srgbClr val="002060"/>
                    </a:solidFill>
                  </a:rPr>
                  <a:t>– </a:t>
                </a:r>
                <a:r>
                  <a:rPr lang="cs-CZ" sz="2800" i="1" u="sng" dirty="0" smtClean="0">
                    <a:solidFill>
                      <a:srgbClr val="002060"/>
                    </a:solidFill>
                  </a:rPr>
                  <a:t>4 290)     </a:t>
                </a:r>
                <a:r>
                  <a:rPr lang="cs-CZ" sz="2800" b="1" u="sng" dirty="0" smtClean="0">
                    <a:solidFill>
                      <a:srgbClr val="002060"/>
                    </a:solidFill>
                  </a:rPr>
                  <a:t>         </a:t>
                </a:r>
                <a:r>
                  <a:rPr lang="cs-CZ" sz="2800" b="1" u="sng" dirty="0">
                    <a:solidFill>
                      <a:srgbClr val="002060"/>
                    </a:solidFill>
                  </a:rPr>
                  <a:t>X % </a:t>
                </a:r>
                <a:r>
                  <a:rPr lang="cs-CZ" sz="2800" b="1" u="sng" dirty="0" smtClean="0">
                    <a:solidFill>
                      <a:srgbClr val="002060"/>
                    </a:solidFill>
                  </a:rPr>
                  <a:t>………1 960 </a:t>
                </a:r>
                <a:r>
                  <a:rPr lang="cs-CZ" sz="2800" b="1" u="sng" dirty="0">
                    <a:solidFill>
                      <a:srgbClr val="002060"/>
                    </a:solidFill>
                  </a:rPr>
                  <a:t>Kč  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𝟗𝟔𝟎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𝟐𝟓𝟎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rgbClr val="002060"/>
                    </a:solidFill>
                  </a:rPr>
                  <a:t>  =&gt; x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31,36 %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l="-1333" t="-1379" r="-22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5.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V opravárenském závodě pracuje 12 zaměstnanců, mužů je o 200 % více než žen. Kolik je tam mužů a kolik žen?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Žen ………………………….….. 100 %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Mužů……..o 200 % více =&gt; 300 %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Celkem (m + ž)…….300% + 100% = 400 % = 12 zaměstnanců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12 </a:t>
            </a:r>
            <a:r>
              <a:rPr lang="cs-CZ" sz="2800" b="1" dirty="0" err="1" smtClean="0">
                <a:solidFill>
                  <a:srgbClr val="002060"/>
                </a:solidFill>
              </a:rPr>
              <a:t>zam</a:t>
            </a:r>
            <a:r>
              <a:rPr lang="cs-CZ" sz="2800" b="1" dirty="0" smtClean="0">
                <a:solidFill>
                  <a:srgbClr val="002060"/>
                </a:solidFill>
              </a:rPr>
              <a:t>. = 400 % = &gt; 100 % = 3</a:t>
            </a: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rgbClr val="002060"/>
                </a:solidFill>
              </a:rPr>
              <a:t>3 ženy + 9 mužů</a:t>
            </a:r>
            <a:endParaRPr lang="cs-CZ" sz="2800" b="1" u="dbl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Tak doufám, že se zadařilo….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663" y="4437112"/>
            <a:ext cx="2097087" cy="157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se budeme zabývat procenty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 dalších úlohách z automobilní praxe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</a:t>
            </a:r>
            <a:r>
              <a:rPr lang="cs-CZ" smtClean="0">
                <a:solidFill>
                  <a:srgbClr val="002060"/>
                </a:solidFill>
              </a:rPr>
              <a:t>MS Office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1002</TotalTime>
  <Words>753</Words>
  <Application>Microsoft Office PowerPoint</Application>
  <PresentationFormat>Předvádění na obrazovce (4:3)</PresentationFormat>
  <Paragraphs>109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List</vt:lpstr>
      <vt:lpstr>  Prověření znalostí I.</vt:lpstr>
      <vt:lpstr>P  R  O  C  E  N  T  A</vt:lpstr>
      <vt:lpstr>Prezentace aplikace PowerPoint</vt:lpstr>
      <vt:lpstr>Prověření znalostí I.</vt:lpstr>
      <vt:lpstr>Prezentace aplikace PowerPoint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67</cp:revision>
  <cp:lastPrinted>2013-04-09T11:39:44Z</cp:lastPrinted>
  <dcterms:created xsi:type="dcterms:W3CDTF">2013-02-26T11:10:07Z</dcterms:created>
  <dcterms:modified xsi:type="dcterms:W3CDTF">2013-11-05T16:23:02Z</dcterms:modified>
</cp:coreProperties>
</file>