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94" r:id="rId3"/>
    <p:sldId id="270" r:id="rId4"/>
    <p:sldId id="290" r:id="rId5"/>
    <p:sldId id="286" r:id="rId6"/>
    <p:sldId id="289" r:id="rId7"/>
    <p:sldId id="281" r:id="rId8"/>
    <p:sldId id="291" r:id="rId9"/>
    <p:sldId id="292" r:id="rId10"/>
    <p:sldId id="256" r:id="rId11"/>
    <p:sldId id="271" r:id="rId12"/>
    <p:sldId id="272" r:id="rId13"/>
    <p:sldId id="278" r:id="rId14"/>
    <p:sldId id="293" r:id="rId15"/>
    <p:sldId id="279" r:id="rId16"/>
    <p:sldId id="280" r:id="rId17"/>
    <p:sldId id="275" r:id="rId18"/>
    <p:sldId id="269" r:id="rId19"/>
    <p:sldId id="258" r:id="rId20"/>
    <p:sldId id="265" r:id="rId21"/>
    <p:sldId id="283" r:id="rId22"/>
    <p:sldId id="284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60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11.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82838375"/>
              </p:ext>
            </p:extLst>
          </p:nvPr>
        </p:nvGraphicFramePr>
        <p:xfrm>
          <a:off x="274219" y="3356992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8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219" y="3356992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2406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druhý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ročník učebních automobilních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oborů předmětu MATEMATIKA. V dalším ročníku může být využit v rámci procvičení. Výuku  inovuje použitím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názornými příklady doplněných obrázky podporuje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učitele. Snaží se povzbudit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při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výkladu – pro větší atraktivnost výuky.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Vložené úlohy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mohou žáci řešit samostatně ve svých sešitech nebo 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Pravoúhlý trojúhelník je trojúhelník,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jehož jeden vnitřní úhel je pravý.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Jaké jsou základní prvky pravoúhlého trojúhelníku?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8194" name="Picture 2" descr="C:\Users\zblaha00\AppData\Local\Microsoft\Windows\Temporary Internet Files\Content.IE5\TWFH6JKF\MC9004338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714" y="2831118"/>
            <a:ext cx="1994406" cy="19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86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13704"/>
            <a:ext cx="7704856" cy="4437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84784"/>
                <a:ext cx="8229600" cy="4641379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Základní prvky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                   A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, B , C   …… vrcholy trojúhelníka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        a, b, c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….. strany (2 odvěsny + 1 přepona)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  <a:ea typeface="Cambria Math"/>
                  </a:rPr>
                  <a:t>                      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  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 ….  </m:t>
                    </m:r>
                  </m:oMath>
                </a14:m>
                <a:r>
                  <a:rPr lang="cs-CZ" sz="2800" b="1" dirty="0">
                    <a:solidFill>
                      <a:srgbClr val="002060"/>
                    </a:solidFill>
                  </a:rPr>
                  <a:t> vnitřní úhly (</a:t>
                </a:r>
                <a14:m>
                  <m:oMath xmlns:m="http://schemas.openxmlformats.org/officeDocument/2006/math">
                    <m:r>
                      <a:rPr lang="cs-CZ" sz="2800" b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𝛄</m:t>
                    </m:r>
                    <m:r>
                      <a:rPr lang="cs-CZ" sz="2800" b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800" b="1" dirty="0">
                    <a:solidFill>
                      <a:srgbClr val="002060"/>
                    </a:solidFill>
                  </a:rPr>
                  <a:t>– pravý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úhel)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84784"/>
                <a:ext cx="8229600" cy="4641379"/>
              </a:xfrm>
              <a:blipFill rotWithShape="1">
                <a:blip r:embed="rId3"/>
                <a:stretch>
                  <a:fillRect t="-1183" r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2325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Co vás napadne,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když se řekne pravoúhlý trojúhelník?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Co o něm (v něm) platí?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7170" name="Picture 2" descr="C:\Users\zblaha00\AppData\Local\Microsoft\Windows\Temporary Internet Files\Content.IE5\ZB124OJ4\MC90043381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091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90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5257800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b="1" u="sng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Základní „poučky“</a:t>
                </a:r>
              </a:p>
              <a:p>
                <a:pPr marL="0" indent="0" algn="ctr">
                  <a:buNone/>
                </a:pPr>
                <a:endParaRPr lang="cs-CZ" sz="2800" b="1" u="sng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Součet vnitřních ostrých úhlů je 90°.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i="1" dirty="0" smtClean="0">
                    <a:solidFill>
                      <a:srgbClr val="002060"/>
                    </a:solidFill>
                  </a:rPr>
                  <a:t>(součet všech vnitřních úhlů je 180°, jeden je pravý….)</a:t>
                </a: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                 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∝ + 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𝛃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𝟗𝟎</m:t>
                    </m:r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°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 </a:t>
                </a:r>
              </a:p>
              <a:p>
                <a:pPr marL="0" indent="0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Pythagorova věta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: Součet obsahů čtverců nad oběma odvěsnami je roven obsahu čtverce nad přeponou.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a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+ b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= c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</a:p>
              <a:p>
                <a:pPr marL="514350" indent="-514350">
                  <a:buFont typeface="+mj-lt"/>
                  <a:buAutoNum type="arabicPeriod"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5257800"/>
              </a:xfrm>
              <a:blipFill rotWithShape="1">
                <a:blip r:embed="rId2"/>
                <a:stretch>
                  <a:fillRect l="-1481" t="-17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48" y="274638"/>
            <a:ext cx="9158748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Když se řekne</a:t>
            </a: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600" b="1" dirty="0" smtClean="0">
                <a:solidFill>
                  <a:srgbClr val="002060"/>
                </a:solidFill>
              </a:rPr>
              <a:t>ravoúhlý trojúhelník, tak jako</a:t>
            </a: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600" b="1" dirty="0" smtClean="0">
                <a:solidFill>
                  <a:srgbClr val="002060"/>
                </a:solidFill>
              </a:rPr>
              <a:t>rvní nás napadne</a:t>
            </a: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600" b="1" dirty="0" smtClean="0">
                <a:solidFill>
                  <a:srgbClr val="002060"/>
                </a:solidFill>
              </a:rPr>
              <a:t>ythagorova věta….</a:t>
            </a:r>
          </a:p>
          <a:p>
            <a:pPr marL="0" indent="0" algn="ctr">
              <a:buNone/>
            </a:pP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70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Při řešení pravoúhlého trojúhelníku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lze ale i využít další možnosti.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 to jsou goniometrické funkce.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Ty asi (možná jen někteří z vás) ze ZŠ neznáte…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17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Goniometrické funkce</a:t>
            </a:r>
          </a:p>
          <a:p>
            <a:endParaRPr lang="cs-CZ" b="1" u="sng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Sinus úhlu – poměr protilehlé odvěsny ku přeponě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Kosinus </a:t>
            </a:r>
            <a:r>
              <a:rPr lang="cs-CZ" sz="2800" b="1" dirty="0">
                <a:solidFill>
                  <a:srgbClr val="002060"/>
                </a:solidFill>
              </a:rPr>
              <a:t>úhlu – poměr </a:t>
            </a:r>
            <a:r>
              <a:rPr lang="cs-CZ" sz="2800" b="1" dirty="0" smtClean="0">
                <a:solidFill>
                  <a:srgbClr val="002060"/>
                </a:solidFill>
              </a:rPr>
              <a:t>přilehlé </a:t>
            </a:r>
            <a:r>
              <a:rPr lang="cs-CZ" sz="2800" b="1" dirty="0">
                <a:solidFill>
                  <a:srgbClr val="002060"/>
                </a:solidFill>
              </a:rPr>
              <a:t>odvěsny ku </a:t>
            </a:r>
            <a:r>
              <a:rPr lang="cs-CZ" sz="2800" b="1" dirty="0" smtClean="0">
                <a:solidFill>
                  <a:srgbClr val="002060"/>
                </a:solidFill>
              </a:rPr>
              <a:t>přeponě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Tangens </a:t>
            </a:r>
            <a:r>
              <a:rPr lang="cs-CZ" sz="2800" b="1" dirty="0">
                <a:solidFill>
                  <a:srgbClr val="002060"/>
                </a:solidFill>
              </a:rPr>
              <a:t>úhlu – poměr protilehlé odvěsny ku </a:t>
            </a:r>
            <a:r>
              <a:rPr lang="cs-CZ" sz="2800" b="1" dirty="0" smtClean="0">
                <a:solidFill>
                  <a:srgbClr val="002060"/>
                </a:solidFill>
              </a:rPr>
              <a:t>přilehlé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i="1" dirty="0" smtClean="0">
                <a:solidFill>
                  <a:srgbClr val="002060"/>
                </a:solidFill>
              </a:rPr>
              <a:t>Tyto hodnoty jsou pro daný úhel vždy stejné bez ohledu na velikost trojúhelníku.</a:t>
            </a:r>
            <a:endParaRPr lang="cs-CZ" sz="2800" i="1" dirty="0">
              <a:solidFill>
                <a:srgbClr val="002060"/>
              </a:solidFill>
            </a:endParaRPr>
          </a:p>
          <a:p>
            <a:endParaRPr lang="cs-CZ" sz="2800" b="1" dirty="0">
              <a:solidFill>
                <a:srgbClr val="002060"/>
              </a:solidFill>
            </a:endParaRPr>
          </a:p>
          <a:p>
            <a:endParaRPr lang="cs-CZ" sz="2800" b="1" dirty="0">
              <a:solidFill>
                <a:srgbClr val="002060"/>
              </a:solidFill>
            </a:endParaRPr>
          </a:p>
          <a:p>
            <a:endParaRPr lang="cs-CZ" sz="2800" b="1" dirty="0">
              <a:solidFill>
                <a:srgbClr val="002060"/>
              </a:solidFill>
            </a:endParaRP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pPr algn="l"/>
            <a:endParaRPr lang="cs-CZ" sz="2800" b="1" dirty="0">
              <a:solidFill>
                <a:srgbClr val="002060"/>
              </a:solidFill>
            </a:endParaRPr>
          </a:p>
          <a:p>
            <a:endParaRPr lang="cs-CZ" sz="3600" b="1" u="sng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0" y="188640"/>
            <a:ext cx="91440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052736"/>
            <a:ext cx="8942572" cy="579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074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091381"/>
                <a:ext cx="7056784" cy="5505971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                            Tedy:   </a:t>
                </a:r>
              </a:p>
              <a:p>
                <a:pPr marL="0" indent="0" algn="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sin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  <m:t>𝒂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  <m:t>𝒄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    </m:t>
                    </m:r>
                  </m:oMath>
                </a14:m>
                <a:endParaRPr lang="cs-CZ" sz="2800" b="1" dirty="0" smtClean="0">
                  <a:solidFill>
                    <a:srgbClr val="002060"/>
                  </a:solidFill>
                  <a:ea typeface="Cambria Math"/>
                </a:endParaRPr>
              </a:p>
              <a:p>
                <a:pPr marL="0" indent="0" algn="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cos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  <m:t>𝒃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  <m:t>𝒄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    </m:t>
                    </m:r>
                  </m:oMath>
                </a14:m>
                <a:endParaRPr lang="cs-CZ" sz="2800" b="1" i="1" dirty="0" smtClean="0">
                  <a:solidFill>
                    <a:srgbClr val="002060"/>
                  </a:solidFill>
                  <a:latin typeface="Cambria Math"/>
                  <a:ea typeface="Cambria Math"/>
                </a:endParaRPr>
              </a:p>
              <a:p>
                <a:pPr marL="0" indent="0" algn="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  <a:ea typeface="Cambria Math"/>
                  </a:rPr>
                  <a:t>tg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  <m:t>𝒂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  <m:t>𝒃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     </m:t>
                    </m:r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   </a:t>
                </a:r>
                <a:endParaRPr lang="cs-CZ" sz="28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091381"/>
                <a:ext cx="7056784" cy="5505971"/>
              </a:xfrm>
              <a:blipFill rotWithShape="1">
                <a:blip r:embed="rId3"/>
                <a:stretch>
                  <a:fillRect t="-9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-108012" y="1124744"/>
                <a:ext cx="9144000" cy="5040560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4400" b="1" dirty="0" smtClean="0">
                    <a:solidFill>
                      <a:srgbClr val="002060"/>
                    </a:solidFill>
                  </a:rPr>
                  <a:t>A jak to bude pro úhel </a:t>
                </a:r>
                <a14:m>
                  <m:oMath xmlns:m="http://schemas.openxmlformats.org/officeDocument/2006/math">
                    <m:r>
                      <a:rPr lang="cs-CZ" sz="4400" b="1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sz="4400" b="1" dirty="0" smtClean="0">
                    <a:solidFill>
                      <a:srgbClr val="002060"/>
                    </a:solidFill>
                  </a:rPr>
                  <a:t> ?</a:t>
                </a: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-108012" y="1124744"/>
                <a:ext cx="9144000" cy="504056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hnutá šipka dolů 3"/>
          <p:cNvSpPr/>
          <p:nvPr/>
        </p:nvSpPr>
        <p:spPr>
          <a:xfrm>
            <a:off x="2699792" y="5877272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556792"/>
                <a:ext cx="72008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endParaRPr lang="cs-CZ" sz="2800" dirty="0" smtClean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endParaRPr lang="cs-CZ" sz="2800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endParaRPr lang="cs-CZ" sz="2800" dirty="0" smtClean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3600" b="1" i="0" smtClean="0">
                              <a:solidFill>
                                <a:srgbClr val="00206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𝐜𝐨𝐬</m:t>
                          </m:r>
                        </m:fName>
                        <m:e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  <a:ea typeface="Cambria Math"/>
                            </a:rPr>
                            <m:t>𝜷</m:t>
                          </m:r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  <a:ea typeface="Cambria Math"/>
                            </a:rPr>
                            <m:t>= </m:t>
                          </m:r>
                          <m:f>
                            <m:fPr>
                              <m:ctrlPr>
                                <a:rPr lang="cs-CZ" sz="3600" b="1" i="1">
                                  <a:solidFill>
                                    <a:srgbClr val="00206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num>
                            <m:den>
                              <m:r>
                                <a:rPr lang="cs-CZ" sz="3600" b="1" i="1">
                                  <a:solidFill>
                                    <a:srgbClr val="00206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3600" b="1" dirty="0" smtClean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endParaRPr lang="cs-CZ" sz="2800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righ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3600" b="1" i="0" smtClean="0">
                              <a:solidFill>
                                <a:srgbClr val="00206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𝐭𝐠</m:t>
                          </m:r>
                        </m:fName>
                        <m:e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  <a:ea typeface="Cambria Math"/>
                            </a:rPr>
                            <m:t>𝜷</m:t>
                          </m:r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  <a:ea typeface="Cambria Math"/>
                            </a:rPr>
                            <m:t>= </m:t>
                          </m:r>
                          <m:f>
                            <m:fPr>
                              <m:ctrlPr>
                                <a:rPr lang="cs-CZ" sz="3600" b="1" i="1">
                                  <a:solidFill>
                                    <a:srgbClr val="00206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>
                                  <a:solidFill>
                                    <a:srgbClr val="00206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num>
                            <m:den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3600" b="1" dirty="0" smtClean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556792"/>
                <a:ext cx="7200800" cy="5301208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83568" y="1843185"/>
                <a:ext cx="2275501" cy="11445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3600" b="1" i="0" smtClean="0">
                              <a:solidFill>
                                <a:srgbClr val="00206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𝐬𝐢𝐧</m:t>
                          </m:r>
                        </m:fName>
                        <m:e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  <a:ea typeface="Cambria Math"/>
                            </a:rPr>
                            <m:t>𝜷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  <a:ea typeface="Cambria Math"/>
                            </a:rPr>
                            <m:t>= </m:t>
                          </m:r>
                          <m:f>
                            <m:fPr>
                              <m:ctrlP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num>
                            <m:den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3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843185"/>
                <a:ext cx="2275501" cy="1144544"/>
              </a:xfrm>
              <a:prstGeom prst="rect">
                <a:avLst/>
              </a:prstGeom>
              <a:blipFill rotWithShape="1">
                <a:blip r:embed="rId3"/>
                <a:stretch>
                  <a:fillRect b="-15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Poznámka: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Při řešení úloh si vždy udělejte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náčrt odpovídající zadání úlohy,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zvýrazněte v něm zadané prvky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a též to, co se má spočítat.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Pomůže vám to vybrat způsob řešení!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67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Příklady užití goniometrických funkcí v pravoúhlém trojúhelníku: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Pravoúhlý trojúhelník ABC má strany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a = 6 cm, b = 8 cm, c =10 cm.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 velké jsou jeho vnitřní úhly?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(je to opravdu pravoúhlý trojúhelník?)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  <p:sp>
        <p:nvSpPr>
          <p:cNvPr id="8" name="Zahnutá šipka dolů 7">
            <a:hlinkClick r:id="" action="ppaction://hlinkshowjump?jump=nextslide"/>
          </p:cNvPr>
          <p:cNvSpPr/>
          <p:nvPr/>
        </p:nvSpPr>
        <p:spPr>
          <a:xfrm>
            <a:off x="2915816" y="5840919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0" y="1628800"/>
                <a:ext cx="9144000" cy="4525963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buAutoNum type="arabicPeriod"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6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+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8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=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10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   (36 + 64 = 100) ….trojúhelník je pravoúhlý</a:t>
                </a:r>
              </a:p>
              <a:p>
                <a:pPr marL="514350" indent="-514350">
                  <a:buAutoNum type="arabicPeriod"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514350" indent="-514350">
                  <a:buAutoNum type="arabicPeriod"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Pravý úhel proti největší straně =&gt;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 = 90°</a:t>
                </a:r>
              </a:p>
              <a:p>
                <a:pPr marL="514350" indent="-514350">
                  <a:buAutoNum type="arabicPeriod"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514350" indent="-514350">
                  <a:buAutoNum type="arabicPeriod"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𝐬𝐢𝐧</m:t>
                        </m:r>
                      </m:fName>
                      <m:e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  <m:t>𝛂</m:t>
                        </m:r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  <m:t>= </m:t>
                        </m:r>
                        <m:f>
                          <m:fPr>
                            <m:ctrlP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800" b="1" i="0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𝟔</m:t>
                            </m:r>
                          </m:num>
                          <m:den>
                            <m:r>
                              <a:rPr lang="cs-CZ" sz="2800" b="1" i="0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𝟏𝟎</m:t>
                            </m:r>
                          </m:den>
                        </m:f>
                      </m:e>
                    </m:func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 = 0,6 =&gt; </a:t>
                </a:r>
                <a14:m>
                  <m:oMath xmlns:m="http://schemas.openxmlformats.org/officeDocument/2006/math">
                    <m:r>
                      <a:rPr lang="cs-CZ" sz="2800" b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𝛂</m:t>
                    </m:r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 = 36°52´</a:t>
                </a:r>
              </a:p>
              <a:p>
                <a:pPr marL="514350" indent="-514350">
                  <a:buAutoNum type="arabicPeriod"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514350" indent="-514350">
                  <a:buAutoNum type="arabicPeriod"/>
                </a:pP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𝛂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+ 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𝛃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𝟗𝟎</m:t>
                    </m:r>
                    <m:r>
                      <a:rPr lang="cs-CZ" sz="2800" b="1" i="0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°  </m:t>
                    </m:r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=&gt; </a:t>
                </a:r>
                <a14:m>
                  <m:oMath xmlns:m="http://schemas.openxmlformats.org/officeDocument/2006/math">
                    <m:r>
                      <a:rPr lang="cs-CZ" sz="2800" b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𝛃</m:t>
                    </m:r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 = 53°8´</a:t>
                </a:r>
              </a:p>
              <a:p>
                <a:pPr marL="514350" indent="-514350">
                  <a:buAutoNum type="arabicPeriod"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628800"/>
                <a:ext cx="9144000" cy="4525963"/>
              </a:xfrm>
              <a:blipFill rotWithShape="1">
                <a:blip r:embed="rId2"/>
                <a:stretch>
                  <a:fillRect l="-1333" t="-1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3647485"/>
            <a:ext cx="3995936" cy="3060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 pravoúhlém trojúhelníku ABC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(pravý úhel u C) je dáno: </a:t>
            </a: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𝛼 = 30°,  c = 12 cm.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  <a:ea typeface="Cambria Math"/>
              </a:rPr>
              <a:t>Určete velikosti zbývajících úhlů a stran.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  <p:sp>
        <p:nvSpPr>
          <p:cNvPr id="6" name="Zahnutá šipka dolů 5">
            <a:hlinkClick r:id="" action="ppaction://hlinkshowjump?jump=nextslide"/>
          </p:cNvPr>
          <p:cNvSpPr/>
          <p:nvPr/>
        </p:nvSpPr>
        <p:spPr>
          <a:xfrm>
            <a:off x="2627784" y="5744537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484784"/>
                <a:ext cx="8229600" cy="506916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  <a:ea typeface="Cambria Math"/>
                  </a:rPr>
                  <a:t>Dáno</a:t>
                </a:r>
                <a:r>
                  <a:rPr lang="cs-CZ" sz="2800" b="1" dirty="0">
                    <a:solidFill>
                      <a:srgbClr val="002060"/>
                    </a:solidFill>
                    <a:ea typeface="Cambria Math"/>
                  </a:rPr>
                  <a:t>: </a:t>
                </a:r>
                <a:r>
                  <a:rPr lang="cs-CZ" sz="2800" b="1" dirty="0" smtClean="0">
                    <a:solidFill>
                      <a:srgbClr val="002060"/>
                    </a:solidFill>
                    <a:ea typeface="Cambria Math"/>
                  </a:rPr>
                  <a:t>    𝛼 </a:t>
                </a:r>
                <a:r>
                  <a:rPr lang="cs-CZ" sz="2800" b="1" dirty="0">
                    <a:solidFill>
                      <a:srgbClr val="002060"/>
                    </a:solidFill>
                    <a:ea typeface="Cambria Math"/>
                  </a:rPr>
                  <a:t>= 30° </a:t>
                </a:r>
                <a:r>
                  <a:rPr lang="cs-CZ" sz="2800" b="1" dirty="0" smtClean="0">
                    <a:solidFill>
                      <a:srgbClr val="002060"/>
                    </a:solidFill>
                    <a:ea typeface="Cambria Math"/>
                  </a:rPr>
                  <a:t> ,  c = 12 cm,    ( 𝛾 = 90°)</a:t>
                </a: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rgbClr val="002060"/>
                  </a:solidFill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  <a:ea typeface="Cambria Math"/>
                  </a:rPr>
                  <a:t>𝛼 = 30°   =&gt;    𝛽  =  90°  -  30°  = 60</a:t>
                </a:r>
                <a:r>
                  <a:rPr lang="cs-CZ" sz="2800" b="1" dirty="0">
                    <a:solidFill>
                      <a:srgbClr val="002060"/>
                    </a:solidFill>
                    <a:ea typeface="Cambria Math"/>
                  </a:rPr>
                  <a:t>° </a:t>
                </a:r>
                <a:r>
                  <a:rPr lang="cs-CZ" sz="2800" b="1" dirty="0" smtClean="0">
                    <a:solidFill>
                      <a:srgbClr val="002060"/>
                    </a:solidFill>
                    <a:ea typeface="Cambria Math"/>
                  </a:rPr>
                  <a:t>           </a:t>
                </a:r>
                <a:r>
                  <a:rPr lang="cs-CZ" sz="2800" b="1" u="dbl" dirty="0" smtClean="0">
                    <a:solidFill>
                      <a:srgbClr val="002060"/>
                    </a:solidFill>
                    <a:ea typeface="Cambria Math"/>
                  </a:rPr>
                  <a:t>𝛽  </a:t>
                </a:r>
                <a:r>
                  <a:rPr lang="cs-CZ" sz="2800" b="1" u="dbl" dirty="0">
                    <a:solidFill>
                      <a:srgbClr val="002060"/>
                    </a:solidFill>
                    <a:ea typeface="Cambria Math"/>
                  </a:rPr>
                  <a:t>= </a:t>
                </a:r>
                <a:r>
                  <a:rPr lang="cs-CZ" sz="2800" b="1" u="dbl" dirty="0" smtClean="0">
                    <a:solidFill>
                      <a:srgbClr val="002060"/>
                    </a:solidFill>
                    <a:ea typeface="Cambria Math"/>
                  </a:rPr>
                  <a:t>60°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𝐬𝐢𝐧</m:t>
                        </m:r>
                      </m:fName>
                      <m:e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𝟑𝟎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°= </m:t>
                        </m:r>
                        <m:f>
                          <m:fPr>
                            <m:ctrlP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𝒂</m:t>
                            </m:r>
                          </m:num>
                          <m:den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𝟏𝟐</m:t>
                            </m:r>
                          </m:den>
                        </m:f>
                      </m:e>
                    </m:func>
                  </m:oMath>
                </a14:m>
                <a:r>
                  <a:rPr lang="cs-CZ" b="1" dirty="0" smtClean="0"/>
                  <a:t>  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=&gt; a = 12 . Sin 30°</a:t>
                </a:r>
              </a:p>
              <a:p>
                <a:pPr marL="0" indent="0">
                  <a:buNone/>
                </a:pPr>
                <a:r>
                  <a:rPr lang="cs-CZ" sz="2800" b="1" u="dbl" dirty="0" smtClean="0">
                    <a:solidFill>
                      <a:srgbClr val="002060"/>
                    </a:solidFill>
                  </a:rPr>
                  <a:t> a = 6 cm</a:t>
                </a:r>
              </a:p>
              <a:p>
                <a:pPr marL="0" indent="0">
                  <a:buNone/>
                </a:pP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6</a:t>
                </a:r>
                <a:r>
                  <a:rPr lang="cs-CZ" sz="2800" b="1" baseline="30000" dirty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 +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b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=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12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&gt;  b = 10,4cm</a:t>
                </a:r>
              </a:p>
              <a:p>
                <a:endParaRPr lang="cs-CZ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484784"/>
                <a:ext cx="8229600" cy="5069160"/>
              </a:xfrm>
              <a:blipFill rotWithShape="1">
                <a:blip r:embed="rId2"/>
                <a:stretch>
                  <a:fillRect l="-1556" t="-1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155" y="3501008"/>
            <a:ext cx="3166088" cy="2689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 pravoúhlém trojúhelníku KLM (pravý úhel u K)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je dána velikost </a:t>
            </a: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∢ LMK = 42°30´, KL = 7 cm.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  <a:latin typeface="Cambria Math"/>
              <a:ea typeface="Cambria Math"/>
            </a:endParaRP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  <a:ea typeface="Cambria Math"/>
              </a:rPr>
              <a:t>Určete velikosti zbývajících úhlů a stran.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  <a:latin typeface="Cambria Math"/>
              <a:ea typeface="Cambria Math"/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8" name="Zahnutá šipka dolů 7">
            <a:hlinkClick r:id="" action="ppaction://hlinkshowjump?jump=nextslide"/>
          </p:cNvPr>
          <p:cNvSpPr/>
          <p:nvPr/>
        </p:nvSpPr>
        <p:spPr>
          <a:xfrm>
            <a:off x="2699792" y="5318269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864096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0" y="1196752"/>
                <a:ext cx="9144000" cy="5653081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Načrtněme si trojúhelník a zvýrazněme známé prvky: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            </a:t>
                </a:r>
                <a:r>
                  <a:rPr lang="cs-CZ" sz="2800" b="1" dirty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∢ LMK = 42°30´, KL = 7 </a:t>
                </a:r>
                <a:r>
                  <a:rPr lang="cs-CZ" sz="2800" b="1" dirty="0" smtClean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cm</a:t>
                </a:r>
                <a:endParaRPr lang="cs-CZ" sz="2800" b="1" dirty="0">
                  <a:solidFill>
                    <a:srgbClr val="002060"/>
                  </a:solidFill>
                  <a:latin typeface="Cambria Math"/>
                  <a:ea typeface="Cambria Math"/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                                      ∢ KLM = 90° - 42°30´= </a:t>
                </a:r>
                <a:r>
                  <a:rPr lang="cs-CZ" sz="2800" b="1" u="dbl" dirty="0" smtClean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47°30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 ´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   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       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𝐭𝐠</m:t>
                        </m:r>
                      </m:fName>
                      <m:e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𝟒𝟐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°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𝟑𝟎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´=</m:t>
                        </m:r>
                        <m:f>
                          <m:fPr>
                            <m:ctrlP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𝟕</m:t>
                            </m:r>
                          </m:num>
                          <m:den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𝑲𝑴</m:t>
                            </m:r>
                          </m:den>
                        </m:f>
                      </m:e>
                    </m:func>
                  </m:oMath>
                </a14:m>
                <a:endParaRPr lang="cs-CZ" sz="2800" b="1" dirty="0" smtClean="0">
                  <a:solidFill>
                    <a:srgbClr val="002060"/>
                  </a:solidFill>
                  <a:latin typeface="Calibri" panose="020F0502020204030204" pitchFamily="34" charset="0"/>
                </a:endParaRP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  <a:latin typeface="Calibri" panose="020F0502020204030204" pitchFamily="34" charset="0"/>
                  </a:rPr>
                  <a:t> </a:t>
                </a:r>
                <a:r>
                  <a:rPr lang="cs-CZ" sz="2800" b="1" dirty="0" smtClean="0">
                    <a:solidFill>
                      <a:srgbClr val="002060"/>
                    </a:solidFill>
                    <a:latin typeface="Calibri" panose="020F0502020204030204" pitchFamily="34" charset="0"/>
                  </a:rPr>
                  <a:t>                           KM = 7 . tg 42°30</a:t>
                </a:r>
                <a:endParaRPr lang="cs-CZ" sz="2800" b="1" dirty="0">
                  <a:solidFill>
                    <a:srgbClr val="002060"/>
                  </a:solidFill>
                  <a:latin typeface="Calibri" panose="020F0502020204030204" pitchFamily="34" charset="0"/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  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 KM = 6,4 cm </a:t>
                </a:r>
              </a:p>
              <a:p>
                <a:pPr marL="0" indent="0" algn="r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6,4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+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7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=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LM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= </a:t>
                </a:r>
                <a:r>
                  <a:rPr lang="cs-CZ" sz="2800" b="1" u="dbl" dirty="0">
                    <a:solidFill>
                      <a:srgbClr val="002060"/>
                    </a:solidFill>
                  </a:rPr>
                  <a:t>&gt; 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LM </a:t>
                </a:r>
                <a:r>
                  <a:rPr lang="cs-CZ" sz="2800" b="1" u="dbl" dirty="0">
                    <a:solidFill>
                      <a:srgbClr val="002060"/>
                    </a:solidFill>
                  </a:rPr>
                  <a:t>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9,5 cm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196752"/>
                <a:ext cx="9144000" cy="5653081"/>
              </a:xfrm>
              <a:blipFill rotWithShape="1">
                <a:blip r:embed="rId2"/>
                <a:stretch>
                  <a:fillRect l="-1333" t="-9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72816"/>
            <a:ext cx="3413055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si prověříme řešení pravoúhlého trojúhelníku  na praktických úlohách!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49080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pravoúhlého trojúhelníku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Použitá literatura :  0</a:t>
            </a:r>
          </a:p>
          <a:p>
            <a:pPr marL="0" indent="0" algn="ctr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 Kliparty MS Office,  autor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1494</TotalTime>
  <Words>808</Words>
  <Application>Microsoft Office PowerPoint</Application>
  <PresentationFormat>Předvádění na obrazovce (4:3)</PresentationFormat>
  <Paragraphs>164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systému Office</vt:lpstr>
      <vt:lpstr>Microsoft Excel Worksheet</vt:lpstr>
      <vt:lpstr>  Trigonometrie pravoúhlého trojúhelníku</vt:lpstr>
      <vt:lpstr>P  R  O  C  E  N  T  A</vt:lpstr>
      <vt:lpstr>Prezentace aplikace PowerPoint</vt:lpstr>
      <vt:lpstr>Trigonometrie pravoúhlého trojúhelníku</vt:lpstr>
      <vt:lpstr>Trigonometrie pravoúhlého trojúhelníku</vt:lpstr>
      <vt:lpstr>Trigonometrie pravoúhlého trojúhelníku</vt:lpstr>
      <vt:lpstr>Trigonometrie pravoúhlého trojúhelníku</vt:lpstr>
      <vt:lpstr>Trigonometrie pravoúhlého trojúhelníku</vt:lpstr>
      <vt:lpstr>Pythagorova věta</vt:lpstr>
      <vt:lpstr>Prezentace aplikace PowerPoint</vt:lpstr>
      <vt:lpstr>Trigonometrie pravoúhlého trojúhelníku</vt:lpstr>
      <vt:lpstr>Trigonometrie pravoúhlého trojúhelníku</vt:lpstr>
      <vt:lpstr>Trigonometrie pravoúhlého trojúhelníku</vt:lpstr>
      <vt:lpstr>Trigonometrie pravoúhlého trojúhelníku</vt:lpstr>
      <vt:lpstr>Trigonometrie pravoúhlého trojúhelníku</vt:lpstr>
      <vt:lpstr>Trigonometrie pravoúhlého trojúhelníku</vt:lpstr>
      <vt:lpstr>Trigonometrie pravoúhlého trojúhelníku</vt:lpstr>
      <vt:lpstr>Trigonometrie pravoúhlého trojúhelníku</vt:lpstr>
      <vt:lpstr>Trigonometrie pravoúhlého trojúhelníku</vt:lpstr>
      <vt:lpstr>Trigonometrie pravoúhlého trojúhelníku</vt:lpstr>
      <vt:lpstr>Trigonometrie pravoúhlého trojúhelníku</vt:lpstr>
      <vt:lpstr>Trigonometrie pravoúhlého trojúhelníku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93</cp:revision>
  <cp:lastPrinted>2013-04-09T11:39:44Z</cp:lastPrinted>
  <dcterms:created xsi:type="dcterms:W3CDTF">2013-02-26T11:10:07Z</dcterms:created>
  <dcterms:modified xsi:type="dcterms:W3CDTF">2013-11-06T18:21:31Z</dcterms:modified>
</cp:coreProperties>
</file>