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3" r:id="rId2"/>
    <p:sldId id="273" r:id="rId3"/>
    <p:sldId id="270" r:id="rId4"/>
    <p:sldId id="285" r:id="rId5"/>
    <p:sldId id="281" r:id="rId6"/>
    <p:sldId id="287" r:id="rId7"/>
    <p:sldId id="272" r:id="rId8"/>
    <p:sldId id="278" r:id="rId9"/>
    <p:sldId id="286" r:id="rId10"/>
    <p:sldId id="279" r:id="rId11"/>
    <p:sldId id="280" r:id="rId12"/>
    <p:sldId id="275" r:id="rId13"/>
    <p:sldId id="269" r:id="rId14"/>
    <p:sldId id="283" r:id="rId15"/>
    <p:sldId id="28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36EC3-5031-4A63-B973-96AB5B99EA2E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E55977-65B9-4240-8AE9-EB408900213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40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E55977-65B9-4240-8AE9-EB4089002137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3258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0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36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95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17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55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38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8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22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9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37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74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6DDFE-0685-4572-8C56-254BE8C3CE2B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B345-9271-4CE4-9AE2-D3921BE6FD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76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.xls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4752527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72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IV.</a:t>
            </a:r>
            <a:endParaRPr lang="cs-CZ" sz="7200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002060"/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144000" cy="1484784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002060"/>
                </a:solidFill>
              </a:rPr>
              <a:t>Matematika pro automobilní </a:t>
            </a:r>
            <a:r>
              <a:rPr lang="cs-CZ" b="1" smtClean="0">
                <a:solidFill>
                  <a:srgbClr val="002060"/>
                </a:solidFill>
              </a:rPr>
              <a:t>obory 13.</a:t>
            </a:r>
            <a:endParaRPr lang="cs-CZ" b="1" dirty="0" smtClean="0">
              <a:solidFill>
                <a:srgbClr val="002060"/>
              </a:solidFill>
            </a:endParaRPr>
          </a:p>
          <a:p>
            <a:pPr algn="r"/>
            <a:r>
              <a:rPr lang="cs-CZ" sz="2000" b="1" dirty="0" smtClean="0">
                <a:solidFill>
                  <a:srgbClr val="002060"/>
                </a:solidFill>
              </a:rPr>
              <a:t>Autor: RNDr. Zdeněk Bláha</a:t>
            </a:r>
          </a:p>
          <a:p>
            <a:endParaRPr lang="cs-CZ" sz="7200" b="1" dirty="0" smtClean="0">
              <a:solidFill>
                <a:srgbClr val="002060"/>
              </a:solidFill>
            </a:endParaRPr>
          </a:p>
          <a:p>
            <a:pPr algn="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7878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  R  O  C  E  N  T  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4352534"/>
              </p:ext>
            </p:extLst>
          </p:nvPr>
        </p:nvGraphicFramePr>
        <p:xfrm>
          <a:off x="135576" y="2708275"/>
          <a:ext cx="8595563" cy="3241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name="List" r:id="rId4" imgW="6772277" imgH="2552762" progId="Excel.Sheet.12">
                  <p:embed/>
                </p:oleObj>
              </mc:Choice>
              <mc:Fallback>
                <p:oleObj name="List" r:id="rId4" imgW="6772277" imgH="2552762" progId="Excel.Sheet.12">
                  <p:embed/>
                  <p:pic>
                    <p:nvPicPr>
                      <p:cNvPr id="0" name="Objek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576" y="2708275"/>
                        <a:ext cx="8595563" cy="32410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453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988840"/>
            <a:ext cx="9036496" cy="4869160"/>
          </a:xfrm>
        </p:spPr>
        <p:txBody>
          <a:bodyPr>
            <a:normAutofit fontScale="700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je určen pro 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druhý ročník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učebních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automobilních oborů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předmětu MATEMATIKA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k prověření znalostí žáků. Může být využit i v maturitních oborech či ve třetím ročníku učebního oboru v rámci procvičení učiva. 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Inovuje výuku použitím multimediálních pomůcek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prezentace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úlohami. Nenásilnou formou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 snaží povzbudit zájem učňů o matematiku.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používá učitel při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prověření znalostí žáků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pro větší atraktivnost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formou prezentace „s obrázkem“.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Úlohy mohou žáci řešit samostatně ve svých sešitech nebo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též na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interaktivní tabuli s možností následné kontroly. Zároveň jej mohou využívat žáci pro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pozdější domácí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přípravu na výuku.</a:t>
            </a:r>
          </a:p>
          <a:p>
            <a:endParaRPr lang="cs-CZ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 smtClean="0"/>
          </a:p>
        </p:txBody>
      </p:sp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292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minulých hodinách jsme si ukazovali,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 jak řešit využívat Pythagorovu větu,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dnes budeme pokračovat,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ovšem úlohy budete řešit samostatně…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6147" name="Picture 3" descr="C:\Users\zblaha00\AppData\Local\Microsoft\Windows\Temporary Internet Files\Content.IE5\ZB124OJ4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034" y="4653136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47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Tak vám přeji, ať to dobře zvládnete …</a:t>
            </a:r>
          </a:p>
        </p:txBody>
      </p:sp>
      <p:pic>
        <p:nvPicPr>
          <p:cNvPr id="6146" name="Picture 2" descr="C:\Users\zblaha00\AppData\Local\Microsoft\Windows\Temporary Internet Files\Content.IE5\WXVBDCS5\MC90043382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80928"/>
            <a:ext cx="2714486" cy="271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979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V.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Máte, doufám, připravené kalkulačky a hlavy 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 obojí pouze vlastní….  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Můžeme začít?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Tak tedy začněme….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4" name="Popisek se šipkou dolů 3"/>
          <p:cNvSpPr/>
          <p:nvPr/>
        </p:nvSpPr>
        <p:spPr>
          <a:xfrm>
            <a:off x="1043608" y="5229200"/>
            <a:ext cx="6768752" cy="1440160"/>
          </a:xfrm>
          <a:prstGeom prst="downArrowCallout">
            <a:avLst>
              <a:gd name="adj1" fmla="val 25000"/>
              <a:gd name="adj2" fmla="val 121264"/>
              <a:gd name="adj3" fmla="val 2500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hlinkClick r:id="" action="ppaction://hlinkshowjump?jump=nextslide"/>
              </a:rPr>
              <a:t>Úlohy kontrolního testu</a:t>
            </a:r>
            <a:endParaRPr lang="cs-CZ" sz="4800" dirty="0"/>
          </a:p>
        </p:txBody>
      </p:sp>
      <p:pic>
        <p:nvPicPr>
          <p:cNvPr id="7170" name="Picture 2" descr="C:\Users\zblaha00\AppData\Local\Microsoft\Windows\Temporary Internet Files\Content.IE5\1LSEO81J\MC90043381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5293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zblaha00\AppData\Local\Microsoft\Windows\Temporary Internet Files\Content.IE5\1LSEO81J\MC90043381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85293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126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251520" y="0"/>
            <a:ext cx="8784976" cy="68580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4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4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V.</a:t>
            </a:r>
          </a:p>
          <a:p>
            <a:pPr marL="0" indent="0" algn="ctr">
              <a:buNone/>
            </a:pPr>
            <a:endParaRPr lang="cs-CZ" sz="4400" b="1" dirty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Nájezdová rampa dlouhá 5 m stoupá pod úhlem 30°. Do jaké výše sahá?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Pod jakým úhlem klesá silnice s klesáním 18 </a:t>
            </a:r>
            <a:r>
              <a:rPr lang="cs-CZ" sz="2800" b="1" dirty="0" smtClean="0">
                <a:solidFill>
                  <a:srgbClr val="002060"/>
                </a:solidFill>
              </a:rPr>
              <a:t>% ?</a:t>
            </a:r>
            <a:endParaRPr lang="cs-CZ" sz="2800" b="1" dirty="0" smtClean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Jak vysoká je věž, jejíž vrchol vidí pozorovatel vzdálený 85 m od paty věže ve výškovém úhlu 23°30´.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Schodiště stoupá pod úhlem 26°30´ do výše 4,5 m. Jak vysoký a široký je každý schod, je-li jich celkem 30?</a:t>
            </a:r>
          </a:p>
        </p:txBody>
      </p:sp>
    </p:spTree>
    <p:extLst>
      <p:ext uri="{BB962C8B-B14F-4D97-AF65-F5344CB8AC3E}">
        <p14:creationId xmlns:p14="http://schemas.microsoft.com/office/powerpoint/2010/main" val="27281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30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7000" b="1" dirty="0" smtClean="0">
                <a:solidFill>
                  <a:srgbClr val="FF0000"/>
                </a:solidFill>
              </a:rPr>
              <a:t>Správné výsledky:</a:t>
            </a:r>
            <a:endParaRPr lang="cs-CZ" sz="7000" b="1" dirty="0">
              <a:solidFill>
                <a:srgbClr val="FF0000"/>
              </a:solidFill>
            </a:endParaRPr>
          </a:p>
          <a:p>
            <a:endParaRPr lang="cs-CZ" sz="11200" dirty="0" smtClean="0">
              <a:solidFill>
                <a:srgbClr val="FF0000"/>
              </a:solidFill>
            </a:endParaRPr>
          </a:p>
          <a:p>
            <a:endParaRPr lang="cs-CZ" sz="11200" b="1" dirty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  <a:p>
            <a:endParaRPr lang="cs-CZ" sz="11200" b="1" dirty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  <a:p>
            <a:endParaRPr lang="cs-CZ" sz="11200" b="1" dirty="0" smtClean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47788"/>
            <a:ext cx="432048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pisek se šipkou dolů 4">
            <a:hlinkClick r:id="" action="ppaction://hlinkshowjump?jump=nextslide"/>
          </p:cNvPr>
          <p:cNvSpPr/>
          <p:nvPr/>
        </p:nvSpPr>
        <p:spPr>
          <a:xfrm>
            <a:off x="2555776" y="5301208"/>
            <a:ext cx="4464496" cy="1368152"/>
          </a:xfrm>
          <a:prstGeom prst="downArrowCallout">
            <a:avLst>
              <a:gd name="adj1" fmla="val 14220"/>
              <a:gd name="adj2" fmla="val 68119"/>
              <a:gd name="adj3" fmla="val 2500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2,5 m</a:t>
            </a:r>
            <a:endParaRPr lang="cs-CZ" sz="4000" b="1" dirty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10°12´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37 m (36,95 m)</a:t>
            </a:r>
            <a:endParaRPr lang="cs-CZ" sz="4000" b="1" dirty="0" smtClean="0">
              <a:solidFill>
                <a:srgbClr val="00206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4000" b="1" dirty="0" smtClean="0">
                <a:solidFill>
                  <a:srgbClr val="002060"/>
                </a:solidFill>
              </a:rPr>
              <a:t>v = 15 cm, š = 30 cm </a:t>
            </a:r>
            <a:endParaRPr lang="cs-CZ" sz="40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Podrobnější řešení :</a:t>
            </a:r>
          </a:p>
          <a:p>
            <a:pPr marL="514350" indent="-514350" algn="ctr">
              <a:buFont typeface="+mj-lt"/>
              <a:buAutoNum type="arabicPeriod"/>
            </a:pP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683568" y="1556792"/>
            <a:ext cx="7920881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1</a:t>
            </a:r>
            <a:r>
              <a:rPr lang="cs-CZ" sz="2800" b="1" dirty="0" smtClean="0">
                <a:solidFill>
                  <a:srgbClr val="00206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Nájezdová rampa dlouhá 5 m stoupá pod úhlem 30°. Do jaké výše sahá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protilehlá + přepona =&gt; sinus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sin 30° = v / 5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5.sin 30° = v</a:t>
            </a:r>
          </a:p>
          <a:p>
            <a:pPr marL="0" indent="0" algn="ctr">
              <a:buNone/>
            </a:pPr>
            <a:r>
              <a:rPr lang="cs-CZ" sz="2800" b="1" u="dbl" dirty="0" smtClean="0">
                <a:solidFill>
                  <a:srgbClr val="002060"/>
                </a:solidFill>
              </a:rPr>
              <a:t>v = 2,5 m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Rampa sahá do výše 2,5 m.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1200" dirty="0" smtClean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00375"/>
            <a:ext cx="5400599" cy="1100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884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Pod jakým úhlem klesá silnice s klesáním 18 % 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Protilehlá + přilehlá =&gt; tangens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tg </a:t>
            </a:r>
            <a:r>
              <a:rPr lang="cs-CZ" sz="2800" b="1" dirty="0" smtClean="0">
                <a:solidFill>
                  <a:srgbClr val="002060"/>
                </a:solidFill>
                <a:latin typeface="Cambria Math"/>
                <a:ea typeface="Cambria Math"/>
              </a:rPr>
              <a:t>𝛼 = 18 / 100 = 0,18</a:t>
            </a:r>
          </a:p>
          <a:p>
            <a:pPr marL="0" indent="0" algn="ctr">
              <a:buNone/>
            </a:pPr>
            <a:r>
              <a:rPr lang="cs-CZ" sz="2800" b="1" u="dbl" dirty="0" smtClean="0">
                <a:solidFill>
                  <a:srgbClr val="002060"/>
                </a:solidFill>
                <a:latin typeface="Cambria Math"/>
                <a:ea typeface="Cambria Math"/>
              </a:rPr>
              <a:t>𝛼 = 10°12´</a:t>
            </a:r>
            <a:endParaRPr lang="cs-CZ" sz="2800" b="1" u="dbl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Silnice klesá pod úhlem 10°12´.</a:t>
            </a:r>
            <a:endParaRPr lang="cs-CZ" sz="2800" b="1" dirty="0" smtClean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145" y="2708920"/>
            <a:ext cx="5353127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749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Jak vysoká je věž, jejíž vrchol vidí pozorovatel vzdálený 85 m od paty věže ve výškovém úhlu 23°30</a:t>
            </a:r>
            <a:r>
              <a:rPr lang="cs-CZ" sz="2800" b="1" dirty="0" smtClean="0">
                <a:solidFill>
                  <a:srgbClr val="002060"/>
                </a:solidFill>
              </a:rPr>
              <a:t>´.</a:t>
            </a:r>
          </a:p>
          <a:p>
            <a:pPr marL="0" indent="0">
              <a:buNone/>
            </a:pPr>
            <a:endParaRPr lang="cs-CZ" sz="2800" i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Protilehlá + přilehlá =&gt; tangens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tg 23°30´= v / 85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= 85 . tg 23°30´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= 36,95 m 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Věž je vysoká 37 m.</a:t>
            </a:r>
            <a:endParaRPr lang="cs-CZ" sz="2800" b="1" dirty="0" smtClean="0"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12976"/>
            <a:ext cx="372375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014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496944" cy="53012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000" b="1" dirty="0" smtClean="0">
                <a:solidFill>
                  <a:srgbClr val="002060"/>
                </a:solidFill>
              </a:rPr>
              <a:t>4.</a:t>
            </a:r>
          </a:p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Schodiště stoupá pod úhlem 26°30´ do výše 4,5 m. Jak vysoký a široký je každý schod, je-li jich celkem 30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výška schodu: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4,5 m : 30 = 0,15 m= </a:t>
            </a:r>
            <a:r>
              <a:rPr lang="cs-CZ" sz="2800" b="1" u="dbl" dirty="0" smtClean="0">
                <a:solidFill>
                  <a:srgbClr val="002060"/>
                </a:solidFill>
              </a:rPr>
              <a:t>15 cm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šířka schodiště: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tg 26°30´= 4,5 / x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= 4,5 / tg 26°30´ = 9,026 m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šířka schodu: x : 30 = 0,3 m = </a:t>
            </a:r>
            <a:r>
              <a:rPr lang="cs-CZ" sz="2800" b="1" u="dbl" dirty="0" smtClean="0">
                <a:solidFill>
                  <a:srgbClr val="002060"/>
                </a:solidFill>
              </a:rPr>
              <a:t>30 cm</a:t>
            </a:r>
            <a:endParaRPr lang="cs-CZ" sz="2800" b="1" u="dbl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Výška schodu je 15 cm, šířka 30 cm.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3000" b="1" dirty="0" smtClean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68960"/>
            <a:ext cx="4419908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Doufám, že se zadařilo…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Příště se těším opět na shledanou !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Děkuji za pozornost !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433" y="4149081"/>
            <a:ext cx="3466768" cy="270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390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Prověření znalostí </a:t>
            </a:r>
            <a:r>
              <a:rPr lang="cs-CZ" sz="54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IV.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Použitá literatura:  0</a:t>
            </a:r>
          </a:p>
          <a:p>
            <a:pPr marL="0" indent="0" algn="ctr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Použité obrázky a znázornění: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 Kliparty </a:t>
            </a:r>
            <a:r>
              <a:rPr lang="cs-CZ" smtClean="0">
                <a:solidFill>
                  <a:srgbClr val="002060"/>
                </a:solidFill>
              </a:rPr>
              <a:t>MS </a:t>
            </a:r>
            <a:r>
              <a:rPr lang="cs-CZ" smtClean="0">
                <a:solidFill>
                  <a:srgbClr val="002060"/>
                </a:solidFill>
              </a:rPr>
              <a:t>Office, autor</a:t>
            </a: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1832</TotalTime>
  <Words>565</Words>
  <Application>Microsoft Office PowerPoint</Application>
  <PresentationFormat>Předvádění na obrazovce (4:3)</PresentationFormat>
  <Paragraphs>104</Paragraphs>
  <Slides>15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systému Office</vt:lpstr>
      <vt:lpstr>List</vt:lpstr>
      <vt:lpstr>  Prověření znalostí IV.</vt:lpstr>
      <vt:lpstr>P  R  O  C  E  N  T  A</vt:lpstr>
      <vt:lpstr>Prezentace aplikace PowerPoint</vt:lpstr>
      <vt:lpstr>Prověření znalostí V.</vt:lpstr>
      <vt:lpstr>Prověření znalostí IV.</vt:lpstr>
      <vt:lpstr>Prověření znalostí V.</vt:lpstr>
      <vt:lpstr>Prezentace aplikace PowerPoint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  <vt:lpstr>Prověření znalostí IV.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dc:creator>Bláha Zdeněk</dc:creator>
  <cp:lastModifiedBy>Bláha Zdeněk</cp:lastModifiedBy>
  <cp:revision>101</cp:revision>
  <cp:lastPrinted>2013-04-09T11:39:44Z</cp:lastPrinted>
  <dcterms:created xsi:type="dcterms:W3CDTF">2013-02-26T11:10:07Z</dcterms:created>
  <dcterms:modified xsi:type="dcterms:W3CDTF">2013-11-03T14:48:20Z</dcterms:modified>
</cp:coreProperties>
</file>