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56" r:id="rId6"/>
    <p:sldId id="271" r:id="rId7"/>
    <p:sldId id="272" r:id="rId8"/>
    <p:sldId id="278" r:id="rId9"/>
    <p:sldId id="286" r:id="rId10"/>
    <p:sldId id="279" r:id="rId11"/>
    <p:sldId id="280" r:id="rId12"/>
    <p:sldId id="275" r:id="rId13"/>
    <p:sldId id="269" r:id="rId14"/>
    <p:sldId id="265" r:id="rId15"/>
    <p:sldId id="283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Kontrolní t</a:t>
            </a: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 znalostí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14.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5591272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8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druhý (popřípadě třetí) ročník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učebních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automobilních oborů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předmětu MATEMATIKA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celkovému prověření znalostí žáků. V rámci  procvičení učiva jej lze využít i v maturitních oborech.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příklady. Jednoduchou formou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prověření znalostí žáků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Úlohy mohou žáci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řešit nejlépe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Naladíme se do klidu 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pěkně se soustředíme …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838942" cy="3173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568952" cy="501317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endParaRPr lang="cs-CZ" sz="2800" i="1" dirty="0" smtClean="0">
              <a:solidFill>
                <a:srgbClr val="002060"/>
              </a:solidFill>
            </a:endParaRPr>
          </a:p>
          <a:p>
            <a:endParaRPr lang="cs-CZ" sz="2800" i="1" dirty="0">
              <a:solidFill>
                <a:srgbClr val="002060"/>
              </a:solidFill>
            </a:endParaRPr>
          </a:p>
          <a:p>
            <a:r>
              <a:rPr lang="cs-CZ" sz="4000" i="1" dirty="0" smtClean="0">
                <a:solidFill>
                  <a:srgbClr val="002060"/>
                </a:solidFill>
              </a:rPr>
              <a:t>Snad to  nebude těžké….……..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</a:t>
            </a: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znalostí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</a:t>
            </a: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znalostí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Držím vám palce,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ať to zvládnete co nejlépe…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Výsledky uvádějte maximálně na dvě desetinná místa.</a:t>
            </a:r>
            <a:endParaRPr lang="cs-CZ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b="1" dirty="0">
                <a:solidFill>
                  <a:srgbClr val="002060"/>
                </a:solidFill>
              </a:rPr>
              <a:t>Na štítku akumulátoru jsou uvedeny následující údaje : </a:t>
            </a:r>
            <a:r>
              <a:rPr lang="cs-CZ" sz="2800" b="1" dirty="0" smtClean="0">
                <a:solidFill>
                  <a:srgbClr val="002060"/>
                </a:solidFill>
              </a:rPr>
              <a:t>AKUMA, 12 </a:t>
            </a:r>
            <a:r>
              <a:rPr lang="cs-CZ" sz="2800" b="1" dirty="0">
                <a:solidFill>
                  <a:srgbClr val="002060"/>
                </a:solidFill>
              </a:rPr>
              <a:t>V, 55 </a:t>
            </a:r>
            <a:r>
              <a:rPr lang="cs-CZ" sz="2800" b="1" dirty="0" err="1">
                <a:solidFill>
                  <a:srgbClr val="002060"/>
                </a:solidFill>
              </a:rPr>
              <a:t>Ah</a:t>
            </a:r>
            <a:r>
              <a:rPr lang="cs-CZ" sz="2800" b="1" dirty="0">
                <a:solidFill>
                  <a:srgbClr val="002060"/>
                </a:solidFill>
              </a:rPr>
              <a:t>. Z plně nabitého akumulátoru odebíráme proud 0,5 A po dobu 3,5 hodiny. Kolik procent kapacity akumulátoru zbývá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Letadlo letí nad rovníkem 360 km/h. Severní vítr ho snáší jižním směrem rychlostí 5 m/s. O jaký úhel se odchýlí od původního směru?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>
                <a:solidFill>
                  <a:srgbClr val="002060"/>
                </a:solidFill>
              </a:rPr>
              <a:t>Povolena hmotnost nákladu vozidla je 5t. Za každé procento nákladu přes povolenou hmotnost se platí pokuta 11 250 Kč. O kolik procent překročil normu řidič vezoucí náklad o hmotnosti 6 350 kg. A jakou pokutu zaplatí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Výslednice dvou stejně velkých a na sebe kolmých sil působících v jednom bodě je 100 N. Jak velká je každá z obou sil? 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7000" b="1" dirty="0" smtClean="0">
                <a:solidFill>
                  <a:srgbClr val="FF0000"/>
                </a:solidFill>
              </a:rPr>
              <a:t>Správné výsledky:</a:t>
            </a:r>
            <a:endParaRPr lang="cs-CZ" sz="7000" b="1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4778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Zbývá 96,82 % kapacity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2°51´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27 % , </a:t>
            </a:r>
            <a:r>
              <a:rPr lang="cs-CZ" sz="4000" b="1" dirty="0">
                <a:solidFill>
                  <a:srgbClr val="002060"/>
                </a:solidFill>
              </a:rPr>
              <a:t>303 750 Kč 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70, 7 N</a:t>
            </a:r>
          </a:p>
          <a:p>
            <a:pPr marL="514350" indent="-514350">
              <a:buFont typeface="+mj-lt"/>
              <a:buAutoNum type="arabicPeriod"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Podrobnější řešení :</a:t>
            </a:r>
          </a:p>
          <a:p>
            <a:pPr marL="514350" indent="-514350" algn="ctr">
              <a:buFont typeface="+mj-lt"/>
              <a:buAutoNum type="arabicPeriod"/>
            </a:pP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Na štítku akumulátoru jsou uvedeny následující údaje : AKUMA, 12 V, 55 </a:t>
            </a:r>
            <a:r>
              <a:rPr lang="cs-CZ" sz="2800" b="1" dirty="0" err="1">
                <a:solidFill>
                  <a:srgbClr val="002060"/>
                </a:solidFill>
              </a:rPr>
              <a:t>Ah</a:t>
            </a:r>
            <a:r>
              <a:rPr lang="cs-CZ" sz="2800" b="1" dirty="0">
                <a:solidFill>
                  <a:srgbClr val="002060"/>
                </a:solidFill>
              </a:rPr>
              <a:t>. Z plně nabitého akumulátoru odebíráme proud 0,5 A po dobu 3,5 hodiny. Kolik procent kapacity akumulátoru zbývá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Odebraná kapacita: 0,5 . 3,5 = 1,75 </a:t>
            </a:r>
            <a:r>
              <a:rPr lang="cs-CZ" sz="2800" b="1" dirty="0" err="1" smtClean="0">
                <a:solidFill>
                  <a:srgbClr val="002060"/>
                </a:solidFill>
              </a:rPr>
              <a:t>Ah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Zbývající kapacita: 55 – 1,75 = 53,25 </a:t>
            </a:r>
            <a:r>
              <a:rPr lang="cs-CZ" sz="2800" b="1" dirty="0" err="1" smtClean="0">
                <a:solidFill>
                  <a:srgbClr val="002060"/>
                </a:solidFill>
              </a:rPr>
              <a:t>Ah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100 % ………. 55 </a:t>
            </a:r>
            <a:r>
              <a:rPr lang="cs-CZ" sz="2800" b="1" dirty="0" err="1" smtClean="0">
                <a:solidFill>
                  <a:srgbClr val="002060"/>
                </a:solidFill>
              </a:rPr>
              <a:t>Ah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x % …………………53,25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Ah</a:t>
            </a:r>
            <a:endParaRPr lang="cs-CZ" sz="2800" b="1" u="sng" dirty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x = (53,25 / 55) . 100 = </a:t>
            </a:r>
            <a:r>
              <a:rPr lang="cs-CZ" sz="2800" b="1" u="dbl" dirty="0" smtClean="0">
                <a:solidFill>
                  <a:srgbClr val="002060"/>
                </a:solidFill>
              </a:rPr>
              <a:t>96,82 %</a:t>
            </a: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Letadlo letí nad rovníkem 360 km/h. Severní vítr ho snáší jižním směrem rychlostí 5 m/s. O jaký úhel se odchýlí od původního směru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360 km/h = 100 m/s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tg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𝛼 = 5 / 100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Cambria Math"/>
                <a:ea typeface="Cambria Math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    tg  𝛼 = 0,05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Cambria Math"/>
                <a:ea typeface="Cambria Math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     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𝛼 = 2°51´</a:t>
            </a:r>
            <a:endParaRPr lang="cs-CZ" sz="2800" b="1" u="dbl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Letadlo se odchýlí o 2°51´.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997" y="4293096"/>
            <a:ext cx="5299459" cy="1128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Povolena hmotnost nákladu vozidla je 5t. Za každé procento nákladu přes povolenou hmotnost se platí pokuta 11 250 Kč. O kolik procent překročil normu řidič vezoucí náklad o hmotnosti 6 350 kg. A jakou pokutu zaplatí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Překročení hmotnosti nákladu: 6 350 – 5 000 = 1 350 kg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100 % …….. 5 000 kg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x % …….…….1 350 kg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x = (1 350 / 5000) . 100 = </a:t>
            </a:r>
            <a:r>
              <a:rPr lang="cs-CZ" sz="2800" b="1" u="dbl" dirty="0" smtClean="0">
                <a:solidFill>
                  <a:srgbClr val="002060"/>
                </a:solidFill>
              </a:rPr>
              <a:t>27 %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Pokuta: 11 250 . 27 = </a:t>
            </a:r>
            <a:r>
              <a:rPr lang="cs-CZ" sz="2800" b="1" u="dbl" dirty="0" smtClean="0">
                <a:solidFill>
                  <a:srgbClr val="002060"/>
                </a:solidFill>
              </a:rPr>
              <a:t>303 750 Kč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Norma byla překročena o 27 % a pokuta činí 303 750 Kč.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96944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4.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Výslednice dvou stejně velkých a na sebe kolmých sil působících v jednom bodě je 100 N. Jak velká je každá z obou sil?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       F</a:t>
            </a:r>
            <a:r>
              <a:rPr lang="cs-CZ" sz="30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</a:rPr>
              <a:t> + F</a:t>
            </a:r>
            <a:r>
              <a:rPr lang="cs-CZ" sz="30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</a:rPr>
              <a:t> = 100</a:t>
            </a:r>
            <a:r>
              <a:rPr lang="cs-CZ" sz="3000" b="1" baseline="30000" dirty="0" smtClean="0">
                <a:solidFill>
                  <a:srgbClr val="00206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000" b="1" baseline="30000" dirty="0">
                <a:solidFill>
                  <a:srgbClr val="002060"/>
                </a:solidFill>
              </a:rPr>
              <a:t> </a:t>
            </a:r>
            <a:r>
              <a:rPr lang="cs-CZ" sz="3000" b="1" baseline="30000" dirty="0" smtClean="0">
                <a:solidFill>
                  <a:srgbClr val="002060"/>
                </a:solidFill>
              </a:rPr>
              <a:t>          </a:t>
            </a:r>
            <a:r>
              <a:rPr lang="cs-CZ" sz="3000" b="1" dirty="0" smtClean="0">
                <a:solidFill>
                  <a:srgbClr val="002060"/>
                </a:solidFill>
              </a:rPr>
              <a:t>2 . F</a:t>
            </a:r>
            <a:r>
              <a:rPr lang="cs-CZ" sz="3000" b="1" baseline="30000" dirty="0" smtClean="0">
                <a:solidFill>
                  <a:srgbClr val="002060"/>
                </a:solidFill>
              </a:rPr>
              <a:t>2 </a:t>
            </a:r>
            <a:r>
              <a:rPr lang="cs-CZ" sz="3000" b="1" dirty="0" smtClean="0">
                <a:solidFill>
                  <a:srgbClr val="002060"/>
                </a:solidFill>
              </a:rPr>
              <a:t> = 10 000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2060"/>
                </a:solidFill>
              </a:rPr>
              <a:t> </a:t>
            </a:r>
            <a:r>
              <a:rPr lang="cs-CZ" sz="3000" b="1" dirty="0" smtClean="0">
                <a:solidFill>
                  <a:srgbClr val="002060"/>
                </a:solidFill>
              </a:rPr>
              <a:t>           F</a:t>
            </a:r>
            <a:r>
              <a:rPr lang="cs-CZ" sz="3000" b="1" baseline="30000" dirty="0" smtClean="0">
                <a:solidFill>
                  <a:srgbClr val="002060"/>
                </a:solidFill>
              </a:rPr>
              <a:t>2 </a:t>
            </a:r>
            <a:r>
              <a:rPr lang="cs-CZ" sz="3000" b="1" dirty="0" smtClean="0">
                <a:solidFill>
                  <a:srgbClr val="002060"/>
                </a:solidFill>
              </a:rPr>
              <a:t>  =  5 000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2060"/>
                </a:solidFill>
              </a:rPr>
              <a:t> </a:t>
            </a:r>
            <a:r>
              <a:rPr lang="cs-CZ" sz="3000" b="1" dirty="0" smtClean="0">
                <a:solidFill>
                  <a:srgbClr val="002060"/>
                </a:solidFill>
              </a:rPr>
              <a:t>           </a:t>
            </a:r>
            <a:r>
              <a:rPr lang="cs-CZ" sz="3000" b="1" u="dbl" dirty="0" smtClean="0">
                <a:solidFill>
                  <a:srgbClr val="002060"/>
                </a:solidFill>
              </a:rPr>
              <a:t>F = 70,7 N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Každá z obou sil má velikost 70,7 N.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578" y="3140968"/>
            <a:ext cx="276903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Tak doufám, že se alespoň něco zadařilo….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zblaha00\AppData\Local\Microsoft\Windows\Temporary Internet Files\Content.IE5\1LSEO81J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07562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20888"/>
            <a:ext cx="4032449" cy="44371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Použitá literatura:  0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Úlohy: autor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(některé podle </a:t>
            </a:r>
            <a:r>
              <a:rPr lang="cs-CZ" dirty="0">
                <a:solidFill>
                  <a:srgbClr val="002060"/>
                </a:solidFill>
              </a:rPr>
              <a:t>podkladů mistra odborného výcviku Lukáše </a:t>
            </a:r>
            <a:r>
              <a:rPr lang="cs-CZ" dirty="0" smtClean="0">
                <a:solidFill>
                  <a:srgbClr val="002060"/>
                </a:solidFill>
              </a:rPr>
              <a:t>Boučka)</a:t>
            </a: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 Kliparty MS Office</a:t>
            </a:r>
            <a:r>
              <a:rPr lang="cs-CZ">
                <a:solidFill>
                  <a:srgbClr val="002060"/>
                </a:solidFill>
              </a:rPr>
              <a:t>, </a:t>
            </a:r>
            <a:r>
              <a:rPr lang="cs-CZ" smtClean="0">
                <a:solidFill>
                  <a:srgbClr val="002060"/>
                </a:solidFill>
              </a:rPr>
              <a:t>autor</a:t>
            </a: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1070</TotalTime>
  <Words>441</Words>
  <Application>Microsoft Office PowerPoint</Application>
  <PresentationFormat>Předvádění na obrazovce (4:3)</PresentationFormat>
  <Paragraphs>104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Microsoft Excel Worksheet</vt:lpstr>
      <vt:lpstr>  Kontrolní test znalostí</vt:lpstr>
      <vt:lpstr>P  R  O  C  E  N  T  A</vt:lpstr>
      <vt:lpstr>Prezentace aplikace PowerPoint</vt:lpstr>
      <vt:lpstr>Kontrolní test znalostí </vt:lpstr>
      <vt:lpstr>Prezentace aplikace PowerPoint</vt:lpstr>
      <vt:lpstr>Kontrolní test znalostí</vt:lpstr>
      <vt:lpstr>Prezentace aplikace PowerPoint</vt:lpstr>
      <vt:lpstr>Kontrolní test znalostí </vt:lpstr>
      <vt:lpstr>Kontrolní test znalostí </vt:lpstr>
      <vt:lpstr>Kontrolní test znalostí </vt:lpstr>
      <vt:lpstr>Kontrolní test znalostí </vt:lpstr>
      <vt:lpstr>Kontrolní test znalostí </vt:lpstr>
      <vt:lpstr>Kontrolní test znalostí </vt:lpstr>
      <vt:lpstr>Kontrolní test znalostí </vt:lpstr>
      <vt:lpstr>Kontrolní test znalostí </vt:lpstr>
      <vt:lpstr>Kontrolní test znalostí 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77</cp:revision>
  <cp:lastPrinted>2013-04-09T11:39:44Z</cp:lastPrinted>
  <dcterms:created xsi:type="dcterms:W3CDTF">2013-02-26T11:10:07Z</dcterms:created>
  <dcterms:modified xsi:type="dcterms:W3CDTF">2013-11-06T18:22:50Z</dcterms:modified>
</cp:coreProperties>
</file>