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90" r:id="rId5"/>
    <p:sldId id="286" r:id="rId6"/>
    <p:sldId id="289" r:id="rId7"/>
    <p:sldId id="281" r:id="rId8"/>
    <p:sldId id="291" r:id="rId9"/>
    <p:sldId id="292" r:id="rId10"/>
    <p:sldId id="256" r:id="rId11"/>
    <p:sldId id="271" r:id="rId12"/>
    <p:sldId id="272" r:id="rId13"/>
    <p:sldId id="278" r:id="rId14"/>
    <p:sldId id="293" r:id="rId15"/>
    <p:sldId id="279" r:id="rId16"/>
    <p:sldId id="280" r:id="rId17"/>
    <p:sldId id="294" r:id="rId18"/>
    <p:sldId id="283" r:id="rId19"/>
    <p:sldId id="28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List_aplikace_Microsoft_Office_Excel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15.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192705654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p:oleObj spid="_x0000_s5145" name="List" r:id="rId4" imgW="6772277" imgH="2552762" progId="Excel.Shee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třetí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ročník učebních automobilních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oborů předmětu MATEMATIKA. Může být využit i v maturitních oborech stejného zaměření.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doplněnými obrázky podporuje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učitele. Určitou </a:t>
            </a:r>
            <a:r>
              <a:rPr lang="cs-CZ" sz="280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</a:t>
            </a:r>
            <a:r>
              <a:rPr lang="cs-CZ" sz="280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 tak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výuky. Úlohy 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„Přímá tělesa“…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Která to asi tak budou 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Zkuste je vyjmenovat, popsat společné vlastnosti….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8194" name="Picture 2" descr="C:\Users\zblaha00\AppData\Local\Microsoft\Windows\Temporary Internet Files\Content.IE5\TWFH6JKF\MC90043382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7714" y="2831118"/>
            <a:ext cx="1994406" cy="199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Trojrozměrná tělesa: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krychle ,  kvádr  , hranol , válec …..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1486" y="3068960"/>
            <a:ext cx="4032448" cy="3374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2325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Krychle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též pravidelný </a:t>
            </a:r>
            <a:r>
              <a:rPr lang="cs-CZ" sz="2800" b="1" dirty="0">
                <a:solidFill>
                  <a:srgbClr val="002060"/>
                </a:solidFill>
              </a:rPr>
              <a:t>šestistěn nebo také </a:t>
            </a:r>
            <a:r>
              <a:rPr lang="cs-CZ" sz="2800" b="1" dirty="0" smtClean="0">
                <a:solidFill>
                  <a:srgbClr val="002060"/>
                </a:solidFill>
              </a:rPr>
              <a:t>hexaedr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>
                <a:solidFill>
                  <a:srgbClr val="002060"/>
                </a:solidFill>
              </a:rPr>
              <a:t>lidově zvaná též </a:t>
            </a:r>
            <a:r>
              <a:rPr lang="cs-CZ" sz="2800" b="1" dirty="0" smtClean="0">
                <a:solidFill>
                  <a:srgbClr val="002060"/>
                </a:solidFill>
              </a:rPr>
              <a:t>kostka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 6 stěn (tvoří je stejné čtverce) 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8 vrcholů (rohů) </a:t>
            </a:r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12 hran</a:t>
            </a:r>
            <a:endParaRPr lang="cs-CZ" sz="2800" b="1" u="sng" dirty="0" smtClean="0">
              <a:solidFill>
                <a:srgbClr val="002060"/>
              </a:solidFill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4530" y="4695383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16387"/>
            <a:ext cx="2202846" cy="2222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0885" y="4527797"/>
            <a:ext cx="2386756" cy="2292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4990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u="sng" dirty="0" smtClean="0">
                <a:solidFill>
                  <a:srgbClr val="002060"/>
                </a:solidFill>
              </a:rPr>
              <a:t>Krychle</a:t>
            </a:r>
          </a:p>
          <a:p>
            <a:pPr marL="0" indent="0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V = a</a:t>
            </a:r>
            <a:r>
              <a:rPr lang="cs-CZ" sz="6000" b="1" baseline="30000" dirty="0" smtClean="0">
                <a:solidFill>
                  <a:srgbClr val="002060"/>
                </a:solidFill>
              </a:rPr>
              <a:t>3</a:t>
            </a:r>
          </a:p>
          <a:p>
            <a:pPr marL="0" indent="0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S = 6.a</a:t>
            </a:r>
            <a:r>
              <a:rPr lang="cs-CZ" sz="6000" b="1" baseline="30000" dirty="0" smtClean="0">
                <a:solidFill>
                  <a:srgbClr val="002060"/>
                </a:solidFill>
              </a:rPr>
              <a:t>2</a:t>
            </a:r>
          </a:p>
          <a:p>
            <a:pPr marL="0" indent="0">
              <a:buNone/>
            </a:pPr>
            <a:endParaRPr lang="cs-CZ" sz="6000" b="1" baseline="300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 vypadá síť krychle (vystřihovánka, z </a:t>
            </a:r>
            <a:r>
              <a:rPr lang="cs-CZ" sz="2800" b="1" dirty="0" smtClean="0">
                <a:solidFill>
                  <a:srgbClr val="002060"/>
                </a:solidFill>
              </a:rPr>
              <a:t>níž </a:t>
            </a:r>
            <a:r>
              <a:rPr lang="cs-CZ" sz="2800" b="1" dirty="0" smtClean="0">
                <a:solidFill>
                  <a:srgbClr val="002060"/>
                </a:solidFill>
              </a:rPr>
              <a:t>by šla udělat)?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7" y="1857383"/>
            <a:ext cx="3888432" cy="38206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48" y="274638"/>
            <a:ext cx="9158748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Síť krychle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81639"/>
            <a:ext cx="370758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72531"/>
            <a:ext cx="1800200" cy="2411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7270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Kvádr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rovnoběžnostěn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8 vrcholů 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6 stěn (obdélníky, vždy 2 protilehlé stejné)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tři </a:t>
            </a:r>
            <a:r>
              <a:rPr lang="cs-CZ" sz="2800" b="1" dirty="0">
                <a:solidFill>
                  <a:srgbClr val="002060"/>
                </a:solidFill>
              </a:rPr>
              <a:t>skupiny rovnoběžných hran shodné délky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délka</a:t>
            </a:r>
            <a:r>
              <a:rPr lang="cs-CZ" sz="2800" b="1" dirty="0">
                <a:solidFill>
                  <a:srgbClr val="002060"/>
                </a:solidFill>
              </a:rPr>
              <a:t>, šířka a výška kvádru.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75193"/>
            <a:ext cx="3600400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20866"/>
            <a:ext cx="3024336" cy="2102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8028384" cy="5373216"/>
          </a:xfrm>
        </p:spPr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rgbClr val="002060"/>
                </a:solidFill>
              </a:rPr>
              <a:t>Kvádr</a:t>
            </a:r>
          </a:p>
          <a:p>
            <a:pPr algn="l"/>
            <a:r>
              <a:rPr lang="cs-CZ" sz="4000" b="1" dirty="0" smtClean="0">
                <a:solidFill>
                  <a:srgbClr val="002060"/>
                </a:solidFill>
              </a:rPr>
              <a:t>V = </a:t>
            </a:r>
            <a:r>
              <a:rPr lang="cs-CZ" sz="4000" b="1" dirty="0" err="1" smtClean="0">
                <a:solidFill>
                  <a:srgbClr val="002060"/>
                </a:solidFill>
              </a:rPr>
              <a:t>a.b.c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pPr algn="l"/>
            <a:r>
              <a:rPr lang="cs-CZ" sz="4000" b="1" dirty="0" smtClean="0">
                <a:solidFill>
                  <a:srgbClr val="002060"/>
                </a:solidFill>
              </a:rPr>
              <a:t>S = 2.(</a:t>
            </a:r>
            <a:r>
              <a:rPr lang="cs-CZ" sz="4000" b="1" dirty="0" err="1" smtClean="0">
                <a:solidFill>
                  <a:srgbClr val="002060"/>
                </a:solidFill>
              </a:rPr>
              <a:t>a.b</a:t>
            </a:r>
            <a:r>
              <a:rPr lang="cs-CZ" sz="4000" b="1" dirty="0" smtClean="0">
                <a:solidFill>
                  <a:srgbClr val="002060"/>
                </a:solidFill>
              </a:rPr>
              <a:t> + </a:t>
            </a:r>
            <a:r>
              <a:rPr lang="cs-CZ" sz="4000" b="1" dirty="0" err="1" smtClean="0">
                <a:solidFill>
                  <a:srgbClr val="002060"/>
                </a:solidFill>
              </a:rPr>
              <a:t>a.c</a:t>
            </a:r>
            <a:r>
              <a:rPr lang="cs-CZ" sz="4000" b="1" dirty="0" smtClean="0">
                <a:solidFill>
                  <a:srgbClr val="002060"/>
                </a:solidFill>
              </a:rPr>
              <a:t> + </a:t>
            </a:r>
            <a:r>
              <a:rPr lang="cs-CZ" sz="4000" b="1" dirty="0" err="1" smtClean="0">
                <a:solidFill>
                  <a:srgbClr val="002060"/>
                </a:solidFill>
              </a:rPr>
              <a:t>b.c</a:t>
            </a:r>
            <a:r>
              <a:rPr lang="cs-CZ" sz="4000" b="1" dirty="0" smtClean="0">
                <a:solidFill>
                  <a:srgbClr val="002060"/>
                </a:solidFill>
              </a:rPr>
              <a:t>)</a:t>
            </a:r>
          </a:p>
          <a:p>
            <a:pPr algn="l"/>
            <a:endParaRPr lang="cs-CZ" sz="4000" b="1" dirty="0">
              <a:solidFill>
                <a:srgbClr val="002060"/>
              </a:solidFill>
            </a:endParaRPr>
          </a:p>
          <a:p>
            <a:pPr algn="l"/>
            <a:endParaRPr lang="cs-CZ" sz="4000" b="1" dirty="0" smtClean="0">
              <a:solidFill>
                <a:srgbClr val="002060"/>
              </a:solidFill>
            </a:endParaRPr>
          </a:p>
          <a:p>
            <a:pPr algn="l"/>
            <a:r>
              <a:rPr lang="cs-CZ" sz="2800" b="1" dirty="0" smtClean="0">
                <a:solidFill>
                  <a:srgbClr val="002060"/>
                </a:solidFill>
              </a:rPr>
              <a:t>A síť kvádru zvládnete?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04864"/>
            <a:ext cx="3219432" cy="4056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91381"/>
            <a:ext cx="7056784" cy="55059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Síť kvádru 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76871"/>
            <a:ext cx="4685491" cy="2821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11560" y="1124744"/>
            <a:ext cx="8064896" cy="57332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Hranol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podle tvaru podstavy – trojboký, čtyřboký, pětiboký, šestiboký, …..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pravidelný - nepravidelný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43343"/>
            <a:ext cx="2430016" cy="2430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66585"/>
            <a:ext cx="2383532" cy="2383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43344"/>
            <a:ext cx="2434098" cy="2434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83568" y="1556792"/>
            <a:ext cx="72008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u="sng" dirty="0" smtClean="0">
                <a:solidFill>
                  <a:srgbClr val="002060"/>
                </a:solidFill>
              </a:rPr>
              <a:t>Hranol</a:t>
            </a:r>
          </a:p>
          <a:p>
            <a:pPr marL="0" indent="0" algn="ctr">
              <a:buNone/>
            </a:pPr>
            <a:endParaRPr lang="cs-CZ" sz="3600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V = </a:t>
            </a:r>
            <a:r>
              <a:rPr lang="cs-CZ" sz="3600" b="1" dirty="0" err="1" smtClean="0">
                <a:solidFill>
                  <a:srgbClr val="002060"/>
                </a:solidFill>
              </a:rPr>
              <a:t>S</a:t>
            </a:r>
            <a:r>
              <a:rPr lang="cs-CZ" sz="3600" b="1" baseline="-25000" dirty="0" err="1" smtClean="0">
                <a:solidFill>
                  <a:srgbClr val="002060"/>
                </a:solidFill>
              </a:rPr>
              <a:t>p</a:t>
            </a:r>
            <a:r>
              <a:rPr lang="cs-CZ" sz="3600" b="1" dirty="0" smtClean="0">
                <a:solidFill>
                  <a:srgbClr val="002060"/>
                </a:solidFill>
              </a:rPr>
              <a:t> . v</a:t>
            </a:r>
          </a:p>
          <a:p>
            <a:pPr marL="0" indent="0" algn="ctr">
              <a:buNone/>
            </a:pPr>
            <a:endParaRPr lang="cs-CZ" sz="36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S = 2 . </a:t>
            </a:r>
            <a:r>
              <a:rPr lang="cs-CZ" sz="3600" b="1" dirty="0" err="1" smtClean="0">
                <a:solidFill>
                  <a:srgbClr val="002060"/>
                </a:solidFill>
              </a:rPr>
              <a:t>S</a:t>
            </a:r>
            <a:r>
              <a:rPr lang="cs-CZ" sz="3600" b="1" baseline="-25000" dirty="0" err="1" smtClean="0">
                <a:solidFill>
                  <a:srgbClr val="002060"/>
                </a:solidFill>
              </a:rPr>
              <a:t>p</a:t>
            </a:r>
            <a:r>
              <a:rPr lang="cs-CZ" sz="3600" b="1" dirty="0" smtClean="0">
                <a:solidFill>
                  <a:srgbClr val="002060"/>
                </a:solidFill>
              </a:rPr>
              <a:t> + </a:t>
            </a:r>
            <a:r>
              <a:rPr lang="cs-CZ" sz="3600" b="1" dirty="0" err="1" smtClean="0">
                <a:solidFill>
                  <a:srgbClr val="002060"/>
                </a:solidFill>
              </a:rPr>
              <a:t>S</a:t>
            </a:r>
            <a:r>
              <a:rPr lang="cs-CZ" sz="3600" b="1" baseline="-25000" dirty="0" err="1" smtClean="0">
                <a:solidFill>
                  <a:srgbClr val="002060"/>
                </a:solidFill>
              </a:rPr>
              <a:t>pl</a:t>
            </a:r>
            <a:endParaRPr lang="cs-CZ" sz="36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3600" b="1" u="sng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Válec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rotační kruhové těleso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„konzerva“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2 podstavy + plášť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77072"/>
            <a:ext cx="2808312" cy="2457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6167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83568" y="1556792"/>
            <a:ext cx="7632848" cy="53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u="sng" dirty="0" smtClean="0">
                <a:solidFill>
                  <a:srgbClr val="002060"/>
                </a:solidFill>
              </a:rPr>
              <a:t>Válec</a:t>
            </a:r>
          </a:p>
          <a:p>
            <a:pPr marL="0" indent="0">
              <a:buNone/>
            </a:pPr>
            <a:endParaRPr lang="cs-CZ" sz="3600" b="1" u="sng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V = </a:t>
            </a:r>
            <a:r>
              <a:rPr lang="el-GR" sz="3600" b="1" dirty="0" smtClean="0">
                <a:solidFill>
                  <a:srgbClr val="002060"/>
                </a:solidFill>
              </a:rPr>
              <a:t>π</a:t>
            </a:r>
            <a:r>
              <a:rPr lang="cs-CZ" sz="3600" b="1" dirty="0" smtClean="0">
                <a:solidFill>
                  <a:srgbClr val="002060"/>
                </a:solidFill>
              </a:rPr>
              <a:t>.r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</a:rPr>
              <a:t> .v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S = 2.</a:t>
            </a:r>
            <a:r>
              <a:rPr lang="el-GR" sz="3600" b="1" dirty="0" smtClean="0">
                <a:solidFill>
                  <a:srgbClr val="002060"/>
                </a:solidFill>
              </a:rPr>
              <a:t>π</a:t>
            </a:r>
            <a:r>
              <a:rPr lang="cs-CZ" sz="3600" b="1" dirty="0" smtClean="0">
                <a:solidFill>
                  <a:srgbClr val="002060"/>
                </a:solidFill>
              </a:rPr>
              <a:t>.r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</a:rPr>
              <a:t> .v + 2.</a:t>
            </a:r>
            <a:r>
              <a:rPr lang="el-GR" sz="3600" b="1" dirty="0" smtClean="0">
                <a:solidFill>
                  <a:srgbClr val="002060"/>
                </a:solidFill>
              </a:rPr>
              <a:t>π</a:t>
            </a:r>
            <a:r>
              <a:rPr lang="cs-CZ" sz="3600" b="1" dirty="0" smtClean="0">
                <a:solidFill>
                  <a:srgbClr val="002060"/>
                </a:solidFill>
              </a:rPr>
              <a:t>.</a:t>
            </a:r>
            <a:r>
              <a:rPr lang="cs-CZ" sz="3600" b="1" dirty="0" err="1" smtClean="0">
                <a:solidFill>
                  <a:srgbClr val="002060"/>
                </a:solidFill>
              </a:rPr>
              <a:t>r.v</a:t>
            </a:r>
            <a:r>
              <a:rPr lang="cs-CZ" sz="3600" b="1" dirty="0" smtClean="0">
                <a:solidFill>
                  <a:srgbClr val="002060"/>
                </a:solidFill>
              </a:rPr>
              <a:t> =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002060"/>
                </a:solidFill>
              </a:rPr>
              <a:t> </a:t>
            </a:r>
            <a:r>
              <a:rPr lang="cs-CZ" sz="3600" b="1" dirty="0" smtClean="0">
                <a:solidFill>
                  <a:srgbClr val="002060"/>
                </a:solidFill>
              </a:rPr>
              <a:t>  = 2.</a:t>
            </a:r>
            <a:r>
              <a:rPr lang="el-GR" sz="3600" b="1" dirty="0" smtClean="0">
                <a:solidFill>
                  <a:srgbClr val="002060"/>
                </a:solidFill>
              </a:rPr>
              <a:t>π</a:t>
            </a:r>
            <a:r>
              <a:rPr lang="cs-CZ" sz="3600" b="1" dirty="0" smtClean="0">
                <a:solidFill>
                  <a:srgbClr val="002060"/>
                </a:solidFill>
              </a:rPr>
              <a:t>.r.(r + v)</a:t>
            </a:r>
          </a:p>
          <a:p>
            <a:pPr marL="0" indent="0">
              <a:buNone/>
            </a:pPr>
            <a:endParaRPr lang="cs-CZ" sz="36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 co síť válce….</a:t>
            </a:r>
          </a:p>
          <a:p>
            <a:pPr marL="0" indent="0">
              <a:buNone/>
            </a:pPr>
            <a:endParaRPr lang="cs-CZ" sz="2800" b="1" u="sng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72816"/>
            <a:ext cx="2724570" cy="4499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Síť válce</a:t>
            </a:r>
          </a:p>
          <a:p>
            <a:pPr marL="0" indent="0" algn="ctr">
              <a:buNone/>
            </a:pPr>
            <a:endParaRPr lang="cs-CZ" sz="2800" b="1" u="sng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Jaké jsou rozměry obdélníka = pláště válce?</a:t>
            </a:r>
            <a:endParaRPr lang="cs-CZ" sz="2800" i="1" dirty="0">
              <a:solidFill>
                <a:srgbClr val="002060"/>
              </a:solidFill>
            </a:endParaRP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5030" y="1988840"/>
            <a:ext cx="4915580" cy="3985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92896"/>
            <a:ext cx="6554296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8180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si prověříme „přímá tělesa“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na praktických úlohách!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MS Office</a:t>
            </a:r>
            <a:r>
              <a:rPr lang="cs-CZ" smtClean="0">
                <a:solidFill>
                  <a:srgbClr val="002060"/>
                </a:solidFill>
              </a:rPr>
              <a:t>, </a:t>
            </a:r>
            <a:r>
              <a:rPr lang="cs-CZ" smtClean="0">
                <a:solidFill>
                  <a:srgbClr val="002060"/>
                </a:solidFill>
              </a:rPr>
              <a:t>autor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1587</TotalTime>
  <Words>387</Words>
  <Application>Microsoft Office PowerPoint</Application>
  <PresentationFormat>Předvádění na obrazovce (4:3)</PresentationFormat>
  <Paragraphs>105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List</vt:lpstr>
      <vt:lpstr>  Přímá tělesa</vt:lpstr>
      <vt:lpstr>P  R  O  C  E  N  T  A</vt:lpstr>
      <vt:lpstr>Snímek 3</vt:lpstr>
      <vt:lpstr>Přímá tělesa</vt:lpstr>
      <vt:lpstr>Přímá tělesa</vt:lpstr>
      <vt:lpstr>Přímá tělesa</vt:lpstr>
      <vt:lpstr>Přímá tělesa</vt:lpstr>
      <vt:lpstr>Přímá tělesa</vt:lpstr>
      <vt:lpstr>Přímá tělesa</vt:lpstr>
      <vt:lpstr>Snímek 10</vt:lpstr>
      <vt:lpstr>Přímá tělesa</vt:lpstr>
      <vt:lpstr>Přímá tělesa</vt:lpstr>
      <vt:lpstr>Přímá tělesa</vt:lpstr>
      <vt:lpstr>Přímá tělesa</vt:lpstr>
      <vt:lpstr>Přímá tělesa</vt:lpstr>
      <vt:lpstr>Přímá tělesa</vt:lpstr>
      <vt:lpstr>Přímá tělesa</vt:lpstr>
      <vt:lpstr>Přímá tělesa</vt:lpstr>
      <vt:lpstr>Přímá tělesa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Dum</cp:lastModifiedBy>
  <cp:revision>101</cp:revision>
  <cp:lastPrinted>2013-04-09T11:39:44Z</cp:lastPrinted>
  <dcterms:created xsi:type="dcterms:W3CDTF">2013-02-26T11:10:07Z</dcterms:created>
  <dcterms:modified xsi:type="dcterms:W3CDTF">2013-11-13T19:25:17Z</dcterms:modified>
</cp:coreProperties>
</file>