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72" r:id="rId5"/>
    <p:sldId id="290" r:id="rId6"/>
    <p:sldId id="286" r:id="rId7"/>
    <p:sldId id="289" r:id="rId8"/>
    <p:sldId id="281" r:id="rId9"/>
    <p:sldId id="291" r:id="rId10"/>
    <p:sldId id="292" r:id="rId11"/>
    <p:sldId id="256" r:id="rId12"/>
    <p:sldId id="271" r:id="rId13"/>
    <p:sldId id="278" r:id="rId14"/>
    <p:sldId id="293" r:id="rId15"/>
    <p:sldId id="294" r:id="rId16"/>
    <p:sldId id="295" r:id="rId17"/>
    <p:sldId id="283" r:id="rId18"/>
    <p:sldId id="28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6.11.2013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</a:t>
            </a:r>
            <a:b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 úlohách z praxe</a:t>
            </a:r>
            <a:endParaRPr lang="cs-CZ" sz="60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Matematika pro automobilní obory 16.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14605558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0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576" y="2708275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třetí ročník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učebních automobilních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oborů předmětu MATEMATIKA. Může být využit i v maturitních oborech stejného zaměření. 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názornými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příklady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doplněnými obrázky podporuje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výklad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učitele. Určitou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formou se snaží 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při výkladu a k procvičení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pro větší atraktivnost výuky. Úlohy mohou žáci řešit samostatně ve svých sešitech nebo na interaktivní tabuli s možností následné kontroly. Zároveň jej mohou využívat žáci pro domácí přípravu na výuku.</a:t>
            </a:r>
          </a:p>
          <a:p>
            <a:endParaRPr lang="cs-CZ" sz="28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v úlohách z praxe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11560" y="1124744"/>
            <a:ext cx="8064896" cy="57332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Zopakujme si nejprve vzorce z minulé hodiny: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krychle:           V = a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3</a:t>
            </a:r>
            <a:r>
              <a:rPr lang="cs-CZ" sz="2800" b="1" dirty="0" smtClean="0">
                <a:solidFill>
                  <a:srgbClr val="002060"/>
                </a:solidFill>
              </a:rPr>
              <a:t>            S = 6.a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kvádr:              V = </a:t>
            </a:r>
            <a:r>
              <a:rPr lang="cs-CZ" sz="2800" b="1" dirty="0" err="1" smtClean="0">
                <a:solidFill>
                  <a:srgbClr val="002060"/>
                </a:solidFill>
              </a:rPr>
              <a:t>a.b.c</a:t>
            </a:r>
            <a:r>
              <a:rPr lang="cs-CZ" sz="2800" b="1" dirty="0" smtClean="0">
                <a:solidFill>
                  <a:srgbClr val="002060"/>
                </a:solidFill>
              </a:rPr>
              <a:t>       S = 2.a.b + 2.a.c + 2.b.c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                                                  S = 2.(</a:t>
            </a:r>
            <a:r>
              <a:rPr lang="cs-CZ" sz="2800" b="1" dirty="0" err="1" smtClean="0">
                <a:solidFill>
                  <a:srgbClr val="002060"/>
                </a:solidFill>
              </a:rPr>
              <a:t>a.b</a:t>
            </a:r>
            <a:r>
              <a:rPr lang="cs-CZ" sz="2800" b="1" dirty="0" smtClean="0">
                <a:solidFill>
                  <a:srgbClr val="002060"/>
                </a:solidFill>
              </a:rPr>
              <a:t> + </a:t>
            </a:r>
            <a:r>
              <a:rPr lang="cs-CZ" sz="2800" b="1" dirty="0" err="1" smtClean="0">
                <a:solidFill>
                  <a:srgbClr val="002060"/>
                </a:solidFill>
              </a:rPr>
              <a:t>a.c</a:t>
            </a:r>
            <a:r>
              <a:rPr lang="cs-CZ" sz="2800" b="1" dirty="0" smtClean="0">
                <a:solidFill>
                  <a:srgbClr val="002060"/>
                </a:solidFill>
              </a:rPr>
              <a:t> + </a:t>
            </a:r>
            <a:r>
              <a:rPr lang="cs-CZ" sz="2800" b="1" dirty="0" err="1" smtClean="0">
                <a:solidFill>
                  <a:srgbClr val="002060"/>
                </a:solidFill>
              </a:rPr>
              <a:t>b.c</a:t>
            </a:r>
            <a:r>
              <a:rPr lang="cs-CZ" sz="2800" b="1" dirty="0" smtClean="0">
                <a:solidFill>
                  <a:srgbClr val="002060"/>
                </a:solidFill>
              </a:rPr>
              <a:t>)</a:t>
            </a:r>
          </a:p>
          <a:p>
            <a:r>
              <a:rPr lang="cs-CZ" sz="2800" b="1" dirty="0" smtClean="0">
                <a:solidFill>
                  <a:srgbClr val="002060"/>
                </a:solidFill>
              </a:rPr>
              <a:t>hranol:             V = </a:t>
            </a:r>
            <a:r>
              <a:rPr lang="cs-CZ" sz="2800" b="1" dirty="0" err="1" smtClean="0">
                <a:solidFill>
                  <a:srgbClr val="002060"/>
                </a:solidFill>
              </a:rPr>
              <a:t>S</a:t>
            </a:r>
            <a:r>
              <a:rPr lang="cs-CZ" sz="2800" b="1" baseline="-25000" dirty="0" err="1" smtClean="0">
                <a:solidFill>
                  <a:srgbClr val="002060"/>
                </a:solidFill>
              </a:rPr>
              <a:t>p</a:t>
            </a:r>
            <a:r>
              <a:rPr lang="cs-CZ" sz="2800" b="1" dirty="0" smtClean="0">
                <a:solidFill>
                  <a:srgbClr val="002060"/>
                </a:solidFill>
              </a:rPr>
              <a:t> . </a:t>
            </a:r>
            <a:r>
              <a:rPr lang="cs-CZ" sz="2800" b="1" dirty="0" err="1" smtClean="0">
                <a:solidFill>
                  <a:srgbClr val="002060"/>
                </a:solidFill>
              </a:rPr>
              <a:t>S</a:t>
            </a:r>
            <a:r>
              <a:rPr lang="cs-CZ" sz="2800" b="1" baseline="-25000" dirty="0" err="1" smtClean="0">
                <a:solidFill>
                  <a:srgbClr val="002060"/>
                </a:solidFill>
              </a:rPr>
              <a:t>pl</a:t>
            </a:r>
            <a:r>
              <a:rPr lang="cs-CZ" sz="2800" b="1" dirty="0" smtClean="0">
                <a:solidFill>
                  <a:srgbClr val="002060"/>
                </a:solidFill>
              </a:rPr>
              <a:t>    S = 2. </a:t>
            </a:r>
            <a:r>
              <a:rPr lang="cs-CZ" sz="2800" b="1" dirty="0" err="1">
                <a:solidFill>
                  <a:srgbClr val="002060"/>
                </a:solidFill>
              </a:rPr>
              <a:t>S</a:t>
            </a:r>
            <a:r>
              <a:rPr lang="cs-CZ" sz="2800" b="1" baseline="-25000" dirty="0" err="1">
                <a:solidFill>
                  <a:srgbClr val="002060"/>
                </a:solidFill>
              </a:rPr>
              <a:t>p</a:t>
            </a: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+  </a:t>
            </a:r>
            <a:r>
              <a:rPr lang="cs-CZ" sz="2800" b="1" dirty="0" err="1">
                <a:solidFill>
                  <a:srgbClr val="002060"/>
                </a:solidFill>
              </a:rPr>
              <a:t>S</a:t>
            </a:r>
            <a:r>
              <a:rPr lang="cs-CZ" sz="2800" b="1" baseline="-25000" dirty="0" err="1">
                <a:solidFill>
                  <a:srgbClr val="002060"/>
                </a:solidFill>
              </a:rPr>
              <a:t>pl</a:t>
            </a:r>
            <a:r>
              <a:rPr lang="cs-CZ" sz="2800" b="1" dirty="0" smtClean="0">
                <a:solidFill>
                  <a:srgbClr val="002060"/>
                </a:solidFill>
              </a:rPr>
              <a:t>      </a:t>
            </a:r>
          </a:p>
          <a:p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válec:               V = </a:t>
            </a:r>
            <a:r>
              <a:rPr lang="el-GR" sz="2800" b="1" dirty="0" smtClean="0">
                <a:solidFill>
                  <a:srgbClr val="002060"/>
                </a:solidFill>
              </a:rPr>
              <a:t>π</a:t>
            </a:r>
            <a:r>
              <a:rPr lang="cs-CZ" sz="2800" b="1" dirty="0" smtClean="0">
                <a:solidFill>
                  <a:srgbClr val="002060"/>
                </a:solidFill>
              </a:rPr>
              <a:t>.r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.v     S = 2.</a:t>
            </a:r>
            <a:r>
              <a:rPr lang="el-GR" sz="2800" b="1" dirty="0" smtClean="0">
                <a:solidFill>
                  <a:srgbClr val="002060"/>
                </a:solidFill>
              </a:rPr>
              <a:t>π</a:t>
            </a:r>
            <a:r>
              <a:rPr lang="cs-CZ" sz="2800" b="1" dirty="0" smtClean="0">
                <a:solidFill>
                  <a:srgbClr val="002060"/>
                </a:solidFill>
              </a:rPr>
              <a:t>.r.(r + v) 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v úlohách z praxe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Kolik váží vzduch ve třídě, která má délku 10 m, šířku 6,3 m a výšku 3,7 m?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Zkusme nejprve odhad – kolik si myslíte, že to bude?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(hustota vzduchu: </a:t>
            </a:r>
            <a:r>
              <a:rPr lang="el-GR" sz="2800" b="1" dirty="0">
                <a:solidFill>
                  <a:srgbClr val="002060"/>
                </a:solidFill>
              </a:rPr>
              <a:t>ρ</a:t>
            </a:r>
            <a:r>
              <a:rPr lang="cs-CZ" sz="2800" b="1" dirty="0">
                <a:solidFill>
                  <a:srgbClr val="002060"/>
                </a:solidFill>
              </a:rPr>
              <a:t> = 1,28 kg/m</a:t>
            </a:r>
            <a:r>
              <a:rPr lang="cs-CZ" sz="2800" b="1" baseline="30000" dirty="0">
                <a:solidFill>
                  <a:srgbClr val="002060"/>
                </a:solidFill>
              </a:rPr>
              <a:t>3</a:t>
            </a:r>
            <a:r>
              <a:rPr lang="cs-CZ" sz="2800" b="1" dirty="0">
                <a:solidFill>
                  <a:srgbClr val="002060"/>
                </a:solidFill>
              </a:rPr>
              <a:t>)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86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v úlohách z praxe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Kolik váží vzduch ve třídě, která má délku 10 m, šířku </a:t>
            </a:r>
            <a:r>
              <a:rPr lang="cs-CZ" sz="2800" b="1" dirty="0" smtClean="0">
                <a:solidFill>
                  <a:srgbClr val="002060"/>
                </a:solidFill>
              </a:rPr>
              <a:t>6,3 </a:t>
            </a:r>
            <a:r>
              <a:rPr lang="cs-CZ" sz="2800" b="1" dirty="0">
                <a:solidFill>
                  <a:srgbClr val="002060"/>
                </a:solidFill>
              </a:rPr>
              <a:t>m a výšku </a:t>
            </a:r>
            <a:r>
              <a:rPr lang="cs-CZ" sz="2800" b="1" dirty="0" smtClean="0">
                <a:solidFill>
                  <a:srgbClr val="002060"/>
                </a:solidFill>
              </a:rPr>
              <a:t>3,7 </a:t>
            </a:r>
            <a:r>
              <a:rPr lang="cs-CZ" sz="2800" b="1" dirty="0">
                <a:solidFill>
                  <a:srgbClr val="002060"/>
                </a:solidFill>
              </a:rPr>
              <a:t>m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Třída = kvádr</a:t>
            </a:r>
            <a:endParaRPr lang="cs-CZ" sz="2800" i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 = </a:t>
            </a:r>
            <a:r>
              <a:rPr lang="cs-CZ" sz="2800" b="1" dirty="0" err="1" smtClean="0">
                <a:solidFill>
                  <a:srgbClr val="002060"/>
                </a:solidFill>
              </a:rPr>
              <a:t>a.b.c</a:t>
            </a:r>
            <a:r>
              <a:rPr lang="cs-CZ" sz="2800" b="1" dirty="0" smtClean="0">
                <a:solidFill>
                  <a:srgbClr val="002060"/>
                </a:solidFill>
              </a:rPr>
              <a:t> = 10 . 6,3 . 3,7 = 233,1 m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3</a:t>
            </a:r>
          </a:p>
          <a:p>
            <a:pPr marL="0" indent="0" algn="ctr">
              <a:buNone/>
            </a:pPr>
            <a:endParaRPr lang="cs-CZ" sz="2800" b="1" baseline="300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l-GR" sz="2800" b="1" dirty="0" smtClean="0">
                <a:solidFill>
                  <a:srgbClr val="002060"/>
                </a:solidFill>
              </a:rPr>
              <a:t>ρ</a:t>
            </a:r>
            <a:r>
              <a:rPr lang="cs-CZ" sz="2800" b="1" dirty="0" smtClean="0">
                <a:solidFill>
                  <a:srgbClr val="002060"/>
                </a:solidFill>
              </a:rPr>
              <a:t> = m/V   =&gt;  m = </a:t>
            </a:r>
            <a:r>
              <a:rPr lang="el-GR" sz="2800" b="1" dirty="0" smtClean="0">
                <a:solidFill>
                  <a:srgbClr val="002060"/>
                </a:solidFill>
              </a:rPr>
              <a:t>ρ</a:t>
            </a:r>
            <a:r>
              <a:rPr lang="cs-CZ" sz="2800" b="1" dirty="0" smtClean="0">
                <a:solidFill>
                  <a:srgbClr val="002060"/>
                </a:solidFill>
              </a:rPr>
              <a:t> . V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m = 233,1 . 1,28 </a:t>
            </a:r>
          </a:p>
          <a:p>
            <a:pPr marL="0" indent="0" algn="ctr">
              <a:buNone/>
            </a:pPr>
            <a:r>
              <a:rPr lang="cs-CZ" sz="2800" b="1" u="dbl" dirty="0" smtClean="0">
                <a:solidFill>
                  <a:srgbClr val="002060"/>
                </a:solidFill>
              </a:rPr>
              <a:t>m = 298,368 kg </a:t>
            </a:r>
            <a:r>
              <a:rPr lang="cs-CZ" sz="2800" b="1" u="dbl" dirty="0" smtClean="0">
                <a:solidFill>
                  <a:srgbClr val="002060"/>
                </a:solidFill>
                <a:latin typeface="Cambria Math"/>
                <a:ea typeface="Cambria Math"/>
              </a:rPr>
              <a:t>≐  3 q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Vzduch ve třídě váží necelé tři metrické centy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325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v úlohách z praxe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8964488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Dvě bedny na písek tvaru krychle, jedna o hraně 1,5 m a druhá o hraně 2,3 m mají být nahrazeny jednou bednou, též tvaru krychle tak, aby se tam vešel písek z obou beden. Jaká musí být minimální velikost hrany nové bedny?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Zkuste opět nejprve výsledek tipnout….</a:t>
            </a:r>
          </a:p>
        </p:txBody>
      </p:sp>
    </p:spTree>
    <p:extLst>
      <p:ext uri="{BB962C8B-B14F-4D97-AF65-F5344CB8AC3E}">
        <p14:creationId xmlns:p14="http://schemas.microsoft.com/office/powerpoint/2010/main" val="304990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v úlohách z praxe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583" y="1586727"/>
            <a:ext cx="889248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Dvě bedny na písek tvaru krychle, jedna o hraně 1,5 m a druhá o hraně 2,3 m mají být nahrazeny jednou bednou, též tvaru krychle tak, aby se tam vešel písek z obou beden. Jaká musí být minimální velikost hrany nové bedny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Krychle:</a:t>
            </a:r>
            <a:endParaRPr lang="cs-CZ" sz="2800" i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</a:t>
            </a:r>
            <a:r>
              <a:rPr lang="cs-CZ" sz="2800" b="1" baseline="-25000" dirty="0" smtClean="0">
                <a:solidFill>
                  <a:srgbClr val="002060"/>
                </a:solidFill>
              </a:rPr>
              <a:t>1</a:t>
            </a:r>
            <a:r>
              <a:rPr lang="cs-CZ" sz="2800" b="1" dirty="0" smtClean="0">
                <a:solidFill>
                  <a:srgbClr val="002060"/>
                </a:solidFill>
              </a:rPr>
              <a:t> = 1,5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3</a:t>
            </a:r>
            <a:r>
              <a:rPr lang="cs-CZ" sz="2800" b="1" dirty="0" smtClean="0">
                <a:solidFill>
                  <a:srgbClr val="002060"/>
                </a:solidFill>
              </a:rPr>
              <a:t> = 3,375 m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3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V</a:t>
            </a:r>
            <a:r>
              <a:rPr lang="cs-CZ" sz="2800" b="1" u="sng" baseline="-25000" dirty="0" smtClean="0">
                <a:solidFill>
                  <a:srgbClr val="002060"/>
                </a:solidFill>
              </a:rPr>
              <a:t>2</a:t>
            </a:r>
            <a:r>
              <a:rPr lang="cs-CZ" sz="2800" b="1" u="sng" dirty="0" smtClean="0">
                <a:solidFill>
                  <a:srgbClr val="002060"/>
                </a:solidFill>
              </a:rPr>
              <a:t> </a:t>
            </a:r>
            <a:r>
              <a:rPr lang="cs-CZ" sz="2800" b="1" u="sng" dirty="0">
                <a:solidFill>
                  <a:srgbClr val="002060"/>
                </a:solidFill>
              </a:rPr>
              <a:t>= </a:t>
            </a:r>
            <a:r>
              <a:rPr lang="cs-CZ" sz="2800" b="1" u="sng" dirty="0" smtClean="0">
                <a:solidFill>
                  <a:srgbClr val="002060"/>
                </a:solidFill>
              </a:rPr>
              <a:t>2,3</a:t>
            </a:r>
            <a:r>
              <a:rPr lang="cs-CZ" sz="2800" b="1" u="sng" baseline="30000" dirty="0" smtClean="0">
                <a:solidFill>
                  <a:srgbClr val="002060"/>
                </a:solidFill>
              </a:rPr>
              <a:t>3</a:t>
            </a:r>
            <a:r>
              <a:rPr lang="cs-CZ" sz="2800" b="1" u="sng" dirty="0" smtClean="0">
                <a:solidFill>
                  <a:srgbClr val="002060"/>
                </a:solidFill>
              </a:rPr>
              <a:t> </a:t>
            </a:r>
            <a:r>
              <a:rPr lang="cs-CZ" sz="2800" b="1" u="sng" dirty="0">
                <a:solidFill>
                  <a:srgbClr val="002060"/>
                </a:solidFill>
              </a:rPr>
              <a:t>= </a:t>
            </a:r>
            <a:r>
              <a:rPr lang="cs-CZ" sz="2800" b="1" u="sng" dirty="0" smtClean="0">
                <a:solidFill>
                  <a:srgbClr val="002060"/>
                </a:solidFill>
              </a:rPr>
              <a:t>12,167 m</a:t>
            </a:r>
            <a:r>
              <a:rPr lang="cs-CZ" sz="2800" b="1" u="sng" baseline="30000" dirty="0" smtClean="0">
                <a:solidFill>
                  <a:srgbClr val="002060"/>
                </a:solidFill>
              </a:rPr>
              <a:t>3</a:t>
            </a:r>
          </a:p>
          <a:p>
            <a:pPr marL="0" indent="0" algn="ctr">
              <a:buNone/>
            </a:pPr>
            <a:r>
              <a:rPr lang="cs-CZ" sz="2800" b="1" dirty="0" err="1" smtClean="0">
                <a:solidFill>
                  <a:srgbClr val="002060"/>
                </a:solidFill>
              </a:rPr>
              <a:t>V</a:t>
            </a:r>
            <a:r>
              <a:rPr lang="cs-CZ" sz="2800" b="1" baseline="-25000" dirty="0" err="1" smtClean="0">
                <a:solidFill>
                  <a:srgbClr val="002060"/>
                </a:solidFill>
              </a:rPr>
              <a:t>c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>
                <a:solidFill>
                  <a:srgbClr val="002060"/>
                </a:solidFill>
              </a:rPr>
              <a:t>= </a:t>
            </a:r>
            <a:r>
              <a:rPr lang="cs-CZ" sz="2800" b="1" dirty="0" smtClean="0">
                <a:solidFill>
                  <a:srgbClr val="002060"/>
                </a:solidFill>
              </a:rPr>
              <a:t>a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3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>
                <a:solidFill>
                  <a:srgbClr val="002060"/>
                </a:solidFill>
              </a:rPr>
              <a:t>= </a:t>
            </a:r>
            <a:r>
              <a:rPr lang="cs-CZ" sz="2800" b="1" dirty="0" smtClean="0">
                <a:solidFill>
                  <a:srgbClr val="002060"/>
                </a:solidFill>
              </a:rPr>
              <a:t>15,542 m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3</a:t>
            </a:r>
          </a:p>
          <a:p>
            <a:pPr marL="0" indent="0" algn="ctr">
              <a:buNone/>
            </a:pPr>
            <a:r>
              <a:rPr lang="cs-CZ" sz="2800" b="1" u="dbl" dirty="0" smtClean="0">
                <a:solidFill>
                  <a:srgbClr val="002060"/>
                </a:solidFill>
              </a:rPr>
              <a:t>a = 2,496 </a:t>
            </a:r>
            <a:r>
              <a:rPr lang="cs-CZ" sz="2800" b="1" u="dbl" dirty="0" smtClean="0">
                <a:solidFill>
                  <a:srgbClr val="002060"/>
                </a:solidFill>
                <a:latin typeface="Cambria Math"/>
                <a:ea typeface="Cambria Math"/>
              </a:rPr>
              <a:t>≐ 2,5 m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Bedna bude mít stranu alespoň 2,5 m dlouhou.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u="sng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u="sng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792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748" y="274638"/>
            <a:ext cx="9158748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v úlohách z praxe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Určete objem čtyřválcového motoru s vrtáním válce o průměru 75,5 mm a zdvihem 72 mm.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Teď byste měli tipovat poměrně přesně… </a:t>
            </a:r>
          </a:p>
        </p:txBody>
      </p:sp>
    </p:spTree>
    <p:extLst>
      <p:ext uri="{BB962C8B-B14F-4D97-AF65-F5344CB8AC3E}">
        <p14:creationId xmlns:p14="http://schemas.microsoft.com/office/powerpoint/2010/main" val="157270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v úlohách z praxe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Určete objem čtyřválcového motoru s vrtáním válce o průměru 75,5 mm a zdvihem 72 mm.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Válec: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vrtání  = Ø = 75,5 mm  =&gt; r = 37,75 mm = 3,775 cm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zdvih = v = 72 mm  = 7,2 cm                          4 válce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V = 4 . </a:t>
            </a:r>
            <a:r>
              <a:rPr lang="el-GR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π</a:t>
            </a: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.r</a:t>
            </a:r>
            <a:r>
              <a:rPr lang="cs-CZ" sz="2800" b="1" baseline="30000" dirty="0" smtClean="0">
                <a:solidFill>
                  <a:srgbClr val="002060"/>
                </a:solidFill>
                <a:latin typeface="Cambria Math"/>
                <a:ea typeface="Cambria Math"/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.v = 4 . </a:t>
            </a:r>
            <a:r>
              <a:rPr lang="el-GR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π</a:t>
            </a: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 . 3,775</a:t>
            </a:r>
            <a:r>
              <a:rPr lang="cs-CZ" sz="2800" b="1" baseline="30000" dirty="0" smtClean="0">
                <a:solidFill>
                  <a:srgbClr val="002060"/>
                </a:solidFill>
                <a:latin typeface="Cambria Math"/>
                <a:ea typeface="Cambria Math"/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 . 7,2 </a:t>
            </a:r>
          </a:p>
          <a:p>
            <a:pPr marL="0" indent="0">
              <a:buNone/>
            </a:pPr>
            <a:r>
              <a:rPr lang="cs-CZ" sz="2800" b="1" u="dbl" dirty="0" smtClean="0">
                <a:solidFill>
                  <a:srgbClr val="002060"/>
                </a:solidFill>
                <a:latin typeface="Cambria Math"/>
                <a:ea typeface="Cambria Math"/>
              </a:rPr>
              <a:t>V = 1 289,366 cm</a:t>
            </a:r>
            <a:r>
              <a:rPr lang="cs-CZ" sz="2800" b="1" u="dbl" baseline="30000" dirty="0" smtClean="0">
                <a:solidFill>
                  <a:srgbClr val="002060"/>
                </a:solidFill>
                <a:latin typeface="Cambria Math"/>
                <a:ea typeface="Cambria Math"/>
              </a:rPr>
              <a:t>3</a:t>
            </a:r>
            <a:r>
              <a:rPr lang="cs-CZ" sz="2800" b="1" u="dbl" dirty="0" smtClean="0">
                <a:solidFill>
                  <a:srgbClr val="002060"/>
                </a:solidFill>
                <a:latin typeface="Cambria Math"/>
                <a:ea typeface="Cambria Math"/>
              </a:rPr>
              <a:t> 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Motor má obsah 1 289,4 ccm, jde o tzv. „1,3“.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002060"/>
              </a:solidFill>
              <a:latin typeface="Cambria Math"/>
              <a:ea typeface="Cambria Math"/>
            </a:endParaRPr>
          </a:p>
          <a:p>
            <a:pPr marL="0" indent="0">
              <a:buNone/>
            </a:pPr>
            <a:endParaRPr lang="cs-CZ" sz="2800" b="1" dirty="0">
              <a:solidFill>
                <a:srgbClr val="002060"/>
              </a:solidFill>
              <a:latin typeface="Cambria Math"/>
              <a:ea typeface="Cambria Math"/>
            </a:endParaRPr>
          </a:p>
          <a:p>
            <a:pPr marL="0" indent="0">
              <a:buNone/>
            </a:pP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17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484784"/>
            <a:ext cx="8352928" cy="537321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Kolik váží plechová krabice na menší součástky (bez víka), která má délku 75 cm, šířku 35 cm a výšku 20cm? 1 m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 plechu (ocel 1 mm) váží 7,5 kg.</a:t>
            </a:r>
          </a:p>
          <a:p>
            <a:endParaRPr lang="cs-CZ" sz="2800" b="1" dirty="0">
              <a:solidFill>
                <a:srgbClr val="002060"/>
              </a:solidFill>
            </a:endParaRP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endParaRPr lang="cs-CZ" sz="2800" b="1" dirty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Opět zkuste nejprve tipovat….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0" y="188640"/>
            <a:ext cx="914400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v úlohách z praxe</a:t>
            </a:r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074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v úlohách z praxe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91381"/>
            <a:ext cx="8424936" cy="55059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Kolik váží plechová krabice na menší součástky (bez víka), která má délku 75 cm, šířku 35 cm a výšku 20cm? 1 m</a:t>
            </a:r>
            <a:r>
              <a:rPr lang="cs-CZ" sz="2800" b="1" baseline="30000" dirty="0">
                <a:solidFill>
                  <a:srgbClr val="002060"/>
                </a:solidFill>
              </a:rPr>
              <a:t>2</a:t>
            </a:r>
            <a:r>
              <a:rPr lang="cs-CZ" sz="2800" b="1" dirty="0">
                <a:solidFill>
                  <a:srgbClr val="002060"/>
                </a:solidFill>
              </a:rPr>
              <a:t> plechu (ocel 1 mm) váží 7,5 kg</a:t>
            </a:r>
            <a:r>
              <a:rPr lang="cs-CZ" sz="2800" b="1" dirty="0" smtClean="0">
                <a:solidFill>
                  <a:srgbClr val="002060"/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Kvádr: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Budeme počítat rovnou v metrech: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a= 75 cm = 0,75 m, b= 35 cm = 0,35 m, c = 20 cm = 0,2 m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S = 2.a.c + 2.b.c + 1.a.b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S = 2.0,75.0,2 + 2.0,35.0,2 + 0,75.0,35 = 0,7025 m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 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m = 0,7025 . 7,5 = 5,26875 kg</a:t>
            </a:r>
          </a:p>
          <a:p>
            <a:pPr marL="0" indent="0" algn="ctr">
              <a:buNone/>
            </a:pPr>
            <a:r>
              <a:rPr lang="cs-CZ" sz="2800" b="1" u="dbl" dirty="0" smtClean="0">
                <a:solidFill>
                  <a:srgbClr val="002060"/>
                </a:solidFill>
              </a:rPr>
              <a:t>m </a:t>
            </a:r>
            <a:r>
              <a:rPr lang="cs-CZ" sz="2800" b="1" u="dbl" dirty="0" smtClean="0">
                <a:solidFill>
                  <a:srgbClr val="002060"/>
                </a:solidFill>
                <a:latin typeface="Cambria Math"/>
                <a:ea typeface="Cambria Math"/>
              </a:rPr>
              <a:t>≐ 5,3 kg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Bedna váží 5,3 kg.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v úlohách z praxe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556792"/>
            <a:ext cx="8064896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Pravidelný trojboký přímý hranol 16 cm vysoký má za podstavu pravoúhlý rovnoramenný trojúhelník s odvěsnou o délce 7 cm. Určete jeho objem a povrch.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Zkuste načrtnout prostorový obrázek a síť tělesa… </a:t>
            </a:r>
          </a:p>
        </p:txBody>
      </p:sp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v úlohách z praxe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Pravidelný trojboký přímý hranol </a:t>
            </a:r>
            <a:r>
              <a:rPr lang="cs-CZ" sz="2800" b="1" dirty="0" smtClean="0">
                <a:solidFill>
                  <a:srgbClr val="002060"/>
                </a:solidFill>
              </a:rPr>
              <a:t>16 </a:t>
            </a:r>
            <a:r>
              <a:rPr lang="cs-CZ" sz="2800" b="1" dirty="0">
                <a:solidFill>
                  <a:srgbClr val="002060"/>
                </a:solidFill>
              </a:rPr>
              <a:t>cm vysoký má za podstavu pravoúhlý rovnoramenný trojúhelník s odvěsnou o délce 7 cm. Určete jeho objem a povrch.</a:t>
            </a:r>
          </a:p>
          <a:p>
            <a:pPr marL="0" indent="0" algn="ctr">
              <a:buNone/>
            </a:pPr>
            <a:r>
              <a:rPr lang="cs-CZ" sz="2800" b="1" dirty="0" err="1" smtClean="0">
                <a:solidFill>
                  <a:srgbClr val="002060"/>
                </a:solidFill>
              </a:rPr>
              <a:t>S</a:t>
            </a:r>
            <a:r>
              <a:rPr lang="cs-CZ" sz="2800" b="1" baseline="-25000" dirty="0" err="1" smtClean="0">
                <a:solidFill>
                  <a:srgbClr val="002060"/>
                </a:solidFill>
              </a:rPr>
              <a:t>p</a:t>
            </a:r>
            <a:r>
              <a:rPr lang="cs-CZ" sz="2800" b="1" dirty="0" smtClean="0">
                <a:solidFill>
                  <a:srgbClr val="002060"/>
                </a:solidFill>
              </a:rPr>
              <a:t> = ½.7.7 = 24,5 cm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x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 = 7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 + 7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  =&gt; x = 9,9 cm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 = </a:t>
            </a:r>
            <a:r>
              <a:rPr lang="cs-CZ" sz="2800" b="1" dirty="0" err="1" smtClean="0">
                <a:solidFill>
                  <a:srgbClr val="002060"/>
                </a:solidFill>
              </a:rPr>
              <a:t>S</a:t>
            </a:r>
            <a:r>
              <a:rPr lang="cs-CZ" sz="2800" b="1" baseline="-25000" dirty="0" err="1" smtClean="0">
                <a:solidFill>
                  <a:srgbClr val="002060"/>
                </a:solidFill>
              </a:rPr>
              <a:t>p</a:t>
            </a: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. v = 24.5 . 16         V = </a:t>
            </a:r>
            <a:r>
              <a:rPr lang="cs-CZ" sz="2800" b="1" u="dbl" dirty="0" smtClean="0">
                <a:solidFill>
                  <a:srgbClr val="002060"/>
                </a:solidFill>
              </a:rPr>
              <a:t>392 cm</a:t>
            </a:r>
            <a:r>
              <a:rPr lang="cs-CZ" sz="2800" b="1" u="dbl" baseline="30000" dirty="0" smtClean="0">
                <a:solidFill>
                  <a:srgbClr val="002060"/>
                </a:solidFill>
              </a:rPr>
              <a:t>3</a:t>
            </a:r>
            <a:endParaRPr lang="cs-CZ" sz="2800" b="1" u="dbl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S = 2.S</a:t>
            </a:r>
            <a:r>
              <a:rPr lang="cs-CZ" sz="2800" b="1" baseline="-25000" dirty="0" smtClean="0">
                <a:solidFill>
                  <a:srgbClr val="002060"/>
                </a:solidFill>
              </a:rPr>
              <a:t>p</a:t>
            </a:r>
            <a:r>
              <a:rPr lang="cs-CZ" sz="2800" b="1" dirty="0" smtClean="0">
                <a:solidFill>
                  <a:srgbClr val="002060"/>
                </a:solidFill>
              </a:rPr>
              <a:t> + </a:t>
            </a:r>
            <a:r>
              <a:rPr lang="cs-CZ" sz="2800" b="1" dirty="0" err="1" smtClean="0">
                <a:solidFill>
                  <a:srgbClr val="002060"/>
                </a:solidFill>
              </a:rPr>
              <a:t>S</a:t>
            </a:r>
            <a:r>
              <a:rPr lang="cs-CZ" sz="2800" b="1" baseline="-25000" dirty="0" err="1" smtClean="0">
                <a:solidFill>
                  <a:srgbClr val="002060"/>
                </a:solidFill>
              </a:rPr>
              <a:t>pl</a:t>
            </a:r>
            <a:r>
              <a:rPr lang="cs-CZ" sz="2800" b="1" dirty="0" smtClean="0">
                <a:solidFill>
                  <a:srgbClr val="002060"/>
                </a:solidFill>
              </a:rPr>
              <a:t> = 2.24,5 + (2.7.16 + 9,9.16)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S = 49 + 224 + 158,4</a:t>
            </a:r>
          </a:p>
          <a:p>
            <a:pPr marL="0" indent="0" algn="ctr">
              <a:buNone/>
            </a:pPr>
            <a:r>
              <a:rPr lang="cs-CZ" sz="2800" b="1" u="dbl" dirty="0" smtClean="0">
                <a:solidFill>
                  <a:srgbClr val="002060"/>
                </a:solidFill>
              </a:rPr>
              <a:t>S = 431,4 cm</a:t>
            </a:r>
            <a:r>
              <a:rPr lang="cs-CZ" sz="2800" b="1" u="dbl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u="dbl" dirty="0" smtClean="0">
                <a:solidFill>
                  <a:srgbClr val="002060"/>
                </a:solidFill>
              </a:rPr>
              <a:t>  </a:t>
            </a:r>
            <a:endParaRPr lang="cs-CZ" sz="2800" b="1" u="dbl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0843" y="2996951"/>
            <a:ext cx="1641059" cy="1438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67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v úlohách z praxe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Kolik vody proteče za 1 hodinu hadicí o průměru  6 cm, proudí-li voda v hadici rychlostí 2 m/s?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Kolik to asi bude…..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Tipněte si.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397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v úlohách z praxe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Kolik vody proteče za 1 hodinu hadicí o průměru  6 cm, </a:t>
            </a:r>
            <a:r>
              <a:rPr lang="cs-CZ" sz="2800" b="1" dirty="0" smtClean="0">
                <a:solidFill>
                  <a:srgbClr val="002060"/>
                </a:solidFill>
              </a:rPr>
              <a:t>proudí-li </a:t>
            </a:r>
            <a:r>
              <a:rPr lang="cs-CZ" sz="2800" b="1" dirty="0">
                <a:solidFill>
                  <a:srgbClr val="002060"/>
                </a:solidFill>
              </a:rPr>
              <a:t>voda v hadici rychlostí 2 m/s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</a:p>
          <a:p>
            <a:pPr marL="0" indent="0" algn="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              d = 6 cm =&gt; r = 3 cm = 0,03 m</a:t>
            </a: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                       za 1 s proteče: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                         V = </a:t>
            </a:r>
            <a:r>
              <a:rPr lang="el-GR" sz="2800" b="1" dirty="0" smtClean="0">
                <a:solidFill>
                  <a:srgbClr val="002060"/>
                </a:solidFill>
              </a:rPr>
              <a:t>π</a:t>
            </a:r>
            <a:r>
              <a:rPr lang="cs-CZ" sz="2800" b="1" dirty="0" smtClean="0">
                <a:solidFill>
                  <a:srgbClr val="002060"/>
                </a:solidFill>
              </a:rPr>
              <a:t>.r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 . v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V = </a:t>
            </a:r>
            <a:r>
              <a:rPr lang="el-GR" sz="2800" b="1" dirty="0" smtClean="0">
                <a:solidFill>
                  <a:srgbClr val="002060"/>
                </a:solidFill>
              </a:rPr>
              <a:t>π</a:t>
            </a:r>
            <a:r>
              <a:rPr lang="cs-CZ" sz="2800" b="1" dirty="0" smtClean="0">
                <a:solidFill>
                  <a:srgbClr val="002060"/>
                </a:solidFill>
              </a:rPr>
              <a:t> . 0,03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 . 2 = 0,005654866 m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3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za 1 hodinu ( = 3 600 s) proteče: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0,005654866 . 3 600 = 20,3575 m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3</a:t>
            </a:r>
            <a:r>
              <a:rPr lang="cs-CZ" sz="2800" b="1" dirty="0" smtClean="0">
                <a:solidFill>
                  <a:srgbClr val="002060"/>
                </a:solidFill>
              </a:rPr>
              <a:t> = </a:t>
            </a:r>
            <a:r>
              <a:rPr lang="cs-CZ" sz="2800" b="1" u="dbl" dirty="0" smtClean="0">
                <a:solidFill>
                  <a:srgbClr val="002060"/>
                </a:solidFill>
              </a:rPr>
              <a:t>20 357,5 l 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Hadicí proteče asi 203,6 hl vody.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564904"/>
            <a:ext cx="4032448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830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 v úlohách z praxe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Příště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si prověříme „přímá tělesa“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ještě trochu jinak!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Děkuji za pozornost !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49080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Přímá tělesa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Použitá literatura :  0</a:t>
            </a:r>
          </a:p>
          <a:p>
            <a:pPr marL="0" indent="0" algn="ctr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 Kliparty MS Office, autor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1829</TotalTime>
  <Words>1009</Words>
  <Application>Microsoft Office PowerPoint</Application>
  <PresentationFormat>Předvádění na obrazovce (4:3)</PresentationFormat>
  <Paragraphs>126</Paragraphs>
  <Slides>18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systému Office</vt:lpstr>
      <vt:lpstr>Microsoft Excel Worksheet</vt:lpstr>
      <vt:lpstr>  Přímá tělesa  v úlohách z praxe</vt:lpstr>
      <vt:lpstr>P  R  O  C  E  N  T  A</vt:lpstr>
      <vt:lpstr>Prezentace aplikace PowerPoint</vt:lpstr>
      <vt:lpstr>Přímá tělesa v úlohách z praxe</vt:lpstr>
      <vt:lpstr>Přímá tělesa v úlohách z praxe</vt:lpstr>
      <vt:lpstr>Přímá tělesa v úlohách z praxe</vt:lpstr>
      <vt:lpstr>Přímá tělesa v úlohách z praxe</vt:lpstr>
      <vt:lpstr>Přímá tělesa v úlohách z praxe</vt:lpstr>
      <vt:lpstr>Přímá tělesa v úlohách z praxe</vt:lpstr>
      <vt:lpstr>Přímá tělesa v úlohách z praxe</vt:lpstr>
      <vt:lpstr>Prezentace aplikace PowerPoint</vt:lpstr>
      <vt:lpstr>Přímá tělesa v úlohách z praxe</vt:lpstr>
      <vt:lpstr>Přímá tělesa v úlohách z praxe</vt:lpstr>
      <vt:lpstr>Přímá tělesa v úlohách z praxe</vt:lpstr>
      <vt:lpstr>Přímá tělesa v úlohách z praxe</vt:lpstr>
      <vt:lpstr>Přímá tělesa v úlohách z praxe</vt:lpstr>
      <vt:lpstr>Přímá tělesa v úlohách z praxe</vt:lpstr>
      <vt:lpstr>Přímá tělesa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112</cp:revision>
  <cp:lastPrinted>2013-04-09T11:39:44Z</cp:lastPrinted>
  <dcterms:created xsi:type="dcterms:W3CDTF">2013-02-26T11:10:07Z</dcterms:created>
  <dcterms:modified xsi:type="dcterms:W3CDTF">2013-11-06T18:25:06Z</dcterms:modified>
</cp:coreProperties>
</file>