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73" r:id="rId3"/>
    <p:sldId id="270" r:id="rId4"/>
    <p:sldId id="272" r:id="rId5"/>
    <p:sldId id="290" r:id="rId6"/>
    <p:sldId id="286" r:id="rId7"/>
    <p:sldId id="281" r:id="rId8"/>
    <p:sldId id="291" r:id="rId9"/>
    <p:sldId id="289" r:id="rId10"/>
    <p:sldId id="292" r:id="rId11"/>
    <p:sldId id="256" r:id="rId12"/>
    <p:sldId id="271" r:id="rId13"/>
    <p:sldId id="283" r:id="rId14"/>
    <p:sldId id="28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pPr/>
              <a:t>13.11.2013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30904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pPr/>
              <a:t>13.11.2013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33368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pPr/>
              <a:t>13.11.2013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36953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pPr/>
              <a:t>13.11.2013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36170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pPr/>
              <a:t>13.11.2013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51550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pPr/>
              <a:t>13.11.2013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54385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pPr/>
              <a:t>13.11.2013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23828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pPr/>
              <a:t>13.11.2013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3229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pPr/>
              <a:t>13.11.2013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68971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pPr/>
              <a:t>13.11.2013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95376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6DDFE-0685-4572-8C56-254BE8C3CE2B}" type="datetimeFigureOut">
              <a:rPr lang="cs-CZ" smtClean="0"/>
              <a:pPr/>
              <a:t>13.11.2013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1B345-9271-4CE4-9AE2-D3921BE6FD9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27742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6DDFE-0685-4572-8C56-254BE8C3CE2B}" type="datetimeFigureOut">
              <a:rPr lang="cs-CZ" smtClean="0"/>
              <a:pPr/>
              <a:t>13.11.2013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1B345-9271-4CE4-9AE2-D3921BE6FD9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12761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package" Target="../embeddings/List_aplikace_Microsoft_Office_Excel1.xlsx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ssanclub.cz/graphics/owners/full/10370_1928_motor-pisty.jpg" TargetMode="External"/><Relationship Id="rId2" Type="http://schemas.openxmlformats.org/officeDocument/2006/relationships/hyperlink" Target="http://www.zelezarstvi-votrubec.cz/popelnice-plastove-sudy-na-vodu-barely-pro-vodaky-kanystry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84976" cy="4752527"/>
          </a:xfrm>
        </p:spPr>
        <p:txBody>
          <a:bodyPr>
            <a:noAutofit/>
          </a:bodyPr>
          <a:lstStyle/>
          <a:p>
            <a:r>
              <a:rPr lang="cs-CZ" sz="66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6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6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66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7030A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Přímá tělesa - </a:t>
            </a:r>
            <a:br>
              <a:rPr lang="cs-CZ" sz="60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úpravy vzorců</a:t>
            </a:r>
            <a:endParaRPr lang="cs-CZ" sz="6000" b="1" dirty="0">
              <a:ln cmpd="thickThin">
                <a:gradFill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</a:ln>
              <a:solidFill>
                <a:srgbClr val="002060"/>
              </a:solidFill>
              <a:effectLst>
                <a:outerShdw blurRad="50800" dist="50800" dir="8580000" algn="ctr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0" y="5373216"/>
            <a:ext cx="9144000" cy="1484784"/>
          </a:xfrm>
        </p:spPr>
        <p:txBody>
          <a:bodyPr>
            <a:normAutofit lnSpcReduction="10000"/>
          </a:bodyPr>
          <a:lstStyle/>
          <a:p>
            <a:endParaRPr lang="cs-CZ" b="1" dirty="0" smtClean="0">
              <a:solidFill>
                <a:srgbClr val="7030A0"/>
              </a:solidFill>
            </a:endParaRPr>
          </a:p>
          <a:p>
            <a:r>
              <a:rPr lang="cs-CZ" b="1" dirty="0" smtClean="0">
                <a:solidFill>
                  <a:srgbClr val="002060"/>
                </a:solidFill>
              </a:rPr>
              <a:t>Matematika pro automobilní obory 17.</a:t>
            </a:r>
          </a:p>
          <a:p>
            <a:pPr algn="r"/>
            <a:r>
              <a:rPr lang="cs-CZ" sz="2000" b="1" dirty="0" smtClean="0">
                <a:solidFill>
                  <a:srgbClr val="002060"/>
                </a:solidFill>
              </a:rPr>
              <a:t>Autor: RNDr. Zdeněk Bláha</a:t>
            </a:r>
          </a:p>
          <a:p>
            <a:endParaRPr lang="cs-CZ" sz="7200" b="1" dirty="0" smtClean="0">
              <a:solidFill>
                <a:srgbClr val="002060"/>
              </a:solidFill>
            </a:endParaRPr>
          </a:p>
          <a:p>
            <a:pPr algn="r"/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tretch>
            <a:fillRect/>
          </a:stretch>
        </p:blipFill>
        <p:spPr bwMode="auto">
          <a:xfrm>
            <a:off x="0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78787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864096"/>
          </a:xfrm>
        </p:spPr>
        <p:txBody>
          <a:bodyPr>
            <a:noAutofit/>
          </a:bodyPr>
          <a:lstStyle/>
          <a:p>
            <a:r>
              <a:rPr lang="cs-CZ" sz="5400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  R  O  C  E  N  T  A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556792"/>
            <a:ext cx="8208912" cy="504056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tretch>
            <a:fillRect/>
          </a:stretch>
        </p:blipFill>
        <p:spPr bwMode="auto">
          <a:xfrm>
            <a:off x="1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52065327"/>
              </p:ext>
            </p:extLst>
          </p:nvPr>
        </p:nvGraphicFramePr>
        <p:xfrm>
          <a:off x="135576" y="2708275"/>
          <a:ext cx="8595563" cy="3241005"/>
        </p:xfrm>
        <a:graphic>
          <a:graphicData uri="http://schemas.openxmlformats.org/presentationml/2006/ole">
            <p:oleObj spid="_x0000_s5152" name="List" r:id="rId4" imgW="6772277" imgH="2552762" progId="Excel.Shee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024538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936104"/>
          </a:xfrm>
        </p:spPr>
        <p:txBody>
          <a:bodyPr>
            <a:noAutofit/>
          </a:bodyPr>
          <a:lstStyle/>
          <a:p>
            <a:endParaRPr lang="cs-CZ" sz="54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" y="1988840"/>
            <a:ext cx="9036496" cy="4869160"/>
          </a:xfrm>
        </p:spPr>
        <p:txBody>
          <a:bodyPr>
            <a:normAutofit fontScale="70000" lnSpcReduction="20000"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4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Materiál je určen pro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třetí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ročník učebních automobilních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oborů předmětu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MATEMATIKA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Lze jej využit i v maturitních oborech stejného zaměření. 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Inovuje výuku použitím multimediálních pomůcek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– prezentace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 názornými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příklady s obrázky podporující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výklad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učitele. Snaží se názornější formou povzbudit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zájem učňů o matematiku.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4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Materiál používá učitel při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výkladu a k procvičení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– pro větší atraktivnost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výuky formou prezentace.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Úlohy mohou žáci řešit samostatně ve svých sešitech </a:t>
            </a:r>
            <a:r>
              <a:rPr lang="cs-CZ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nebo popřípadě </a:t>
            </a:r>
            <a:r>
              <a:rPr lang="cs-CZ" sz="2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na interaktivní tabuli s možností následné kontroly. Zároveň jej mohou využívat žáci pro domácí přípravu na výuku.</a:t>
            </a:r>
          </a:p>
          <a:p>
            <a:endParaRPr lang="cs-CZ" sz="28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dirty="0" smtClean="0"/>
          </a:p>
        </p:txBody>
      </p:sp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tretch>
            <a:fillRect/>
          </a:stretch>
        </p:blipFill>
        <p:spPr bwMode="auto">
          <a:xfrm>
            <a:off x="1" y="0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92924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864096"/>
          </a:xfrm>
        </p:spPr>
        <p:txBody>
          <a:bodyPr>
            <a:noAutofit/>
          </a:bodyPr>
          <a:lstStyle/>
          <a:p>
            <a:r>
              <a:rPr lang="cs-CZ" sz="40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Přímá tělesa </a:t>
            </a:r>
            <a:r>
              <a:rPr lang="cs-CZ" sz="4000" b="1" dirty="0" smtClean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– úpravy vzorců</a:t>
            </a:r>
            <a:endParaRPr lang="cs-CZ" sz="4000" b="1" dirty="0">
              <a:solidFill>
                <a:srgbClr val="00206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611560" y="1124744"/>
            <a:ext cx="8064896" cy="57332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Zopakujme si nejprve vzorce z minulé hodiny:</a:t>
            </a: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r>
              <a:rPr lang="cs-CZ" sz="2800" b="1" dirty="0" smtClean="0">
                <a:solidFill>
                  <a:srgbClr val="002060"/>
                </a:solidFill>
              </a:rPr>
              <a:t>krychle:           V = a</a:t>
            </a:r>
            <a:r>
              <a:rPr lang="cs-CZ" sz="2800" b="1" baseline="30000" dirty="0" smtClean="0">
                <a:solidFill>
                  <a:srgbClr val="002060"/>
                </a:solidFill>
              </a:rPr>
              <a:t>3</a:t>
            </a:r>
            <a:r>
              <a:rPr lang="cs-CZ" sz="2800" b="1" dirty="0" smtClean="0">
                <a:solidFill>
                  <a:srgbClr val="002060"/>
                </a:solidFill>
              </a:rPr>
              <a:t>            S = 6.a</a:t>
            </a:r>
            <a:r>
              <a:rPr lang="cs-CZ" sz="2800" b="1" baseline="30000" dirty="0" smtClean="0">
                <a:solidFill>
                  <a:srgbClr val="002060"/>
                </a:solidFill>
              </a:rPr>
              <a:t>2</a:t>
            </a:r>
            <a:r>
              <a:rPr lang="cs-CZ" sz="2800" b="1" dirty="0" smtClean="0">
                <a:solidFill>
                  <a:srgbClr val="002060"/>
                </a:solidFill>
              </a:rPr>
              <a:t> </a:t>
            </a:r>
          </a:p>
          <a:p>
            <a:endParaRPr lang="cs-CZ" sz="2800" b="1" dirty="0" smtClean="0">
              <a:solidFill>
                <a:srgbClr val="002060"/>
              </a:solidFill>
            </a:endParaRPr>
          </a:p>
          <a:p>
            <a:r>
              <a:rPr lang="cs-CZ" sz="2800" b="1" dirty="0" smtClean="0">
                <a:solidFill>
                  <a:srgbClr val="002060"/>
                </a:solidFill>
              </a:rPr>
              <a:t>kvádr:              V = </a:t>
            </a:r>
            <a:r>
              <a:rPr lang="cs-CZ" sz="2800" b="1" dirty="0" err="1" smtClean="0">
                <a:solidFill>
                  <a:srgbClr val="002060"/>
                </a:solidFill>
              </a:rPr>
              <a:t>a.b.c</a:t>
            </a:r>
            <a:r>
              <a:rPr lang="cs-CZ" sz="2800" b="1" dirty="0" smtClean="0">
                <a:solidFill>
                  <a:srgbClr val="002060"/>
                </a:solidFill>
              </a:rPr>
              <a:t>       S = 2.a.b + 2.a.c + 2.b.c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002060"/>
                </a:solidFill>
              </a:rPr>
              <a:t> </a:t>
            </a:r>
            <a:r>
              <a:rPr lang="cs-CZ" sz="2800" b="1" dirty="0" smtClean="0">
                <a:solidFill>
                  <a:srgbClr val="002060"/>
                </a:solidFill>
              </a:rPr>
              <a:t>                                                   S = 2(</a:t>
            </a:r>
            <a:r>
              <a:rPr lang="cs-CZ" sz="2800" b="1" dirty="0" err="1" smtClean="0">
                <a:solidFill>
                  <a:srgbClr val="002060"/>
                </a:solidFill>
              </a:rPr>
              <a:t>a.b</a:t>
            </a:r>
            <a:r>
              <a:rPr lang="cs-CZ" sz="2800" b="1" dirty="0" smtClean="0">
                <a:solidFill>
                  <a:srgbClr val="002060"/>
                </a:solidFill>
              </a:rPr>
              <a:t> + </a:t>
            </a:r>
            <a:r>
              <a:rPr lang="cs-CZ" sz="2800" b="1" dirty="0" err="1" smtClean="0">
                <a:solidFill>
                  <a:srgbClr val="002060"/>
                </a:solidFill>
              </a:rPr>
              <a:t>a,c</a:t>
            </a:r>
            <a:r>
              <a:rPr lang="cs-CZ" sz="2800" b="1" dirty="0" smtClean="0">
                <a:solidFill>
                  <a:srgbClr val="002060"/>
                </a:solidFill>
              </a:rPr>
              <a:t> + </a:t>
            </a:r>
            <a:r>
              <a:rPr lang="cs-CZ" sz="2800" b="1" dirty="0" err="1" smtClean="0">
                <a:solidFill>
                  <a:srgbClr val="002060"/>
                </a:solidFill>
              </a:rPr>
              <a:t>b.c</a:t>
            </a:r>
            <a:r>
              <a:rPr lang="cs-CZ" sz="2800" b="1" dirty="0" smtClean="0">
                <a:solidFill>
                  <a:srgbClr val="002060"/>
                </a:solidFill>
              </a:rPr>
              <a:t>)</a:t>
            </a:r>
          </a:p>
          <a:p>
            <a:r>
              <a:rPr lang="cs-CZ" sz="2800" b="1" dirty="0" smtClean="0">
                <a:solidFill>
                  <a:srgbClr val="002060"/>
                </a:solidFill>
              </a:rPr>
              <a:t>hranol:             V = </a:t>
            </a:r>
            <a:r>
              <a:rPr lang="cs-CZ" sz="2800" b="1" dirty="0" err="1" smtClean="0">
                <a:solidFill>
                  <a:srgbClr val="002060"/>
                </a:solidFill>
              </a:rPr>
              <a:t>S</a:t>
            </a:r>
            <a:r>
              <a:rPr lang="cs-CZ" sz="2800" b="1" baseline="-25000" dirty="0" err="1" smtClean="0">
                <a:solidFill>
                  <a:srgbClr val="002060"/>
                </a:solidFill>
              </a:rPr>
              <a:t>p</a:t>
            </a:r>
            <a:r>
              <a:rPr lang="cs-CZ" sz="2800" b="1" dirty="0" smtClean="0">
                <a:solidFill>
                  <a:srgbClr val="002060"/>
                </a:solidFill>
              </a:rPr>
              <a:t> . </a:t>
            </a:r>
            <a:r>
              <a:rPr lang="cs-CZ" sz="2800" b="1" dirty="0" err="1" smtClean="0">
                <a:solidFill>
                  <a:srgbClr val="002060"/>
                </a:solidFill>
              </a:rPr>
              <a:t>S</a:t>
            </a:r>
            <a:r>
              <a:rPr lang="cs-CZ" sz="2800" b="1" baseline="-25000" dirty="0" err="1" smtClean="0">
                <a:solidFill>
                  <a:srgbClr val="002060"/>
                </a:solidFill>
              </a:rPr>
              <a:t>pl</a:t>
            </a:r>
            <a:r>
              <a:rPr lang="cs-CZ" sz="2800" b="1" dirty="0" smtClean="0">
                <a:solidFill>
                  <a:srgbClr val="002060"/>
                </a:solidFill>
              </a:rPr>
              <a:t>    S = 2. </a:t>
            </a:r>
            <a:r>
              <a:rPr lang="cs-CZ" sz="2800" b="1" dirty="0" err="1">
                <a:solidFill>
                  <a:srgbClr val="002060"/>
                </a:solidFill>
              </a:rPr>
              <a:t>S</a:t>
            </a:r>
            <a:r>
              <a:rPr lang="cs-CZ" sz="2800" b="1" baseline="-25000" dirty="0" err="1">
                <a:solidFill>
                  <a:srgbClr val="002060"/>
                </a:solidFill>
              </a:rPr>
              <a:t>p</a:t>
            </a:r>
            <a:r>
              <a:rPr lang="cs-CZ" sz="2800" b="1" dirty="0">
                <a:solidFill>
                  <a:srgbClr val="002060"/>
                </a:solidFill>
              </a:rPr>
              <a:t> </a:t>
            </a:r>
            <a:r>
              <a:rPr lang="cs-CZ" sz="2800" b="1" dirty="0" smtClean="0">
                <a:solidFill>
                  <a:srgbClr val="002060"/>
                </a:solidFill>
              </a:rPr>
              <a:t> +  </a:t>
            </a:r>
            <a:r>
              <a:rPr lang="cs-CZ" sz="2800" b="1" dirty="0" err="1">
                <a:solidFill>
                  <a:srgbClr val="002060"/>
                </a:solidFill>
              </a:rPr>
              <a:t>S</a:t>
            </a:r>
            <a:r>
              <a:rPr lang="cs-CZ" sz="2800" b="1" baseline="-25000" dirty="0" err="1">
                <a:solidFill>
                  <a:srgbClr val="002060"/>
                </a:solidFill>
              </a:rPr>
              <a:t>pl</a:t>
            </a:r>
            <a:r>
              <a:rPr lang="cs-CZ" sz="2800" b="1" dirty="0" smtClean="0">
                <a:solidFill>
                  <a:srgbClr val="002060"/>
                </a:solidFill>
              </a:rPr>
              <a:t>      </a:t>
            </a:r>
          </a:p>
          <a:p>
            <a:endParaRPr lang="cs-CZ" sz="2800" b="1" dirty="0">
              <a:solidFill>
                <a:srgbClr val="002060"/>
              </a:solidFill>
            </a:endParaRPr>
          </a:p>
          <a:p>
            <a:r>
              <a:rPr lang="cs-CZ" sz="2800" b="1" dirty="0" smtClean="0">
                <a:solidFill>
                  <a:srgbClr val="002060"/>
                </a:solidFill>
              </a:rPr>
              <a:t>válec:               V = </a:t>
            </a:r>
            <a:r>
              <a:rPr lang="el-GR" sz="2800" b="1" dirty="0" smtClean="0">
                <a:solidFill>
                  <a:srgbClr val="002060"/>
                </a:solidFill>
              </a:rPr>
              <a:t>π</a:t>
            </a:r>
            <a:r>
              <a:rPr lang="cs-CZ" sz="2800" b="1" dirty="0" smtClean="0">
                <a:solidFill>
                  <a:srgbClr val="002060"/>
                </a:solidFill>
              </a:rPr>
              <a:t>.r</a:t>
            </a:r>
            <a:r>
              <a:rPr lang="cs-CZ" sz="2800" b="1" baseline="30000" dirty="0" smtClean="0">
                <a:solidFill>
                  <a:srgbClr val="002060"/>
                </a:solidFill>
              </a:rPr>
              <a:t>2</a:t>
            </a:r>
            <a:r>
              <a:rPr lang="cs-CZ" sz="2800" b="1" dirty="0" smtClean="0">
                <a:solidFill>
                  <a:srgbClr val="002060"/>
                </a:solidFill>
              </a:rPr>
              <a:t>.v     S = 2.</a:t>
            </a:r>
            <a:r>
              <a:rPr lang="el-GR" sz="2800" b="1" dirty="0" smtClean="0">
                <a:solidFill>
                  <a:srgbClr val="002060"/>
                </a:solidFill>
              </a:rPr>
              <a:t>π</a:t>
            </a:r>
            <a:r>
              <a:rPr lang="cs-CZ" sz="2800" b="1" dirty="0" smtClean="0">
                <a:solidFill>
                  <a:srgbClr val="002060"/>
                </a:solidFill>
              </a:rPr>
              <a:t>.r.(r + v) </a:t>
            </a: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817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Přímá tělesa – úpravy vzorců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Sud na naftu má obsah 2 hl a výšku 1 m. Jaký je jeho  vnitřní průměr?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i="1" dirty="0" smtClean="0">
                <a:solidFill>
                  <a:srgbClr val="002060"/>
                </a:solidFill>
              </a:rPr>
              <a:t>Úlohu lze řešit 1.přímo dosazením nebo </a:t>
            </a:r>
          </a:p>
          <a:p>
            <a:pPr marL="0" indent="0" algn="ctr">
              <a:buNone/>
            </a:pPr>
            <a:r>
              <a:rPr lang="cs-CZ" sz="2800" i="1" dirty="0" smtClean="0">
                <a:solidFill>
                  <a:srgbClr val="002060"/>
                </a:solidFill>
              </a:rPr>
              <a:t>2. obecnou úpravou vzorce… </a:t>
            </a:r>
            <a:endParaRPr lang="cs-CZ" sz="2800" i="1" dirty="0">
              <a:solidFill>
                <a:srgbClr val="002060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81357" y="2564905"/>
            <a:ext cx="2270234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0986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sz="40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Přímá tělesa – úpravy vzorců</a:t>
            </a:r>
            <a:endParaRPr lang="cs-CZ" sz="40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84784"/>
                <a:ext cx="8229600" cy="4968552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cs-CZ" sz="2800" b="1" dirty="0">
                    <a:solidFill>
                      <a:srgbClr val="002060"/>
                    </a:solidFill>
                  </a:rPr>
                  <a:t>Sud na naftu má obsah 2 hl a výšku 1 m. Jaký je jeho  vnitřní průměr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?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V = 2 hl = 200 l = 200 dm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3 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= 0,2 m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3          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V = </a:t>
                </a:r>
                <a:r>
                  <a:rPr lang="el-GR" sz="2800" b="1" dirty="0">
                    <a:solidFill>
                      <a:srgbClr val="002060"/>
                    </a:solidFill>
                  </a:rPr>
                  <a:t>π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.r</a:t>
                </a:r>
                <a:r>
                  <a:rPr lang="cs-CZ" sz="2800" b="1" baseline="30000" dirty="0">
                    <a:solidFill>
                      <a:srgbClr val="002060"/>
                    </a:solidFill>
                  </a:rPr>
                  <a:t>2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.v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   </a:t>
                </a:r>
              </a:p>
              <a:p>
                <a:pPr marL="0" indent="0">
                  <a:buNone/>
                </a:pPr>
                <a:endParaRPr lang="cs-CZ" sz="2800" b="1" dirty="0" smtClean="0">
                  <a:solidFill>
                    <a:srgbClr val="002060"/>
                  </a:solidFill>
                </a:endParaRPr>
              </a:p>
              <a:p>
                <a:pPr marL="514350" indent="-514350">
                  <a:buAutoNum type="arabicPeriod"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0,2 =  </a:t>
                </a:r>
                <a:r>
                  <a:rPr lang="el-GR" sz="2800" b="1" dirty="0">
                    <a:solidFill>
                      <a:srgbClr val="002060"/>
                    </a:solidFill>
                  </a:rPr>
                  <a:t>π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.r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2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.1                        2.    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V = </a:t>
                </a:r>
                <a:r>
                  <a:rPr lang="el-GR" sz="2800" b="1" dirty="0">
                    <a:solidFill>
                      <a:srgbClr val="002060"/>
                    </a:solidFill>
                  </a:rPr>
                  <a:t>π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.r</a:t>
                </a:r>
                <a:r>
                  <a:rPr lang="cs-CZ" sz="2800" b="1" baseline="30000" dirty="0">
                    <a:solidFill>
                      <a:srgbClr val="002060"/>
                    </a:solidFill>
                  </a:rPr>
                  <a:t>2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.v </a:t>
                </a:r>
                <a:endParaRPr lang="cs-CZ" sz="2800" b="1" dirty="0" smtClean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rgbClr val="002060"/>
                    </a:solidFill>
                  </a:rPr>
                  <a:t> 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     0,2 = </a:t>
                </a:r>
                <a:r>
                  <a:rPr lang="el-GR" sz="2800" b="1" dirty="0" smtClean="0">
                    <a:solidFill>
                      <a:srgbClr val="002060"/>
                    </a:solidFill>
                  </a:rPr>
                  <a:t>π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.r2                                  V/(</a:t>
                </a:r>
                <a:r>
                  <a:rPr lang="el-GR" sz="2800" b="1" dirty="0" smtClean="0">
                    <a:solidFill>
                      <a:srgbClr val="002060"/>
                    </a:solidFill>
                  </a:rPr>
                  <a:t>π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.v) = r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2 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 O,2 / </a:t>
                </a:r>
                <a:r>
                  <a:rPr lang="el-GR" sz="2800" b="1" dirty="0" smtClean="0">
                    <a:solidFill>
                      <a:srgbClr val="002060"/>
                    </a:solidFill>
                  </a:rPr>
                  <a:t>π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= r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2     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                                   r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cs-CZ" sz="2800" b="1" dirty="0">
                            <a:solidFill>
                              <a:srgbClr val="002060"/>
                            </a:solidFill>
                          </a:rPr>
                          <m:t>V</m:t>
                        </m:r>
                        <m:r>
                          <m:rPr>
                            <m:nor/>
                          </m:rPr>
                          <a:rPr lang="cs-CZ" sz="2800" b="1" i="0" dirty="0" smtClean="0">
                            <a:solidFill>
                              <a:srgbClr val="002060"/>
                            </a:solidFill>
                          </a:rPr>
                          <m:t>/(</m:t>
                        </m:r>
                        <m:r>
                          <m:rPr>
                            <m:nor/>
                          </m:rPr>
                          <a:rPr lang="el-GR" sz="2800" b="1" dirty="0">
                            <a:solidFill>
                              <a:srgbClr val="002060"/>
                            </a:solidFill>
                          </a:rPr>
                          <m:t>π</m:t>
                        </m:r>
                        <m:r>
                          <m:rPr>
                            <m:nor/>
                          </m:rPr>
                          <a:rPr lang="cs-CZ" sz="2800" b="1" dirty="0">
                            <a:solidFill>
                              <a:srgbClr val="002060"/>
                            </a:solidFill>
                          </a:rPr>
                          <m:t>.</m:t>
                        </m:r>
                        <m:r>
                          <m:rPr>
                            <m:nor/>
                          </m:rPr>
                          <a:rPr lang="cs-CZ" sz="2800" b="1" dirty="0">
                            <a:solidFill>
                              <a:srgbClr val="002060"/>
                            </a:solidFill>
                          </a:rPr>
                          <m:t>v</m:t>
                        </m:r>
                        <m:r>
                          <m:rPr>
                            <m:nor/>
                          </m:rPr>
                          <a:rPr lang="cs-CZ" sz="2800" b="1" i="0" dirty="0" smtClean="0">
                            <a:solidFill>
                              <a:srgbClr val="002060"/>
                            </a:solidFill>
                          </a:rPr>
                          <m:t>)</m:t>
                        </m:r>
                      </m:e>
                    </m:rad>
                  </m:oMath>
                </a14:m>
                <a:endParaRPr lang="cs-CZ" sz="2800" b="1" dirty="0" smtClean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rgbClr val="002060"/>
                    </a:solidFill>
                  </a:rPr>
                  <a:t> </a:t>
                </a:r>
                <a:r>
                  <a:rPr lang="cs-CZ" sz="2800" b="1" u="dbl" dirty="0" smtClean="0">
                    <a:solidFill>
                      <a:srgbClr val="002060"/>
                    </a:solidFill>
                  </a:rPr>
                  <a:t>r =  0,25 m  =&gt; </a:t>
                </a:r>
                <a:r>
                  <a:rPr lang="cs-CZ" sz="2800" b="1" u="dbl" dirty="0" smtClean="0">
                    <a:solidFill>
                      <a:srgbClr val="002060"/>
                    </a:solidFill>
                    <a:latin typeface="Cambria Math"/>
                    <a:ea typeface="Cambria Math"/>
                  </a:rPr>
                  <a:t>Ø = 0,5 m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              </a:t>
                </a:r>
                <a:r>
                  <a:rPr lang="cs-CZ" sz="2800" b="1" u="dbl" dirty="0" smtClean="0">
                    <a:solidFill>
                      <a:srgbClr val="002060"/>
                    </a:solidFill>
                  </a:rPr>
                  <a:t>r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 u="dbl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cs-CZ" sz="2800" b="1" i="0" u="dbl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0,2</m:t>
                        </m:r>
                        <m:r>
                          <m:rPr>
                            <m:nor/>
                          </m:rPr>
                          <a:rPr lang="cs-CZ" sz="2800" b="1" u="dbl" dirty="0">
                            <a:solidFill>
                              <a:srgbClr val="002060"/>
                            </a:solidFill>
                          </a:rPr>
                          <m:t>/(</m:t>
                        </m:r>
                        <m:r>
                          <m:rPr>
                            <m:nor/>
                          </m:rPr>
                          <a:rPr lang="el-GR" sz="2800" b="1" u="dbl" dirty="0">
                            <a:solidFill>
                              <a:srgbClr val="002060"/>
                            </a:solidFill>
                          </a:rPr>
                          <m:t>π</m:t>
                        </m:r>
                        <m:r>
                          <m:rPr>
                            <m:nor/>
                          </m:rPr>
                          <a:rPr lang="cs-CZ" sz="2800" b="1" u="dbl" dirty="0">
                            <a:solidFill>
                              <a:srgbClr val="002060"/>
                            </a:solidFill>
                          </a:rPr>
                          <m:t>.</m:t>
                        </m:r>
                        <m:r>
                          <m:rPr>
                            <m:nor/>
                          </m:rPr>
                          <a:rPr lang="cs-CZ" sz="2800" b="1" i="0" u="dbl" dirty="0" smtClean="0">
                            <a:solidFill>
                              <a:srgbClr val="002060"/>
                            </a:solidFill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cs-CZ" sz="2800" b="1" u="dbl" dirty="0">
                            <a:solidFill>
                              <a:srgbClr val="002060"/>
                            </a:solidFill>
                          </a:rPr>
                          <m:t>)</m:t>
                        </m:r>
                      </m:e>
                    </m:rad>
                  </m:oMath>
                </a14:m>
                <a:endParaRPr lang="cs-CZ" sz="2800" b="1" u="dbl" dirty="0" smtClean="0">
                  <a:solidFill>
                    <a:srgbClr val="002060"/>
                  </a:solidFill>
                </a:endParaRP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Průměr sudu je 0,5 m.</a:t>
                </a:r>
              </a:p>
              <a:p>
                <a:pPr marL="0" indent="0">
                  <a:buNone/>
                </a:pPr>
                <a:endParaRPr lang="cs-CZ" sz="2800" b="1" dirty="0" smtClean="0">
                  <a:solidFill>
                    <a:srgbClr val="002060"/>
                  </a:solidFill>
                </a:endParaRPr>
              </a:p>
              <a:p>
                <a:pPr marL="0" indent="0" algn="ctr">
                  <a:buNone/>
                </a:pPr>
                <a:endParaRPr lang="cs-CZ" sz="2800" b="1" dirty="0">
                  <a:solidFill>
                    <a:srgbClr val="002060"/>
                  </a:solidFill>
                </a:endParaRPr>
              </a:p>
              <a:p>
                <a:pPr marL="0" indent="0" algn="ctr">
                  <a:buNone/>
                </a:pPr>
                <a:endParaRPr lang="cs-CZ" sz="2800" b="1" dirty="0">
                  <a:solidFill>
                    <a:srgbClr val="002060"/>
                  </a:solidFill>
                </a:endParaRP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84784"/>
                <a:ext cx="8229600" cy="4968552"/>
              </a:xfrm>
              <a:blipFill rotWithShape="1">
                <a:blip r:embed="rId2" cstate="print"/>
                <a:stretch>
                  <a:fillRect l="-1481" t="-1104" r="-1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02325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sz="40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Přímá tělesa – úpravy vzorců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583" y="1586727"/>
            <a:ext cx="8497881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„Sedací kostka“ tvaru krychle má objem 40 l. Kolik materiálu je potřeba na její potažení, musíme-li počítat s 8 % materiálu navíc na švy?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i="1" dirty="0" smtClean="0">
                <a:solidFill>
                  <a:srgbClr val="002060"/>
                </a:solidFill>
              </a:rPr>
              <a:t>Opět lze řešit dvěma způsoby…..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924944"/>
            <a:ext cx="3039598" cy="286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7979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4748" y="274638"/>
            <a:ext cx="9158748" cy="1143000"/>
          </a:xfrm>
        </p:spPr>
        <p:txBody>
          <a:bodyPr>
            <a:norm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Přímá tělesa – úpravy vzorců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1412776"/>
                <a:ext cx="8363272" cy="5445224"/>
              </a:xfrm>
            </p:spPr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„Sedací kostka“ tvaru krychle má objem 43 l. Kolik materiálu je potřeba na její potažení, musíme-li počítat s 8 % materiálu navíc na švy?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V = 43 l = 43 dm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3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1.    43 = a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3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                              2.     V 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= a</a:t>
                </a:r>
                <a:r>
                  <a:rPr lang="cs-CZ" sz="2800" b="1" baseline="30000" dirty="0">
                    <a:solidFill>
                      <a:srgbClr val="002060"/>
                    </a:solidFill>
                  </a:rPr>
                  <a:t>3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        a =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cs-CZ" sz="28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cs-CZ" sz="28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𝟑</m:t>
                        </m:r>
                      </m:deg>
                      <m:e>
                        <m:r>
                          <a:rPr lang="cs-CZ" sz="28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𝟒𝟑</m:t>
                        </m:r>
                      </m:e>
                    </m:rad>
                  </m:oMath>
                </a14:m>
                <a:r>
                  <a:rPr lang="cs-CZ" sz="2800" b="1" dirty="0">
                    <a:solidFill>
                      <a:srgbClr val="002060"/>
                    </a:solidFill>
                  </a:rPr>
                  <a:t> 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                                   a 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=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cs-CZ" sz="28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cs-CZ" sz="28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𝟑</m:t>
                        </m:r>
                      </m:deg>
                      <m:e>
                        <m:r>
                          <a:rPr lang="cs-CZ" sz="28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  <m:t>𝑽</m:t>
                        </m:r>
                      </m:e>
                    </m:rad>
                  </m:oMath>
                </a14:m>
                <a:r>
                  <a:rPr lang="cs-CZ" sz="2800" b="1" dirty="0" smtClean="0">
                    <a:solidFill>
                      <a:srgbClr val="00206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        a = 3,5 dm                                 a 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= </a:t>
                </a:r>
                <a14:m>
                  <m:oMath xmlns:m="http://schemas.openxmlformats.org/officeDocument/2006/math">
                    <m:rad>
                      <m:radPr>
                        <m:ctrlPr>
                          <a:rPr lang="cs-CZ" sz="28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cs-CZ" sz="28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𝟑</m:t>
                        </m:r>
                      </m:deg>
                      <m:e>
                        <m:r>
                          <a:rPr lang="cs-CZ" sz="28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  <m:t>𝟒𝟑</m:t>
                        </m:r>
                      </m:e>
                    </m:rad>
                    <m:r>
                      <a:rPr lang="cs-CZ" sz="2800" b="1" i="1" smtClean="0">
                        <a:solidFill>
                          <a:srgbClr val="002060"/>
                        </a:solidFill>
                        <a:latin typeface="Cambria Math"/>
                      </a:rPr>
                      <m:t>  </m:t>
                    </m:r>
                  </m:oMath>
                </a14:m>
                <a:r>
                  <a:rPr lang="cs-CZ" sz="2800" b="1" dirty="0" smtClean="0">
                    <a:solidFill>
                      <a:srgbClr val="002060"/>
                    </a:solidFill>
                  </a:rPr>
                  <a:t>= 3,5 dm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S = 6.a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2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= 6.3,5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2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= 73,5 dm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2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sz="2800" b="1" dirty="0" err="1" smtClean="0">
                    <a:solidFill>
                      <a:srgbClr val="002060"/>
                    </a:solidFill>
                  </a:rPr>
                  <a:t>spotř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. materiálu: 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73,5 dm</a:t>
                </a:r>
                <a:r>
                  <a:rPr lang="cs-CZ" sz="2800" b="1" baseline="30000" dirty="0">
                    <a:solidFill>
                      <a:srgbClr val="002060"/>
                    </a:solidFill>
                  </a:rPr>
                  <a:t>2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 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+ 8 % =  79,38 dm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2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</a:t>
                </a:r>
                <a:r>
                  <a:rPr lang="cs-CZ" sz="2800" b="1" dirty="0" smtClean="0">
                    <a:solidFill>
                      <a:srgbClr val="002060"/>
                    </a:solidFill>
                    <a:latin typeface="Cambria Math"/>
                    <a:ea typeface="Cambria Math"/>
                  </a:rPr>
                  <a:t>≐ </a:t>
                </a:r>
                <a:r>
                  <a:rPr lang="cs-CZ" sz="2800" b="1" u="dbl" dirty="0" smtClean="0">
                    <a:solidFill>
                      <a:srgbClr val="002060"/>
                    </a:solidFill>
                    <a:latin typeface="Cambria Math"/>
                    <a:ea typeface="Cambria Math"/>
                  </a:rPr>
                  <a:t>0,8 m</a:t>
                </a:r>
                <a:r>
                  <a:rPr lang="cs-CZ" sz="2800" b="1" u="dbl" baseline="30000" dirty="0" smtClean="0">
                    <a:solidFill>
                      <a:srgbClr val="002060"/>
                    </a:solidFill>
                    <a:latin typeface="Cambria Math"/>
                    <a:ea typeface="Cambria Math"/>
                  </a:rPr>
                  <a:t>2</a:t>
                </a:r>
                <a:endParaRPr lang="cs-CZ" sz="2800" b="1" u="dbl" dirty="0" smtClean="0">
                  <a:solidFill>
                    <a:srgbClr val="002060"/>
                  </a:solidFill>
                </a:endParaRP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Bude potřeba asi 0,8 m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2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materiálu.</a:t>
                </a: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1412776"/>
                <a:ext cx="8363272" cy="5445224"/>
              </a:xfrm>
              <a:blipFill rotWithShape="1">
                <a:blip r:embed="rId2" cstate="print"/>
                <a:stretch>
                  <a:fillRect l="-1458" t="-1008" r="-21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57270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Přímá tělesa – úpravy vzorců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00200"/>
            <a:ext cx="8136904" cy="5257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Jaké vrtání má čtyřválcový „</a:t>
            </a:r>
            <a:r>
              <a:rPr lang="cs-CZ" sz="2800" b="1" dirty="0" err="1" smtClean="0">
                <a:solidFill>
                  <a:srgbClr val="002060"/>
                </a:solidFill>
              </a:rPr>
              <a:t>jednatrojkový</a:t>
            </a:r>
            <a:r>
              <a:rPr lang="cs-CZ" sz="2800" b="1" dirty="0" smtClean="0">
                <a:solidFill>
                  <a:srgbClr val="002060"/>
                </a:solidFill>
              </a:rPr>
              <a:t>“ motor se zdvihem 68 mm? </a:t>
            </a: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800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i="1" dirty="0" smtClean="0">
                <a:solidFill>
                  <a:srgbClr val="002060"/>
                </a:solidFill>
              </a:rPr>
              <a:t>Oba způsoby řešení……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636912"/>
            <a:ext cx="4005126" cy="2999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49906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Přímá tělesa – úpravy vzorců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229600" cy="5257800"/>
              </a:xfrm>
            </p:spPr>
            <p:txBody>
              <a:bodyPr>
                <a:normAutofit fontScale="92500" lnSpcReduction="20000"/>
              </a:bodyPr>
              <a:lstStyle/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Jaké vrtání má čtyřválcový „</a:t>
                </a:r>
                <a:r>
                  <a:rPr lang="cs-CZ" sz="2800" b="1" dirty="0" err="1">
                    <a:solidFill>
                      <a:srgbClr val="002060"/>
                    </a:solidFill>
                  </a:rPr>
                  <a:t>jednatrojkový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“ motor se zdvihem 68 mm? </a:t>
                </a:r>
              </a:p>
              <a:p>
                <a:pPr marL="0" indent="0" algn="ctr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V = 1 300 cm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3 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  =&gt; obsah 1 válce = 325 cm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3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1.     V =  </a:t>
                </a:r>
                <a:r>
                  <a:rPr lang="el-GR" sz="2800" b="1" dirty="0" smtClean="0">
                    <a:solidFill>
                      <a:srgbClr val="002060"/>
                    </a:solidFill>
                  </a:rPr>
                  <a:t>π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.r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2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.v                            2.     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V =  </a:t>
                </a:r>
                <a:r>
                  <a:rPr lang="el-GR" sz="2800" b="1" dirty="0">
                    <a:solidFill>
                      <a:srgbClr val="002060"/>
                    </a:solidFill>
                  </a:rPr>
                  <a:t>π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.r</a:t>
                </a:r>
                <a:r>
                  <a:rPr lang="cs-CZ" sz="2800" b="1" baseline="30000" dirty="0">
                    <a:solidFill>
                      <a:srgbClr val="002060"/>
                    </a:solidFill>
                  </a:rPr>
                  <a:t>2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.v </a:t>
                </a:r>
                <a:endParaRPr lang="cs-CZ" sz="2800" b="1" dirty="0" smtClean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       325 </a:t>
                </a:r>
                <a:r>
                  <a:rPr lang="cs-CZ" sz="2800" b="1" dirty="0">
                    <a:solidFill>
                      <a:srgbClr val="002060"/>
                    </a:solidFill>
                  </a:rPr>
                  <a:t>=  </a:t>
                </a:r>
                <a:r>
                  <a:rPr lang="el-GR" sz="2800" b="1" dirty="0">
                    <a:solidFill>
                      <a:srgbClr val="002060"/>
                    </a:solidFill>
                  </a:rPr>
                  <a:t>π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.r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2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.6,8                               V/(</a:t>
                </a:r>
                <a:r>
                  <a:rPr lang="el-GR" sz="2800" b="1" dirty="0" smtClean="0">
                    <a:solidFill>
                      <a:srgbClr val="002060"/>
                    </a:solidFill>
                  </a:rPr>
                  <a:t>π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.v) = r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2 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       325/(</a:t>
                </a:r>
                <a:r>
                  <a:rPr lang="el-GR" sz="2800" b="1" dirty="0" smtClean="0">
                    <a:solidFill>
                      <a:srgbClr val="002060"/>
                    </a:solidFill>
                  </a:rPr>
                  <a:t>π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.6,8) = r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2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                            r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sz="28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8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𝑽</m:t>
                            </m:r>
                          </m:num>
                          <m:den>
                            <m:r>
                              <a:rPr lang="cs-CZ" sz="28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/>
                              </a:rPr>
                              <m:t>𝝅</m:t>
                            </m:r>
                            <m:r>
                              <a:rPr lang="cs-CZ" sz="28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/>
                              </a:rPr>
                              <m:t>.</m:t>
                            </m:r>
                            <m:r>
                              <a:rPr lang="cs-CZ" sz="2800" b="1" i="1" smtClean="0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/>
                              </a:rPr>
                              <m:t>𝒗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sz="2800" b="1" dirty="0" smtClean="0">
                    <a:solidFill>
                      <a:srgbClr val="00206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rgbClr val="002060"/>
                    </a:solidFill>
                  </a:rPr>
                  <a:t> 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     16,473 = r</a:t>
                </a:r>
                <a:r>
                  <a:rPr lang="cs-CZ" sz="2800" b="1" baseline="30000" dirty="0" smtClean="0">
                    <a:solidFill>
                      <a:srgbClr val="002060"/>
                    </a:solidFill>
                  </a:rPr>
                  <a:t>2</a:t>
                </a:r>
              </a:p>
              <a:p>
                <a:pPr marL="0" indent="0">
                  <a:buNone/>
                </a:pPr>
                <a:r>
                  <a:rPr lang="cs-CZ" sz="2800" b="1" dirty="0">
                    <a:solidFill>
                      <a:srgbClr val="002060"/>
                    </a:solidFill>
                  </a:rPr>
                  <a:t> 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     r  = 4,0587 cm                          </a:t>
                </a:r>
                <a:r>
                  <a:rPr lang="cs-CZ" sz="2800" b="1" dirty="0" smtClean="0">
                    <a:solidFill>
                      <a:srgbClr val="002060"/>
                    </a:solidFill>
                    <a:latin typeface="Cambria Math"/>
                    <a:ea typeface="Cambria Math"/>
                  </a:rPr>
                  <a:t>Ø =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d = 2.r = 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800" b="1" i="1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sz="280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800" b="1" i="1">
                                <a:solidFill>
                                  <a:srgbClr val="002060"/>
                                </a:solidFill>
                                <a:latin typeface="Cambria Math"/>
                              </a:rPr>
                              <m:t>𝑽</m:t>
                            </m:r>
                          </m:num>
                          <m:den>
                            <m:r>
                              <a:rPr lang="cs-CZ" sz="2800" b="1" i="1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/>
                              </a:rPr>
                              <m:t>𝝅</m:t>
                            </m:r>
                            <m:r>
                              <a:rPr lang="cs-CZ" sz="2800" b="1" i="1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/>
                              </a:rPr>
                              <m:t>.</m:t>
                            </m:r>
                            <m:r>
                              <a:rPr lang="cs-CZ" sz="2800" b="1" i="1">
                                <a:solidFill>
                                  <a:srgbClr val="002060"/>
                                </a:solidFill>
                                <a:latin typeface="Cambria Math"/>
                                <a:ea typeface="Cambria Math"/>
                              </a:rPr>
                              <m:t>𝒗</m:t>
                            </m:r>
                          </m:den>
                        </m:f>
                      </m:e>
                    </m:rad>
                  </m:oMath>
                </a14:m>
                <a:r>
                  <a:rPr lang="cs-CZ" sz="2800" b="1" dirty="0">
                    <a:solidFill>
                      <a:srgbClr val="002060"/>
                    </a:solidFill>
                  </a:rPr>
                  <a:t> </a:t>
                </a:r>
              </a:p>
              <a:p>
                <a:pPr marL="0" indent="0">
                  <a:buNone/>
                </a:pPr>
                <a:endParaRPr lang="cs-CZ" sz="2800" b="1" dirty="0" smtClean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       </a:t>
                </a:r>
                <a:r>
                  <a:rPr lang="cs-CZ" sz="2800" b="1" dirty="0" smtClean="0">
                    <a:solidFill>
                      <a:srgbClr val="002060"/>
                    </a:solidFill>
                    <a:latin typeface="Cambria Math"/>
                    <a:ea typeface="Cambria Math"/>
                  </a:rPr>
                  <a:t>Ø = 8,117 cm ≐ 81,2 mm</a:t>
                </a:r>
                <a:r>
                  <a:rPr lang="cs-CZ" sz="2800" b="1" dirty="0" smtClean="0">
                    <a:solidFill>
                      <a:srgbClr val="002060"/>
                    </a:solidFill>
                  </a:rPr>
                  <a:t>     Vrtání motoru je 81,2 mm.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2060"/>
                    </a:solidFill>
                  </a:rPr>
                  <a:t> </a:t>
                </a:r>
              </a:p>
              <a:p>
                <a:pPr marL="0" indent="0" algn="ctr">
                  <a:buNone/>
                </a:pPr>
                <a:endParaRPr lang="cs-CZ" sz="2800" b="1" dirty="0">
                  <a:solidFill>
                    <a:srgbClr val="002060"/>
                  </a:solidFill>
                </a:endParaRPr>
              </a:p>
              <a:p>
                <a:pPr marL="0" indent="0">
                  <a:buNone/>
                </a:pPr>
                <a:endParaRPr lang="cs-CZ" sz="2800" b="1" dirty="0">
                  <a:solidFill>
                    <a:srgbClr val="002060"/>
                  </a:solidFill>
                </a:endParaRP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229600" cy="5257800"/>
              </a:xfrm>
              <a:blipFill rotWithShape="1">
                <a:blip r:embed="rId2" cstate="print"/>
                <a:stretch>
                  <a:fillRect l="-1259" t="-2320" r="-14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73217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1484784"/>
            <a:ext cx="7920880" cy="5373216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Do bazénu tvaru kvádru o délce 25 m, šířce 6m a hloubce 2 m byly vylity 3 sudy vody, každý o objemu 2 hl. Do jaké výše stoupla hladina vody?</a:t>
            </a:r>
          </a:p>
          <a:p>
            <a:r>
              <a:rPr lang="cs-CZ" sz="2800" b="1" dirty="0" smtClean="0">
                <a:solidFill>
                  <a:srgbClr val="002060"/>
                </a:solidFill>
              </a:rPr>
              <a:t> Kolik % objemu se naplnilo?</a:t>
            </a:r>
          </a:p>
          <a:p>
            <a:endParaRPr lang="cs-CZ" sz="2800" b="1" dirty="0">
              <a:solidFill>
                <a:srgbClr val="002060"/>
              </a:solidFill>
            </a:endParaRPr>
          </a:p>
          <a:p>
            <a:r>
              <a:rPr lang="cs-CZ" sz="2800" i="1" dirty="0" smtClean="0">
                <a:solidFill>
                  <a:srgbClr val="002060"/>
                </a:solidFill>
              </a:rPr>
              <a:t>Zkuste řešit úlohu nejprve obecně….</a:t>
            </a:r>
          </a:p>
          <a:p>
            <a:r>
              <a:rPr lang="cs-CZ" sz="2800" i="1" dirty="0" smtClean="0">
                <a:solidFill>
                  <a:srgbClr val="002060"/>
                </a:solidFill>
              </a:rPr>
              <a:t>Pokud nevíte, tak početně.</a:t>
            </a:r>
            <a:endParaRPr lang="cs-CZ" sz="2800" i="1" dirty="0">
              <a:solidFill>
                <a:srgbClr val="002060"/>
              </a:solidFill>
            </a:endParaRP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0" y="188640"/>
            <a:ext cx="9144000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Přímá tělesa – úpravy vzorců</a:t>
            </a:r>
          </a:p>
        </p:txBody>
      </p:sp>
    </p:spTree>
    <p:extLst>
      <p:ext uri="{BB962C8B-B14F-4D97-AF65-F5344CB8AC3E}">
        <p14:creationId xmlns:p14="http://schemas.microsoft.com/office/powerpoint/2010/main" xmlns="" val="1032088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3074" y="188640"/>
            <a:ext cx="9144000" cy="864096"/>
          </a:xfrm>
        </p:spPr>
        <p:txBody>
          <a:bodyPr>
            <a:noAutofit/>
          </a:bodyPr>
          <a:lstStyle/>
          <a:p>
            <a:r>
              <a:rPr lang="cs-CZ" sz="40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Přímá tělesa – úpravy vzorců</a:t>
            </a:r>
            <a:endParaRPr lang="cs-CZ" sz="4000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091381"/>
            <a:ext cx="8424936" cy="550597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b="1" dirty="0">
                <a:solidFill>
                  <a:srgbClr val="002060"/>
                </a:solidFill>
              </a:rPr>
              <a:t>Do </a:t>
            </a:r>
            <a:r>
              <a:rPr lang="cs-CZ" sz="2800" b="1" dirty="0" smtClean="0">
                <a:solidFill>
                  <a:srgbClr val="002060"/>
                </a:solidFill>
              </a:rPr>
              <a:t>nádrže </a:t>
            </a:r>
            <a:r>
              <a:rPr lang="cs-CZ" sz="2800" b="1" dirty="0">
                <a:solidFill>
                  <a:srgbClr val="002060"/>
                </a:solidFill>
              </a:rPr>
              <a:t>tvaru kvádru o délce </a:t>
            </a:r>
            <a:r>
              <a:rPr lang="cs-CZ" sz="2800" b="1" dirty="0" smtClean="0">
                <a:solidFill>
                  <a:srgbClr val="002060"/>
                </a:solidFill>
              </a:rPr>
              <a:t>2,5 </a:t>
            </a:r>
            <a:r>
              <a:rPr lang="cs-CZ" sz="2800" b="1" dirty="0">
                <a:solidFill>
                  <a:srgbClr val="002060"/>
                </a:solidFill>
              </a:rPr>
              <a:t>m, šířce </a:t>
            </a:r>
            <a:r>
              <a:rPr lang="cs-CZ" sz="2800" b="1" dirty="0" smtClean="0">
                <a:solidFill>
                  <a:srgbClr val="002060"/>
                </a:solidFill>
              </a:rPr>
              <a:t>80 cm </a:t>
            </a:r>
            <a:r>
              <a:rPr lang="cs-CZ" sz="2800" b="1" dirty="0">
                <a:solidFill>
                  <a:srgbClr val="002060"/>
                </a:solidFill>
              </a:rPr>
              <a:t>a hloubce </a:t>
            </a:r>
            <a:r>
              <a:rPr lang="cs-CZ" sz="2800" b="1" dirty="0" smtClean="0">
                <a:solidFill>
                  <a:srgbClr val="002060"/>
                </a:solidFill>
              </a:rPr>
              <a:t>1,5 </a:t>
            </a:r>
            <a:r>
              <a:rPr lang="cs-CZ" sz="2800" b="1" dirty="0">
                <a:solidFill>
                  <a:srgbClr val="002060"/>
                </a:solidFill>
              </a:rPr>
              <a:t>m byly vylity </a:t>
            </a:r>
            <a:r>
              <a:rPr lang="cs-CZ" sz="2800" b="1" dirty="0" smtClean="0">
                <a:solidFill>
                  <a:srgbClr val="002060"/>
                </a:solidFill>
              </a:rPr>
              <a:t>celkem 3 </a:t>
            </a:r>
            <a:r>
              <a:rPr lang="cs-CZ" sz="2800" b="1" dirty="0">
                <a:solidFill>
                  <a:srgbClr val="002060"/>
                </a:solidFill>
              </a:rPr>
              <a:t>sudy vody, každý o objemu 2 hl. Do jaké výše stoupla hladina vody? Kolik % objemu se naplnilo</a:t>
            </a:r>
            <a:r>
              <a:rPr lang="cs-CZ" sz="2800" b="1" dirty="0" smtClean="0">
                <a:solidFill>
                  <a:srgbClr val="002060"/>
                </a:solidFill>
              </a:rPr>
              <a:t>?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3 sudy po 2 hl = 6 hl = 600 l = 600 dm</a:t>
            </a:r>
            <a:r>
              <a:rPr lang="cs-CZ" sz="2800" b="1" baseline="30000" dirty="0" smtClean="0">
                <a:solidFill>
                  <a:srgbClr val="002060"/>
                </a:solidFill>
              </a:rPr>
              <a:t>3</a:t>
            </a:r>
            <a:r>
              <a:rPr lang="cs-CZ" sz="2800" b="1" dirty="0" smtClean="0">
                <a:solidFill>
                  <a:srgbClr val="002060"/>
                </a:solidFill>
              </a:rPr>
              <a:t> = 0,6 m</a:t>
            </a:r>
            <a:r>
              <a:rPr lang="cs-CZ" sz="2800" b="1" baseline="30000" dirty="0" smtClean="0">
                <a:solidFill>
                  <a:srgbClr val="002060"/>
                </a:solidFill>
              </a:rPr>
              <a:t>3</a:t>
            </a:r>
            <a:r>
              <a:rPr lang="cs-CZ" sz="2800" b="1" dirty="0" smtClean="0">
                <a:solidFill>
                  <a:srgbClr val="002060"/>
                </a:solidFill>
              </a:rPr>
              <a:t> 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solidFill>
                  <a:srgbClr val="002060"/>
                </a:solidFill>
              </a:rPr>
              <a:t>V = </a:t>
            </a:r>
            <a:r>
              <a:rPr lang="cs-CZ" sz="2800" b="1" dirty="0" err="1" smtClean="0">
                <a:solidFill>
                  <a:srgbClr val="002060"/>
                </a:solidFill>
              </a:rPr>
              <a:t>a.b.c</a:t>
            </a:r>
            <a:r>
              <a:rPr lang="cs-CZ" sz="2800" b="1" dirty="0" smtClean="0">
                <a:solidFill>
                  <a:srgbClr val="002060"/>
                </a:solidFill>
              </a:rPr>
              <a:t> =&gt;  c = V/(</a:t>
            </a:r>
            <a:r>
              <a:rPr lang="cs-CZ" sz="2800" b="1" dirty="0" err="1" smtClean="0">
                <a:solidFill>
                  <a:srgbClr val="002060"/>
                </a:solidFill>
              </a:rPr>
              <a:t>a.b</a:t>
            </a:r>
            <a:r>
              <a:rPr lang="cs-CZ" sz="2800" b="1" dirty="0" smtClean="0">
                <a:solidFill>
                  <a:srgbClr val="002060"/>
                </a:solidFill>
              </a:rPr>
              <a:t>)  =&gt; c = 0,6/(2,5.0,8) = 0,3 m</a:t>
            </a:r>
          </a:p>
          <a:p>
            <a:pPr marL="514350" indent="-514350">
              <a:buAutoNum type="arabicPeriod"/>
            </a:pPr>
            <a:r>
              <a:rPr lang="cs-CZ" sz="2800" b="1" dirty="0" smtClean="0">
                <a:solidFill>
                  <a:srgbClr val="002060"/>
                </a:solidFill>
              </a:rPr>
              <a:t>0,6 = 2,5.0,8.v  =&gt; v =  0,6/20 = </a:t>
            </a:r>
            <a:r>
              <a:rPr lang="cs-CZ" sz="2800" b="1" u="dbl" dirty="0" smtClean="0">
                <a:solidFill>
                  <a:srgbClr val="002060"/>
                </a:solidFill>
              </a:rPr>
              <a:t>0,3 m = 30 cm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V nádrži bude 30 cm vody.</a:t>
            </a: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100 % …….. 2,5.0,8.1,5 m</a:t>
            </a:r>
            <a:r>
              <a:rPr lang="cs-CZ" sz="2800" b="1" baseline="30000" dirty="0" smtClean="0">
                <a:solidFill>
                  <a:srgbClr val="002060"/>
                </a:solidFill>
              </a:rPr>
              <a:t>3</a:t>
            </a:r>
            <a:r>
              <a:rPr lang="cs-CZ" sz="2800" b="1" dirty="0" smtClean="0">
                <a:solidFill>
                  <a:srgbClr val="00206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cs-CZ" sz="2800" b="1" u="sng" dirty="0" smtClean="0">
                <a:solidFill>
                  <a:srgbClr val="002060"/>
                </a:solidFill>
              </a:rPr>
              <a:t>x % ……………..……..0,6 </a:t>
            </a:r>
            <a:r>
              <a:rPr lang="cs-CZ" sz="2800" b="1" u="sng" dirty="0">
                <a:solidFill>
                  <a:srgbClr val="002060"/>
                </a:solidFill>
              </a:rPr>
              <a:t>m</a:t>
            </a:r>
            <a:r>
              <a:rPr lang="cs-CZ" sz="2800" b="1" u="sng" baseline="30000" dirty="0">
                <a:solidFill>
                  <a:srgbClr val="002060"/>
                </a:solidFill>
              </a:rPr>
              <a:t>3</a:t>
            </a:r>
            <a:endParaRPr lang="cs-CZ" sz="2800" b="1" u="sng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x = 0,6/3 . 100 = </a:t>
            </a:r>
            <a:r>
              <a:rPr lang="cs-CZ" sz="2800" b="1" u="dbl" dirty="0" smtClean="0">
                <a:solidFill>
                  <a:srgbClr val="002060"/>
                </a:solidFill>
              </a:rPr>
              <a:t>20 %</a:t>
            </a:r>
            <a:endParaRPr lang="cs-CZ" sz="2800" b="1" u="dbl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685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sz="40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Přímá tělesa – úpravy vzorců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</a:rPr>
              <a:t>Příště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</a:rPr>
              <a:t> si prověříme „přímá tělesa“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</a:rPr>
              <a:t>  ještě trochu jinak!</a:t>
            </a:r>
          </a:p>
          <a:p>
            <a:pPr marL="0" indent="0" algn="ctr">
              <a:buNone/>
            </a:pPr>
            <a:r>
              <a:rPr lang="cs-CZ" b="1" dirty="0" smtClean="0">
                <a:solidFill>
                  <a:srgbClr val="002060"/>
                </a:solidFill>
              </a:rPr>
              <a:t>Děkuji za pozornost !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4" name="Obrázek 3" descr="http://ts1.mm.bing.net/th?id=H.4504446894409894&amp;pid=1.9&amp;w=300&amp;h=300&amp;p=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149080"/>
            <a:ext cx="3466768" cy="27089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01390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sz="4000" b="1" dirty="0">
                <a:ln cmpd="thickThin">
                  <a:gradFill>
                    <a:gsLst>
                      <a:gs pos="0">
                        <a:schemeClr val="accent1">
                          <a:tint val="66000"/>
                          <a:satMod val="160000"/>
                        </a:schemeClr>
                      </a:gs>
                      <a:gs pos="50000">
                        <a:schemeClr val="accent1">
                          <a:tint val="44500"/>
                          <a:satMod val="160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</a:ln>
                <a:solidFill>
                  <a:srgbClr val="002060"/>
                </a:solidFill>
                <a:effectLst>
                  <a:outerShdw blurRad="50800" dist="50800" dir="8580000" algn="ctr" rotWithShape="0">
                    <a:srgbClr val="000000">
                      <a:alpha val="43137"/>
                    </a:srgbClr>
                  </a:outerShdw>
                </a:effectLst>
              </a:rPr>
              <a:t>Přímá tělesa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Použitá literatura :  0</a:t>
            </a:r>
          </a:p>
          <a:p>
            <a:pPr marL="0" indent="0" algn="ctr">
              <a:buNone/>
            </a:pPr>
            <a:endParaRPr lang="cs-CZ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Použité obrázky a znázornění :</a:t>
            </a:r>
          </a:p>
          <a:p>
            <a:pPr marL="0" indent="0" algn="ctr">
              <a:buNone/>
            </a:pPr>
            <a:r>
              <a:rPr lang="cs-CZ" dirty="0" smtClean="0">
                <a:solidFill>
                  <a:srgbClr val="002060"/>
                </a:solidFill>
              </a:rPr>
              <a:t> Kliparty MS Office, </a:t>
            </a:r>
            <a:r>
              <a:rPr lang="cs-CZ" dirty="0" smtClean="0">
                <a:solidFill>
                  <a:srgbClr val="002060"/>
                </a:solidFill>
              </a:rPr>
              <a:t>autor</a:t>
            </a:r>
          </a:p>
          <a:p>
            <a:pPr marL="0" indent="0" algn="ctr">
              <a:buNone/>
            </a:pPr>
            <a:r>
              <a:rPr lang="cs-CZ" sz="2000" dirty="0" smtClean="0">
                <a:solidFill>
                  <a:srgbClr val="002060"/>
                </a:solidFill>
                <a:hlinkClick r:id="rId2"/>
              </a:rPr>
              <a:t>http://</a:t>
            </a:r>
            <a:r>
              <a:rPr lang="cs-CZ" sz="2000" dirty="0" smtClean="0">
                <a:solidFill>
                  <a:srgbClr val="002060"/>
                </a:solidFill>
                <a:hlinkClick r:id="rId2"/>
              </a:rPr>
              <a:t>www.</a:t>
            </a:r>
            <a:r>
              <a:rPr lang="cs-CZ" sz="2000" dirty="0" err="1" smtClean="0">
                <a:solidFill>
                  <a:srgbClr val="002060"/>
                </a:solidFill>
                <a:hlinkClick r:id="rId2"/>
              </a:rPr>
              <a:t>zelezarstvi</a:t>
            </a:r>
            <a:r>
              <a:rPr lang="cs-CZ" sz="2000" dirty="0" smtClean="0">
                <a:solidFill>
                  <a:srgbClr val="002060"/>
                </a:solidFill>
                <a:hlinkClick r:id="rId2"/>
              </a:rPr>
              <a:t>-</a:t>
            </a:r>
            <a:r>
              <a:rPr lang="cs-CZ" sz="2000" dirty="0" err="1" smtClean="0">
                <a:solidFill>
                  <a:srgbClr val="002060"/>
                </a:solidFill>
                <a:hlinkClick r:id="rId2"/>
              </a:rPr>
              <a:t>votrubec.cz</a:t>
            </a:r>
            <a:r>
              <a:rPr lang="cs-CZ" sz="2000" dirty="0" smtClean="0">
                <a:solidFill>
                  <a:srgbClr val="002060"/>
                </a:solidFill>
                <a:hlinkClick r:id="rId2"/>
              </a:rPr>
              <a:t>/popelnice-</a:t>
            </a:r>
            <a:r>
              <a:rPr lang="cs-CZ" sz="2000" dirty="0" err="1" smtClean="0">
                <a:solidFill>
                  <a:srgbClr val="002060"/>
                </a:solidFill>
                <a:hlinkClick r:id="rId2"/>
              </a:rPr>
              <a:t>plastove</a:t>
            </a:r>
            <a:r>
              <a:rPr lang="cs-CZ" sz="2000" dirty="0" smtClean="0">
                <a:solidFill>
                  <a:srgbClr val="002060"/>
                </a:solidFill>
                <a:hlinkClick r:id="rId2"/>
              </a:rPr>
              <a:t>-sudy-na-vodu-barely-pro-</a:t>
            </a:r>
            <a:r>
              <a:rPr lang="cs-CZ" sz="2000" dirty="0" err="1" smtClean="0">
                <a:solidFill>
                  <a:srgbClr val="002060"/>
                </a:solidFill>
                <a:hlinkClick r:id="rId2"/>
              </a:rPr>
              <a:t>vodaky</a:t>
            </a:r>
            <a:r>
              <a:rPr lang="cs-CZ" sz="2000" dirty="0" smtClean="0">
                <a:solidFill>
                  <a:srgbClr val="002060"/>
                </a:solidFill>
                <a:hlinkClick r:id="rId2"/>
              </a:rPr>
              <a:t>-kanystry</a:t>
            </a:r>
            <a:endParaRPr lang="cs-CZ" sz="20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cs-CZ" sz="2000" dirty="0" smtClean="0">
                <a:solidFill>
                  <a:srgbClr val="002060"/>
                </a:solidFill>
                <a:hlinkClick r:id="rId3"/>
              </a:rPr>
              <a:t>http</a:t>
            </a:r>
            <a:r>
              <a:rPr lang="cs-CZ" sz="2000" dirty="0" smtClean="0">
                <a:solidFill>
                  <a:srgbClr val="002060"/>
                </a:solidFill>
                <a:hlinkClick r:id="rId3"/>
              </a:rPr>
              <a:t>://</a:t>
            </a:r>
            <a:r>
              <a:rPr lang="cs-CZ" sz="2000" dirty="0" smtClean="0">
                <a:solidFill>
                  <a:srgbClr val="002060"/>
                </a:solidFill>
                <a:hlinkClick r:id="rId3"/>
              </a:rPr>
              <a:t>www.</a:t>
            </a:r>
            <a:r>
              <a:rPr lang="cs-CZ" sz="2000" dirty="0" err="1" smtClean="0">
                <a:solidFill>
                  <a:srgbClr val="002060"/>
                </a:solidFill>
                <a:hlinkClick r:id="rId3"/>
              </a:rPr>
              <a:t>nissanclub.cz</a:t>
            </a:r>
            <a:r>
              <a:rPr lang="cs-CZ" sz="2000" dirty="0" smtClean="0">
                <a:solidFill>
                  <a:srgbClr val="002060"/>
                </a:solidFill>
                <a:hlinkClick r:id="rId3"/>
              </a:rPr>
              <a:t>/</a:t>
            </a:r>
            <a:r>
              <a:rPr lang="cs-CZ" sz="2000" dirty="0" err="1" smtClean="0">
                <a:solidFill>
                  <a:srgbClr val="002060"/>
                </a:solidFill>
                <a:hlinkClick r:id="rId3"/>
              </a:rPr>
              <a:t>graphics</a:t>
            </a:r>
            <a:r>
              <a:rPr lang="cs-CZ" sz="2000" dirty="0" smtClean="0">
                <a:solidFill>
                  <a:srgbClr val="002060"/>
                </a:solidFill>
                <a:hlinkClick r:id="rId3"/>
              </a:rPr>
              <a:t>/</a:t>
            </a:r>
            <a:r>
              <a:rPr lang="cs-CZ" sz="2000" dirty="0" err="1" smtClean="0">
                <a:solidFill>
                  <a:srgbClr val="002060"/>
                </a:solidFill>
                <a:hlinkClick r:id="rId3"/>
              </a:rPr>
              <a:t>owners</a:t>
            </a:r>
            <a:r>
              <a:rPr lang="cs-CZ" sz="2000" dirty="0" smtClean="0">
                <a:solidFill>
                  <a:srgbClr val="002060"/>
                </a:solidFill>
                <a:hlinkClick r:id="rId3"/>
              </a:rPr>
              <a:t>/</a:t>
            </a:r>
            <a:r>
              <a:rPr lang="cs-CZ" sz="2000" dirty="0" err="1" smtClean="0">
                <a:solidFill>
                  <a:srgbClr val="002060"/>
                </a:solidFill>
                <a:hlinkClick r:id="rId3"/>
              </a:rPr>
              <a:t>full</a:t>
            </a:r>
            <a:r>
              <a:rPr lang="cs-CZ" sz="2000" dirty="0" smtClean="0">
                <a:solidFill>
                  <a:srgbClr val="002060"/>
                </a:solidFill>
                <a:hlinkClick r:id="rId3"/>
              </a:rPr>
              <a:t>/10370_1928_motor-pisty.</a:t>
            </a:r>
            <a:r>
              <a:rPr lang="cs-CZ" sz="2000" dirty="0" err="1" smtClean="0">
                <a:solidFill>
                  <a:srgbClr val="002060"/>
                </a:solidFill>
                <a:hlinkClick r:id="rId3"/>
              </a:rPr>
              <a:t>jpg</a:t>
            </a:r>
            <a:endParaRPr lang="cs-CZ" sz="200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cs-CZ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922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1976</TotalTime>
  <Words>525</Words>
  <Application>Microsoft Office PowerPoint</Application>
  <PresentationFormat>Předvádění na obrazovce (4:3)</PresentationFormat>
  <Paragraphs>84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Motiv systému Office</vt:lpstr>
      <vt:lpstr>List</vt:lpstr>
      <vt:lpstr>  Přímá tělesa -  úpravy vzorců</vt:lpstr>
      <vt:lpstr>P  R  O  C  E  N  T  A</vt:lpstr>
      <vt:lpstr>Snímek 3</vt:lpstr>
      <vt:lpstr>Přímá tělesa – úpravy vzorců</vt:lpstr>
      <vt:lpstr>Přímá tělesa – úpravy vzorců</vt:lpstr>
      <vt:lpstr>Přímá tělesa – úpravy vzorců</vt:lpstr>
      <vt:lpstr>Přímá tělesa – úpravy vzorců</vt:lpstr>
      <vt:lpstr>Přímá tělesa – úpravy vzorců</vt:lpstr>
      <vt:lpstr>Přímá tělesa – úpravy vzorců</vt:lpstr>
      <vt:lpstr>Přímá tělesa – úpravy vzorců</vt:lpstr>
      <vt:lpstr>Snímek 11</vt:lpstr>
      <vt:lpstr>Přímá tělesa – úpravy vzorců</vt:lpstr>
      <vt:lpstr>Přímá tělesa – úpravy vzorců</vt:lpstr>
      <vt:lpstr>Přímá tělesa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Procenta</dc:title>
  <dc:creator>Bláha Zdeněk</dc:creator>
  <cp:lastModifiedBy>Dum</cp:lastModifiedBy>
  <cp:revision>122</cp:revision>
  <cp:lastPrinted>2013-04-09T11:39:44Z</cp:lastPrinted>
  <dcterms:created xsi:type="dcterms:W3CDTF">2013-02-26T11:10:07Z</dcterms:created>
  <dcterms:modified xsi:type="dcterms:W3CDTF">2013-11-13T19:30:52Z</dcterms:modified>
</cp:coreProperties>
</file>