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3" r:id="rId2"/>
    <p:sldId id="273" r:id="rId3"/>
    <p:sldId id="270" r:id="rId4"/>
    <p:sldId id="285" r:id="rId5"/>
    <p:sldId id="281" r:id="rId6"/>
    <p:sldId id="287" r:id="rId7"/>
    <p:sldId id="272" r:id="rId8"/>
    <p:sldId id="278" r:id="rId9"/>
    <p:sldId id="286" r:id="rId10"/>
    <p:sldId id="279" r:id="rId11"/>
    <p:sldId id="280" r:id="rId12"/>
    <p:sldId id="275" r:id="rId13"/>
    <p:sldId id="269" r:id="rId14"/>
    <p:sldId id="283" r:id="rId15"/>
    <p:sldId id="284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536EC3-5031-4A63-B973-96AB5B99EA2E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E55977-65B9-4240-8AE9-EB40890021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2407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E55977-65B9-4240-8AE9-EB4089002137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3258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04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368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6953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6170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1550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4385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828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3229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8971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5376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742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6DDFE-0685-4572-8C56-254BE8C3CE2B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2761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package" Target="../embeddings/Microsoft_Excel_Worksheet1.xlsx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8784976" cy="4752527"/>
          </a:xfrm>
        </p:spPr>
        <p:txBody>
          <a:bodyPr>
            <a:noAutofit/>
          </a:bodyPr>
          <a:lstStyle/>
          <a:p>
            <a:r>
              <a:rPr lang="cs-CZ" sz="66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6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6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6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72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V.</a:t>
            </a:r>
            <a:endParaRPr lang="cs-CZ" sz="7200" b="1" dirty="0">
              <a:ln cmpd="thickThin"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rgbClr val="002060"/>
              </a:solidFill>
              <a:effectLst>
                <a:outerShdw blurRad="50800" dist="50800" dir="8580000" algn="ctr" rotWithShape="0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0" y="5373216"/>
            <a:ext cx="9144000" cy="1484784"/>
          </a:xfrm>
        </p:spPr>
        <p:txBody>
          <a:bodyPr>
            <a:normAutofit lnSpcReduction="10000"/>
          </a:bodyPr>
          <a:lstStyle/>
          <a:p>
            <a:endParaRPr lang="cs-CZ" b="1" dirty="0" smtClean="0">
              <a:solidFill>
                <a:srgbClr val="7030A0"/>
              </a:solidFill>
            </a:endParaRPr>
          </a:p>
          <a:p>
            <a:r>
              <a:rPr lang="cs-CZ" b="1" dirty="0" smtClean="0">
                <a:solidFill>
                  <a:srgbClr val="002060"/>
                </a:solidFill>
              </a:rPr>
              <a:t>Matematika pro automobilní obory 18.</a:t>
            </a:r>
          </a:p>
          <a:p>
            <a:pPr algn="r"/>
            <a:r>
              <a:rPr lang="cs-CZ" sz="2000" b="1" dirty="0" smtClean="0">
                <a:solidFill>
                  <a:srgbClr val="002060"/>
                </a:solidFill>
              </a:rPr>
              <a:t>Autor: RNDr. Zdeněk Bláha</a:t>
            </a:r>
          </a:p>
          <a:p>
            <a:endParaRPr lang="cs-CZ" sz="7200" b="1" dirty="0" smtClean="0">
              <a:solidFill>
                <a:srgbClr val="002060"/>
              </a:solidFill>
            </a:endParaRPr>
          </a:p>
          <a:p>
            <a:pPr algn="r"/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</a:blip>
          <a:stretch>
            <a:fillRect/>
          </a:stretch>
        </p:blipFill>
        <p:spPr bwMode="auto">
          <a:xfrm>
            <a:off x="0" y="0"/>
            <a:ext cx="914400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378787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>
            <a:noAutofit/>
          </a:bodyPr>
          <a:lstStyle/>
          <a:p>
            <a:r>
              <a:rPr lang="cs-CZ" sz="5400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  R  O  C  E  N  T  A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56792"/>
            <a:ext cx="8208912" cy="504056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3">
            <a:lum bright="10000" contrast="16000"/>
          </a:blip>
          <a:stretch>
            <a:fillRect/>
          </a:stretch>
        </p:blipFill>
        <p:spPr bwMode="auto">
          <a:xfrm>
            <a:off x="1" y="0"/>
            <a:ext cx="914400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7230065"/>
              </p:ext>
            </p:extLst>
          </p:nvPr>
        </p:nvGraphicFramePr>
        <p:xfrm>
          <a:off x="135576" y="2708275"/>
          <a:ext cx="8595563" cy="32410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1" name="List" r:id="rId4" imgW="6772277" imgH="2552762" progId="Excel.Sheet.12">
                  <p:embed/>
                </p:oleObj>
              </mc:Choice>
              <mc:Fallback>
                <p:oleObj name="List" r:id="rId4" imgW="6772277" imgH="2552762" progId="Excel.Sheet.12">
                  <p:embed/>
                  <p:pic>
                    <p:nvPicPr>
                      <p:cNvPr id="0" name="Objek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576" y="2708275"/>
                        <a:ext cx="8595563" cy="324100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24538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6" cy="936104"/>
          </a:xfrm>
        </p:spPr>
        <p:txBody>
          <a:bodyPr>
            <a:noAutofit/>
          </a:bodyPr>
          <a:lstStyle/>
          <a:p>
            <a:endParaRPr lang="cs-CZ" sz="54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" y="1988840"/>
            <a:ext cx="9036496" cy="4869160"/>
          </a:xfrm>
        </p:spPr>
        <p:txBody>
          <a:bodyPr>
            <a:normAutofit fontScale="70000" lnSpcReduction="20000"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4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Materiál je určen pro 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třetí ročník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učebních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automobilních oborů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předmětu MATEMATIKA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k prověření znalostí žáků. Může být využit i v maturitních oborech v rámci procvičení učiva. 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Inovuje výuku použitím multimediálních </a:t>
            </a:r>
            <a:r>
              <a:rPr lang="cs-CZ" sz="280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pomůcek </a:t>
            </a:r>
            <a:r>
              <a:rPr lang="cs-CZ" sz="280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– prezentace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úlohami. Nenásilnou formou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se snaží povzbudit zájem učňů o matematiku.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4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Materiál používá učitel při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prověření znalostí žáků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– pro větší atraktivnost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formou prezentace „s obrázkem“.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Úlohy mohou žáci řešit samostatně ve svých sešitech nebo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též na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interaktivní tabuli s možností následné kontroly. Zároveň jej mohou využívat žáci pro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pozdější domácí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přípravu na výuku.</a:t>
            </a:r>
          </a:p>
          <a:p>
            <a:endParaRPr lang="cs-CZ" sz="28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dirty="0" smtClean="0"/>
          </a:p>
        </p:txBody>
      </p:sp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</a:blip>
          <a:stretch>
            <a:fillRect/>
          </a:stretch>
        </p:blipFill>
        <p:spPr bwMode="auto">
          <a:xfrm>
            <a:off x="1" y="0"/>
            <a:ext cx="914400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392924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</a:t>
            </a:r>
            <a:r>
              <a:rPr lang="cs-CZ" sz="54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V.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V minulých hodinách jsme si ukazovali,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 jak řešit prostorová tělesa,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dnes budeme pokračovat, 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ovšem úlohy budete řešit samostatně…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475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IV.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Tak vám přeji, ať to dobře zvládnete …</a:t>
            </a:r>
          </a:p>
        </p:txBody>
      </p:sp>
      <p:pic>
        <p:nvPicPr>
          <p:cNvPr id="6146" name="Picture 2" descr="C:\Users\zblaha00\AppData\Local\Microsoft\Windows\Temporary Internet Files\Content.IE5\WXVBDCS5\MC90043382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780928"/>
            <a:ext cx="2714486" cy="2714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9792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V.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Máte, doufám, připravené kalkulačky a hlavy 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 obojí pouze vlastní….  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Můžeme začít?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Tak tedy začněme….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4" name="Popisek se šipkou dolů 3"/>
          <p:cNvSpPr/>
          <p:nvPr/>
        </p:nvSpPr>
        <p:spPr>
          <a:xfrm>
            <a:off x="1043608" y="5229200"/>
            <a:ext cx="6768752" cy="1440160"/>
          </a:xfrm>
          <a:prstGeom prst="downArrowCallout">
            <a:avLst>
              <a:gd name="adj1" fmla="val 25000"/>
              <a:gd name="adj2" fmla="val 121264"/>
              <a:gd name="adj3" fmla="val 25000"/>
              <a:gd name="adj4" fmla="val 649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hlinkClick r:id="" action="ppaction://hlinkshowjump?jump=nextslide"/>
              </a:rPr>
              <a:t>Úlohy kontrolního testu</a:t>
            </a:r>
            <a:endParaRPr lang="cs-CZ" sz="4800" dirty="0"/>
          </a:p>
        </p:txBody>
      </p:sp>
      <p:pic>
        <p:nvPicPr>
          <p:cNvPr id="7170" name="Picture 2" descr="C:\Users\zblaha00\AppData\Local\Microsoft\Windows\Temporary Internet Files\Content.IE5\1LSEO81J\MC90043381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852936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zblaha00\AppData\Local\Microsoft\Windows\Temporary Internet Files\Content.IE5\1LSEO81J\MC90043381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852936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126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0" y="0"/>
            <a:ext cx="8892480" cy="685800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44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</a:t>
            </a:r>
            <a:r>
              <a:rPr lang="cs-CZ" sz="44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44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4400" b="1" dirty="0">
              <a:solidFill>
                <a:srgbClr val="002060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 marL="530225" indent="-530225">
              <a:buFont typeface="+mj-lt"/>
              <a:buAutoNum type="arabicPeriod"/>
            </a:pPr>
            <a:r>
              <a:rPr lang="cs-CZ" sz="2800" b="1" dirty="0" smtClean="0">
                <a:solidFill>
                  <a:srgbClr val="002060"/>
                </a:solidFill>
              </a:rPr>
              <a:t>Motor Škody Octavie má čtyři válce, vrtání 75,5 mm a zdvih 78 mm. O který model se jedná? (Určete zdvihový objem motoru)</a:t>
            </a:r>
          </a:p>
          <a:p>
            <a:pPr marL="530225" indent="-530225">
              <a:buFont typeface="+mj-lt"/>
              <a:buAutoNum type="arabicPeriod"/>
            </a:pPr>
            <a:r>
              <a:rPr lang="cs-CZ" sz="2800" b="1" dirty="0" smtClean="0">
                <a:solidFill>
                  <a:srgbClr val="002060"/>
                </a:solidFill>
              </a:rPr>
              <a:t>Škoda Felicie 1,3 (4 válce, zdvihový objem 1 289,37 ccm) má zdvih 72 mm. Jaké má vrtání?</a:t>
            </a:r>
          </a:p>
          <a:p>
            <a:pPr marL="530225" indent="-530225">
              <a:buFont typeface="+mj-lt"/>
              <a:buAutoNum type="arabicPeriod"/>
            </a:pPr>
            <a:r>
              <a:rPr lang="cs-CZ" sz="2800" b="1" dirty="0" smtClean="0">
                <a:solidFill>
                  <a:srgbClr val="002060"/>
                </a:solidFill>
              </a:rPr>
              <a:t>20-ti litrový kanystr na benzín má tvar kvádr o výšce 0,4 m a šířce 15 cm. Jaký je zbývající rozměr? </a:t>
            </a:r>
          </a:p>
          <a:p>
            <a:pPr marL="530225" indent="-530225">
              <a:buFont typeface="+mj-lt"/>
              <a:buAutoNum type="arabicPeriod"/>
            </a:pPr>
            <a:r>
              <a:rPr lang="cs-CZ" sz="2800" b="1" dirty="0" smtClean="0">
                <a:solidFill>
                  <a:srgbClr val="002060"/>
                </a:solidFill>
              </a:rPr>
              <a:t>Jakou hmotnost má ocelová „kostička“ o hraně</a:t>
            </a:r>
            <a:r>
              <a:rPr lang="cs-CZ" sz="2800" b="1" dirty="0">
                <a:solidFill>
                  <a:srgbClr val="002060"/>
                </a:solidFill>
              </a:rPr>
              <a:t> </a:t>
            </a:r>
            <a:r>
              <a:rPr lang="cs-CZ" sz="2800" b="1" dirty="0" smtClean="0">
                <a:solidFill>
                  <a:srgbClr val="002060"/>
                </a:solidFill>
              </a:rPr>
              <a:t>7 cm. (hustota oceli: </a:t>
            </a:r>
            <a:r>
              <a:rPr lang="el-GR" sz="2800" b="1" dirty="0" smtClean="0">
                <a:solidFill>
                  <a:srgbClr val="002060"/>
                </a:solidFill>
              </a:rPr>
              <a:t>ρ</a:t>
            </a:r>
            <a:r>
              <a:rPr lang="cs-CZ" sz="2800" b="1" dirty="0" smtClean="0">
                <a:solidFill>
                  <a:srgbClr val="002060"/>
                </a:solidFill>
              </a:rPr>
              <a:t> = 8 000 kg/m</a:t>
            </a:r>
            <a:r>
              <a:rPr lang="cs-CZ" sz="2800" b="1" baseline="30000" dirty="0" smtClean="0">
                <a:solidFill>
                  <a:srgbClr val="002060"/>
                </a:solidFill>
              </a:rPr>
              <a:t>3</a:t>
            </a:r>
            <a:r>
              <a:rPr lang="cs-CZ" sz="2800" b="1" dirty="0" smtClean="0">
                <a:solidFill>
                  <a:srgbClr val="002060"/>
                </a:solidFill>
              </a:rPr>
              <a:t> )</a:t>
            </a:r>
          </a:p>
          <a:p>
            <a:pPr marL="530225" indent="-530225">
              <a:buFont typeface="+mj-lt"/>
              <a:buAutoNum type="arabicPeriod"/>
            </a:pPr>
            <a:endParaRPr lang="cs-CZ" sz="2800" b="1" dirty="0" smtClean="0">
              <a:solidFill>
                <a:srgbClr val="002060"/>
              </a:solidFill>
            </a:endParaRPr>
          </a:p>
          <a:p>
            <a:endParaRPr lang="cs-CZ" sz="57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177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>
            <a:noAutofit/>
          </a:bodyPr>
          <a:lstStyle/>
          <a:p>
            <a:r>
              <a:rPr lang="cs-CZ" sz="54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</a:t>
            </a:r>
            <a:r>
              <a:rPr lang="cs-CZ" sz="54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IV.</a:t>
            </a:r>
            <a:endParaRPr lang="cs-CZ" sz="5400" b="1" dirty="0">
              <a:solidFill>
                <a:srgbClr val="002060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53012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30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7000" b="1" dirty="0" smtClean="0">
                <a:solidFill>
                  <a:srgbClr val="FF0000"/>
                </a:solidFill>
              </a:rPr>
              <a:t>Správné výsledky:</a:t>
            </a:r>
            <a:endParaRPr lang="cs-CZ" sz="7000" b="1" dirty="0">
              <a:solidFill>
                <a:srgbClr val="FF0000"/>
              </a:solidFill>
            </a:endParaRPr>
          </a:p>
          <a:p>
            <a:endParaRPr lang="cs-CZ" sz="11200" dirty="0" smtClean="0">
              <a:solidFill>
                <a:srgbClr val="FF0000"/>
              </a:solidFill>
            </a:endParaRPr>
          </a:p>
          <a:p>
            <a:endParaRPr lang="cs-CZ" sz="11200" b="1" dirty="0">
              <a:solidFill>
                <a:srgbClr val="FF0000"/>
              </a:solidFill>
            </a:endParaRPr>
          </a:p>
          <a:p>
            <a:endParaRPr lang="cs-CZ" sz="11200" b="1" dirty="0" smtClean="0">
              <a:solidFill>
                <a:srgbClr val="FF0000"/>
              </a:solidFill>
            </a:endParaRPr>
          </a:p>
          <a:p>
            <a:endParaRPr lang="cs-CZ" sz="11200" b="1" dirty="0">
              <a:solidFill>
                <a:srgbClr val="FF0000"/>
              </a:solidFill>
            </a:endParaRPr>
          </a:p>
          <a:p>
            <a:endParaRPr lang="cs-CZ" sz="11200" b="1" dirty="0" smtClean="0">
              <a:solidFill>
                <a:srgbClr val="FF0000"/>
              </a:solidFill>
            </a:endParaRPr>
          </a:p>
          <a:p>
            <a:endParaRPr lang="cs-CZ" sz="11200" b="1" dirty="0" smtClean="0">
              <a:solidFill>
                <a:srgbClr val="FF0000"/>
              </a:solidFill>
            </a:endParaRPr>
          </a:p>
          <a:p>
            <a:endParaRPr lang="cs-CZ" sz="11200" b="1" dirty="0" smtClean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347788"/>
            <a:ext cx="4320480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884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pisek se šipkou dolů 4">
            <a:hlinkClick r:id="" action="ppaction://hlinkshowjump?jump=nextslide"/>
          </p:cNvPr>
          <p:cNvSpPr/>
          <p:nvPr/>
        </p:nvSpPr>
        <p:spPr>
          <a:xfrm>
            <a:off x="2555776" y="5301208"/>
            <a:ext cx="4464496" cy="1368152"/>
          </a:xfrm>
          <a:prstGeom prst="downArrowCallout">
            <a:avLst>
              <a:gd name="adj1" fmla="val 14220"/>
              <a:gd name="adj2" fmla="val 68119"/>
              <a:gd name="adj3" fmla="val 25000"/>
              <a:gd name="adj4" fmla="val 649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</a:t>
            </a:r>
            <a:r>
              <a:rPr lang="cs-CZ" sz="54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IV.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4000" b="1" dirty="0" smtClean="0">
                <a:solidFill>
                  <a:srgbClr val="002060"/>
                </a:solidFill>
              </a:rPr>
              <a:t>1 396,81 ccm …“1,4“</a:t>
            </a:r>
            <a:endParaRPr lang="cs-CZ" sz="4000" b="1" dirty="0">
              <a:solidFill>
                <a:srgbClr val="00206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4000" b="1" dirty="0" smtClean="0">
                <a:solidFill>
                  <a:srgbClr val="002060"/>
                </a:solidFill>
              </a:rPr>
              <a:t>75,5 mm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4000" b="1" dirty="0" smtClean="0">
                <a:solidFill>
                  <a:srgbClr val="002060"/>
                </a:solidFill>
              </a:rPr>
              <a:t>3,33 dm = 33,3cm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4000" b="1" dirty="0" smtClean="0">
                <a:solidFill>
                  <a:srgbClr val="002060"/>
                </a:solidFill>
              </a:rPr>
              <a:t>2,744 kg (2 744 g) </a:t>
            </a:r>
            <a:endParaRPr lang="cs-CZ" sz="40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Podrobnější řešení :</a:t>
            </a:r>
          </a:p>
          <a:p>
            <a:pPr marL="514350" indent="-514350" algn="ctr">
              <a:buFont typeface="+mj-lt"/>
              <a:buAutoNum type="arabicPeriod"/>
            </a:pP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>
            <a:noAutofit/>
          </a:bodyPr>
          <a:lstStyle/>
          <a:p>
            <a:r>
              <a:rPr lang="cs-CZ" sz="54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</a:t>
            </a:r>
            <a:r>
              <a:rPr lang="cs-CZ" sz="54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IV.</a:t>
            </a:r>
            <a:endParaRPr lang="cs-CZ" sz="5400" b="1" dirty="0">
              <a:solidFill>
                <a:srgbClr val="002060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683568" y="1556792"/>
            <a:ext cx="7920881" cy="53012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1.</a:t>
            </a:r>
          </a:p>
          <a:p>
            <a:pPr marL="0" indent="0" algn="ctr">
              <a:buNone/>
            </a:pPr>
            <a:r>
              <a:rPr lang="cs-CZ" sz="2800" b="1" dirty="0">
                <a:solidFill>
                  <a:srgbClr val="002060"/>
                </a:solidFill>
              </a:rPr>
              <a:t>Motor Škody Octavie má čtyři válce, vrtání 75,5 mm a zdvih 78 mm. O který model se jedná? (Určete zdvihový objem motoru)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vrtání: </a:t>
            </a:r>
            <a:r>
              <a:rPr lang="cs-CZ" sz="2800" b="1" dirty="0" smtClean="0">
                <a:solidFill>
                  <a:srgbClr val="002060"/>
                </a:solidFill>
                <a:latin typeface="Cambria Math"/>
                <a:ea typeface="Cambria Math"/>
              </a:rPr>
              <a:t>Ø = 75,5 mm =&gt; r = 37,75 mm = 3,775 cm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  <a:latin typeface="Cambria Math"/>
                <a:ea typeface="Cambria Math"/>
              </a:rPr>
              <a:t>zdvih: v = 78 mm = 7,8 cm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002060"/>
                </a:solidFill>
                <a:latin typeface="Cambria Math"/>
                <a:ea typeface="Cambria Math"/>
              </a:rPr>
              <a:t>V = 4 . </a:t>
            </a:r>
            <a:r>
              <a:rPr lang="el-GR" sz="2800" b="1" dirty="0">
                <a:solidFill>
                  <a:srgbClr val="002060"/>
                </a:solidFill>
                <a:latin typeface="Cambria Math"/>
                <a:ea typeface="Cambria Math"/>
              </a:rPr>
              <a:t>π</a:t>
            </a:r>
            <a:r>
              <a:rPr lang="cs-CZ" sz="2800" b="1" dirty="0">
                <a:solidFill>
                  <a:srgbClr val="002060"/>
                </a:solidFill>
                <a:latin typeface="Cambria Math"/>
                <a:ea typeface="Cambria Math"/>
              </a:rPr>
              <a:t>.r</a:t>
            </a:r>
            <a:r>
              <a:rPr lang="cs-CZ" sz="2800" b="1" baseline="30000" dirty="0">
                <a:solidFill>
                  <a:srgbClr val="002060"/>
                </a:solidFill>
                <a:latin typeface="Cambria Math"/>
                <a:ea typeface="Cambria Math"/>
              </a:rPr>
              <a:t>2</a:t>
            </a:r>
            <a:r>
              <a:rPr lang="cs-CZ" sz="2800" b="1" dirty="0">
                <a:solidFill>
                  <a:srgbClr val="002060"/>
                </a:solidFill>
                <a:latin typeface="Cambria Math"/>
                <a:ea typeface="Cambria Math"/>
              </a:rPr>
              <a:t>.v = 4 . </a:t>
            </a:r>
            <a:r>
              <a:rPr lang="el-GR" sz="2800" b="1" dirty="0">
                <a:solidFill>
                  <a:srgbClr val="002060"/>
                </a:solidFill>
                <a:latin typeface="Cambria Math"/>
                <a:ea typeface="Cambria Math"/>
              </a:rPr>
              <a:t>π</a:t>
            </a:r>
            <a:r>
              <a:rPr lang="cs-CZ" sz="2800" b="1" dirty="0">
                <a:solidFill>
                  <a:srgbClr val="002060"/>
                </a:solidFill>
                <a:latin typeface="Cambria Math"/>
                <a:ea typeface="Cambria Math"/>
              </a:rPr>
              <a:t> . 3,775</a:t>
            </a:r>
            <a:r>
              <a:rPr lang="cs-CZ" sz="2800" b="1" baseline="30000" dirty="0">
                <a:solidFill>
                  <a:srgbClr val="002060"/>
                </a:solidFill>
                <a:latin typeface="Cambria Math"/>
                <a:ea typeface="Cambria Math"/>
              </a:rPr>
              <a:t>2</a:t>
            </a:r>
            <a:r>
              <a:rPr lang="cs-CZ" sz="2800" b="1" dirty="0">
                <a:solidFill>
                  <a:srgbClr val="002060"/>
                </a:solidFill>
                <a:latin typeface="Cambria Math"/>
                <a:ea typeface="Cambria Math"/>
              </a:rPr>
              <a:t> . </a:t>
            </a:r>
            <a:r>
              <a:rPr lang="cs-CZ" sz="2800" b="1" dirty="0" smtClean="0">
                <a:solidFill>
                  <a:srgbClr val="002060"/>
                </a:solidFill>
                <a:latin typeface="Cambria Math"/>
                <a:ea typeface="Cambria Math"/>
              </a:rPr>
              <a:t>7,8 </a:t>
            </a:r>
            <a:endParaRPr lang="cs-CZ" sz="2800" b="1" dirty="0">
              <a:solidFill>
                <a:srgbClr val="002060"/>
              </a:solidFill>
              <a:latin typeface="Cambria Math"/>
              <a:ea typeface="Cambria Math"/>
            </a:endParaRPr>
          </a:p>
          <a:p>
            <a:pPr marL="0" indent="0">
              <a:buNone/>
            </a:pPr>
            <a:r>
              <a:rPr lang="cs-CZ" sz="2800" b="1" u="dbl" dirty="0">
                <a:solidFill>
                  <a:srgbClr val="002060"/>
                </a:solidFill>
                <a:latin typeface="Cambria Math"/>
                <a:ea typeface="Cambria Math"/>
              </a:rPr>
              <a:t>V = 1 </a:t>
            </a:r>
            <a:r>
              <a:rPr lang="cs-CZ" sz="2800" b="1" u="dbl" dirty="0" smtClean="0">
                <a:solidFill>
                  <a:srgbClr val="002060"/>
                </a:solidFill>
                <a:latin typeface="Cambria Math"/>
                <a:ea typeface="Cambria Math"/>
              </a:rPr>
              <a:t>396,81 </a:t>
            </a:r>
            <a:r>
              <a:rPr lang="cs-CZ" sz="2800" b="1" u="dbl" dirty="0">
                <a:solidFill>
                  <a:srgbClr val="002060"/>
                </a:solidFill>
                <a:latin typeface="Cambria Math"/>
                <a:ea typeface="Cambria Math"/>
              </a:rPr>
              <a:t>cm</a:t>
            </a:r>
            <a:r>
              <a:rPr lang="cs-CZ" sz="2800" b="1" u="dbl" baseline="30000" dirty="0">
                <a:solidFill>
                  <a:srgbClr val="002060"/>
                </a:solidFill>
                <a:latin typeface="Cambria Math"/>
                <a:ea typeface="Cambria Math"/>
              </a:rPr>
              <a:t>3</a:t>
            </a:r>
            <a:r>
              <a:rPr lang="cs-CZ" sz="2800" b="1" u="dbl" dirty="0">
                <a:solidFill>
                  <a:srgbClr val="002060"/>
                </a:solidFill>
                <a:latin typeface="Cambria Math"/>
                <a:ea typeface="Cambria Math"/>
              </a:rPr>
              <a:t>  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002060"/>
                </a:solidFill>
                <a:latin typeface="Cambria Math"/>
                <a:ea typeface="Cambria Math"/>
              </a:rPr>
              <a:t>Motor má obsah 1 </a:t>
            </a:r>
            <a:r>
              <a:rPr lang="cs-CZ" sz="2800" b="1" dirty="0" smtClean="0">
                <a:solidFill>
                  <a:srgbClr val="002060"/>
                </a:solidFill>
                <a:latin typeface="Cambria Math"/>
                <a:ea typeface="Cambria Math"/>
              </a:rPr>
              <a:t>396,81 </a:t>
            </a:r>
            <a:r>
              <a:rPr lang="cs-CZ" sz="2800" b="1" dirty="0">
                <a:solidFill>
                  <a:srgbClr val="002060"/>
                </a:solidFill>
                <a:latin typeface="Cambria Math"/>
                <a:ea typeface="Cambria Math"/>
              </a:rPr>
              <a:t>ccm, jde o tzv. „</a:t>
            </a:r>
            <a:r>
              <a:rPr lang="cs-CZ" sz="2800" b="1" dirty="0" smtClean="0">
                <a:solidFill>
                  <a:srgbClr val="002060"/>
                </a:solidFill>
                <a:latin typeface="Cambria Math"/>
                <a:ea typeface="Cambria Math"/>
              </a:rPr>
              <a:t>1,4“.</a:t>
            </a:r>
            <a:endParaRPr lang="cs-CZ" sz="2800" b="1" dirty="0">
              <a:solidFill>
                <a:srgbClr val="002060"/>
              </a:solidFill>
              <a:latin typeface="Cambria Math"/>
              <a:ea typeface="Cambria Math"/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112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112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112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112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84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>
            <a:noAutofit/>
          </a:bodyPr>
          <a:lstStyle/>
          <a:p>
            <a:r>
              <a:rPr lang="cs-CZ" sz="54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</a:t>
            </a:r>
            <a:r>
              <a:rPr lang="cs-CZ" sz="54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IV.</a:t>
            </a:r>
            <a:endParaRPr lang="cs-CZ" sz="5400" b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Zástupný symbol pro obsah 6"/>
              <p:cNvSpPr>
                <a:spLocks noGrp="1"/>
              </p:cNvSpPr>
              <p:nvPr>
                <p:ph idx="1"/>
              </p:nvPr>
            </p:nvSpPr>
            <p:spPr>
              <a:xfrm>
                <a:off x="0" y="1556792"/>
                <a:ext cx="9144000" cy="5301208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2.</a:t>
                </a:r>
              </a:p>
              <a:p>
                <a:pPr marL="0" indent="0" algn="ctr">
                  <a:buNone/>
                </a:pPr>
                <a:r>
                  <a:rPr lang="cs-CZ" sz="2800" b="1" dirty="0">
                    <a:solidFill>
                      <a:srgbClr val="002060"/>
                    </a:solidFill>
                  </a:rPr>
                  <a:t>Škoda Felicie 1,3 (4 válce, zdvihový objem 1 289,37 ccm) má zdvih 72 mm. Jaké má vrtání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?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      V =  </a:t>
                </a:r>
                <a:r>
                  <a:rPr lang="el-GR" sz="2800" b="1" dirty="0" smtClean="0">
                    <a:solidFill>
                      <a:srgbClr val="002060"/>
                    </a:solidFill>
                  </a:rPr>
                  <a:t>π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.r</a:t>
                </a:r>
                <a:r>
                  <a:rPr lang="cs-CZ" sz="2800" b="1" baseline="30000" dirty="0" smtClean="0">
                    <a:solidFill>
                      <a:srgbClr val="002060"/>
                    </a:solidFill>
                  </a:rPr>
                  <a:t>2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.v . 4                               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      V/(4.</a:t>
                </a:r>
                <a:r>
                  <a:rPr lang="el-GR" sz="2800" b="1" dirty="0" smtClean="0">
                    <a:solidFill>
                      <a:srgbClr val="002060"/>
                    </a:solidFill>
                  </a:rPr>
                  <a:t>π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.v) = r</a:t>
                </a:r>
                <a:r>
                  <a:rPr lang="cs-CZ" sz="2800" b="1" baseline="30000" dirty="0" smtClean="0">
                    <a:solidFill>
                      <a:srgbClr val="002060"/>
                    </a:solidFill>
                  </a:rPr>
                  <a:t>2  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      r </a:t>
                </a:r>
                <a:r>
                  <a:rPr lang="cs-CZ" sz="2800" b="1" dirty="0">
                    <a:solidFill>
                      <a:srgbClr val="002060"/>
                    </a:solidFill>
                  </a:rPr>
                  <a:t>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sz="2800" b="1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800" b="1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𝑽</m:t>
                            </m:r>
                          </m:num>
                          <m:den>
                            <m:r>
                              <a:rPr lang="cs-CZ" sz="2800" b="1" i="1" smtClean="0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𝟒</m:t>
                            </m:r>
                            <m:r>
                              <a:rPr lang="cs-CZ" sz="2800" b="1" i="1" smtClean="0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.</m:t>
                            </m:r>
                            <m:r>
                              <a:rPr lang="cs-CZ" sz="2800" b="1" i="1">
                                <a:solidFill>
                                  <a:srgbClr val="002060"/>
                                </a:solidFill>
                                <a:latin typeface="Cambria Math"/>
                                <a:ea typeface="Cambria Math"/>
                              </a:rPr>
                              <m:t>𝝅</m:t>
                            </m:r>
                            <m:r>
                              <a:rPr lang="cs-CZ" sz="2800" b="1" i="1">
                                <a:solidFill>
                                  <a:srgbClr val="002060"/>
                                </a:solidFill>
                                <a:latin typeface="Cambria Math"/>
                                <a:ea typeface="Cambria Math"/>
                              </a:rPr>
                              <m:t>.</m:t>
                            </m:r>
                            <m:r>
                              <a:rPr lang="cs-CZ" sz="2800" b="1" i="1">
                                <a:solidFill>
                                  <a:srgbClr val="002060"/>
                                </a:solidFill>
                                <a:latin typeface="Cambria Math"/>
                                <a:ea typeface="Cambria Math"/>
                              </a:rPr>
                              <m:t>𝒗</m:t>
                            </m:r>
                          </m:den>
                        </m:f>
                      </m:e>
                    </m:rad>
                  </m:oMath>
                </a14:m>
                <a:r>
                  <a:rPr lang="cs-CZ" sz="2800" b="1" dirty="0">
                    <a:solidFill>
                      <a:srgbClr val="002060"/>
                    </a:solidFill>
                  </a:rPr>
                  <a:t> </a:t>
                </a:r>
              </a:p>
              <a:p>
                <a:pPr marL="0" indent="0">
                  <a:buNone/>
                </a:pPr>
                <a:r>
                  <a:rPr lang="cs-CZ" sz="2800" b="1" dirty="0">
                    <a:solidFill>
                      <a:srgbClr val="002060"/>
                    </a:solidFill>
                  </a:rPr>
                  <a:t>      </a:t>
                </a:r>
                <a:r>
                  <a:rPr lang="cs-CZ" sz="2800" b="1" dirty="0" smtClean="0">
                    <a:solidFill>
                      <a:srgbClr val="002060"/>
                    </a:solidFill>
                    <a:latin typeface="Cambria Math"/>
                    <a:ea typeface="Cambria Math"/>
                  </a:rPr>
                  <a:t>Ø </a:t>
                </a:r>
                <a:r>
                  <a:rPr lang="cs-CZ" sz="2800" b="1" dirty="0">
                    <a:solidFill>
                      <a:srgbClr val="002060"/>
                    </a:solidFill>
                    <a:latin typeface="Cambria Math"/>
                    <a:ea typeface="Cambria Math"/>
                  </a:rPr>
                  <a:t>=</a:t>
                </a:r>
                <a:r>
                  <a:rPr lang="cs-CZ" sz="2800" b="1" dirty="0">
                    <a:solidFill>
                      <a:srgbClr val="002060"/>
                    </a:solidFill>
                  </a:rPr>
                  <a:t> d = 2.r = 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sz="2800" b="1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800" b="1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𝑽</m:t>
                            </m:r>
                          </m:num>
                          <m:den>
                            <m:r>
                              <a:rPr lang="cs-CZ" sz="2800" b="1" i="1" smtClean="0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𝟒</m:t>
                            </m:r>
                            <m:r>
                              <a:rPr lang="cs-CZ" sz="2800" b="1" i="1" smtClean="0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.</m:t>
                            </m:r>
                            <m:r>
                              <a:rPr lang="cs-CZ" sz="2800" b="1" i="1">
                                <a:solidFill>
                                  <a:srgbClr val="002060"/>
                                </a:solidFill>
                                <a:latin typeface="Cambria Math"/>
                                <a:ea typeface="Cambria Math"/>
                              </a:rPr>
                              <m:t>𝝅</m:t>
                            </m:r>
                            <m:r>
                              <a:rPr lang="cs-CZ" sz="2800" b="1" i="1">
                                <a:solidFill>
                                  <a:srgbClr val="002060"/>
                                </a:solidFill>
                                <a:latin typeface="Cambria Math"/>
                                <a:ea typeface="Cambria Math"/>
                              </a:rPr>
                              <m:t>.</m:t>
                            </m:r>
                            <m:r>
                              <a:rPr lang="cs-CZ" sz="2800" b="1" i="1">
                                <a:solidFill>
                                  <a:srgbClr val="002060"/>
                                </a:solidFill>
                                <a:latin typeface="Cambria Math"/>
                                <a:ea typeface="Cambria Math"/>
                              </a:rPr>
                              <m:t>𝒗</m:t>
                            </m:r>
                          </m:den>
                        </m:f>
                      </m:e>
                    </m:rad>
                  </m:oMath>
                </a14:m>
                <a:r>
                  <a:rPr lang="cs-CZ" sz="2800" b="1" dirty="0">
                    <a:solidFill>
                      <a:srgbClr val="002060"/>
                    </a:solidFill>
                  </a:rPr>
                  <a:t> 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 = </a:t>
                </a:r>
                <a:r>
                  <a:rPr lang="cs-CZ" sz="2800" b="1" dirty="0">
                    <a:solidFill>
                      <a:srgbClr val="00206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sz="2800" b="1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800" b="1" i="1" smtClean="0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𝟏</m:t>
                            </m:r>
                            <m:r>
                              <a:rPr lang="cs-CZ" sz="2800" b="1" i="1" smtClean="0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 </m:t>
                            </m:r>
                            <m:r>
                              <a:rPr lang="cs-CZ" sz="2800" b="1" i="1" smtClean="0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𝟐𝟖𝟗</m:t>
                            </m:r>
                            <m:r>
                              <a:rPr lang="cs-CZ" sz="2800" b="1" i="1" smtClean="0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,</m:t>
                            </m:r>
                            <m:r>
                              <a:rPr lang="cs-CZ" sz="2800" b="1" i="1" smtClean="0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𝟑𝟕</m:t>
                            </m:r>
                          </m:num>
                          <m:den>
                            <m:r>
                              <a:rPr lang="cs-CZ" sz="2800" b="1" i="1" smtClean="0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𝟒</m:t>
                            </m:r>
                            <m:r>
                              <a:rPr lang="cs-CZ" sz="2800" b="1" i="1" smtClean="0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.</m:t>
                            </m:r>
                            <m:r>
                              <a:rPr lang="cs-CZ" sz="2800" b="1" i="1">
                                <a:solidFill>
                                  <a:srgbClr val="002060"/>
                                </a:solidFill>
                                <a:latin typeface="Cambria Math"/>
                                <a:ea typeface="Cambria Math"/>
                              </a:rPr>
                              <m:t>𝝅</m:t>
                            </m:r>
                            <m:r>
                              <a:rPr lang="cs-CZ" sz="2800" b="1" i="1">
                                <a:solidFill>
                                  <a:srgbClr val="002060"/>
                                </a:solidFill>
                                <a:latin typeface="Cambria Math"/>
                                <a:ea typeface="Cambria Math"/>
                              </a:rPr>
                              <m:t>. </m:t>
                            </m:r>
                            <m:r>
                              <a:rPr lang="cs-CZ" sz="2800" b="1" i="1" smtClean="0">
                                <a:solidFill>
                                  <a:srgbClr val="002060"/>
                                </a:solidFill>
                                <a:latin typeface="Cambria Math"/>
                                <a:ea typeface="Cambria Math"/>
                              </a:rPr>
                              <m:t>𝟕</m:t>
                            </m:r>
                            <m:r>
                              <a:rPr lang="cs-CZ" sz="2800" b="1" i="1" smtClean="0">
                                <a:solidFill>
                                  <a:srgbClr val="002060"/>
                                </a:solidFill>
                                <a:latin typeface="Cambria Math"/>
                                <a:ea typeface="Cambria Math"/>
                              </a:rPr>
                              <m:t>,</m:t>
                            </m:r>
                            <m:r>
                              <a:rPr lang="cs-CZ" sz="2800" b="1" i="1" smtClean="0">
                                <a:solidFill>
                                  <a:srgbClr val="002060"/>
                                </a:solidFill>
                                <a:latin typeface="Cambria Math"/>
                                <a:ea typeface="Cambria Math"/>
                              </a:rPr>
                              <m:t>𝟐</m:t>
                            </m:r>
                          </m:den>
                        </m:f>
                      </m:e>
                    </m:rad>
                  </m:oMath>
                </a14:m>
                <a:r>
                  <a:rPr lang="cs-CZ" sz="2800" b="1" dirty="0" smtClean="0">
                    <a:solidFill>
                      <a:srgbClr val="002060"/>
                    </a:solidFill>
                  </a:rPr>
                  <a:t>  = 7,55 cm = </a:t>
                </a:r>
                <a:r>
                  <a:rPr lang="cs-CZ" sz="2800" b="1" u="dbl" dirty="0" smtClean="0">
                    <a:solidFill>
                      <a:srgbClr val="002060"/>
                    </a:solidFill>
                  </a:rPr>
                  <a:t>75,5 mm </a:t>
                </a:r>
                <a:endParaRPr lang="cs-CZ" sz="2800" b="1" u="dbl" dirty="0">
                  <a:solidFill>
                    <a:srgbClr val="002060"/>
                  </a:solidFill>
                </a:endParaRPr>
              </a:p>
              <a:p>
                <a:pPr marL="0" indent="0">
                  <a:buNone/>
                </a:pPr>
                <a:endParaRPr lang="cs-CZ" sz="2800" b="1" dirty="0">
                  <a:solidFill>
                    <a:srgbClr val="002060"/>
                  </a:solidFill>
                </a:endParaRPr>
              </a:p>
              <a:p>
                <a:pPr marL="0" indent="0">
                  <a:buNone/>
                </a:pPr>
                <a:r>
                  <a:rPr lang="cs-CZ" sz="2800" b="1" dirty="0">
                    <a:solidFill>
                      <a:srgbClr val="002060"/>
                    </a:solidFill>
                  </a:rPr>
                  <a:t>      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Vrtání </a:t>
                </a:r>
                <a:r>
                  <a:rPr lang="cs-CZ" sz="2800" b="1" dirty="0">
                    <a:solidFill>
                      <a:srgbClr val="002060"/>
                    </a:solidFill>
                  </a:rPr>
                  <a:t>motoru je 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75,5 </a:t>
                </a:r>
                <a:r>
                  <a:rPr lang="cs-CZ" sz="2800" b="1" dirty="0">
                    <a:solidFill>
                      <a:srgbClr val="002060"/>
                    </a:solidFill>
                  </a:rPr>
                  <a:t>mm. </a:t>
                </a:r>
              </a:p>
              <a:p>
                <a:pPr marL="0" indent="0">
                  <a:buNone/>
                </a:pPr>
                <a:r>
                  <a:rPr lang="cs-CZ" sz="2800" b="1" dirty="0">
                    <a:solidFill>
                      <a:srgbClr val="002060"/>
                    </a:solidFill>
                  </a:rPr>
                  <a:t> </a:t>
                </a:r>
              </a:p>
              <a:p>
                <a:pPr marL="0" indent="0" algn="ctr">
                  <a:buNone/>
                </a:pPr>
                <a:endParaRPr lang="cs-CZ" sz="2800" b="1" dirty="0">
                  <a:solidFill>
                    <a:srgbClr val="002060"/>
                  </a:solidFill>
                </a:endParaRPr>
              </a:p>
              <a:p>
                <a:pPr marL="0" indent="0" algn="ctr">
                  <a:buNone/>
                </a:pPr>
                <a:endParaRPr lang="cs-CZ" sz="2800" b="1" dirty="0" smtClean="0">
                  <a:solidFill>
                    <a:srgbClr val="002060"/>
                  </a:solidFill>
                </a:endParaRPr>
              </a:p>
              <a:p>
                <a:pPr marL="0" indent="0">
                  <a:buNone/>
                </a:pPr>
                <a:endParaRPr lang="cs-CZ" sz="2800" b="1" u="dbl" dirty="0">
                  <a:solidFill>
                    <a:srgbClr val="002060"/>
                  </a:solidFill>
                </a:endParaRPr>
              </a:p>
              <a:p>
                <a:pPr marL="0" indent="0" algn="ctr">
                  <a:buNone/>
                </a:pPr>
                <a:endParaRPr lang="cs-CZ" sz="2800" b="1" dirty="0" smtClean="0">
                  <a:solidFill>
                    <a:srgbClr val="002060"/>
                  </a:solidFill>
                </a:endParaRPr>
              </a:p>
              <a:p>
                <a:pPr marL="0" indent="0" algn="ctr">
                  <a:buNone/>
                </a:pPr>
                <a:endParaRPr lang="cs-CZ" sz="2800" b="1" dirty="0">
                  <a:solidFill>
                    <a:srgbClr val="002060"/>
                  </a:solidFill>
                </a:endParaRPr>
              </a:p>
              <a:p>
                <a:pPr marL="0" indent="0" algn="ctr">
                  <a:buNone/>
                </a:pPr>
                <a:endParaRPr lang="cs-CZ" sz="2800" b="1" u="sng" dirty="0" smtClean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7" name="Zástupný symbol pro obsah 6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1556792"/>
                <a:ext cx="9144000" cy="5301208"/>
              </a:xfrm>
              <a:blipFill rotWithShape="1">
                <a:blip r:embed="rId2"/>
                <a:stretch>
                  <a:fillRect l="-1067" t="-1724" r="-19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47499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</a:t>
            </a:r>
            <a:r>
              <a:rPr lang="cs-CZ" sz="54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IV.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00200"/>
            <a:ext cx="8496944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3.</a:t>
            </a:r>
          </a:p>
          <a:p>
            <a:pPr marL="0" indent="0" algn="ctr">
              <a:buNone/>
            </a:pPr>
            <a:r>
              <a:rPr lang="cs-CZ" sz="2800" b="1" dirty="0">
                <a:solidFill>
                  <a:srgbClr val="002060"/>
                </a:solidFill>
              </a:rPr>
              <a:t>20-ti litrový kanystr na benzín má tvar kvádr o výšce 0,4 m a šířce 15 cm. Jaký je zbývající rozměr? </a:t>
            </a:r>
          </a:p>
          <a:p>
            <a:pPr marL="0" indent="0" algn="ctr">
              <a:buNone/>
            </a:pPr>
            <a:r>
              <a:rPr lang="cs-CZ" sz="2800" i="1" dirty="0" smtClean="0">
                <a:solidFill>
                  <a:srgbClr val="002060"/>
                </a:solidFill>
              </a:rPr>
              <a:t>(počítejme vše v dm)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V = 20 l = 20 dm</a:t>
            </a:r>
            <a:r>
              <a:rPr lang="cs-CZ" sz="2800" b="1" baseline="30000" dirty="0" smtClean="0">
                <a:solidFill>
                  <a:srgbClr val="002060"/>
                </a:solidFill>
              </a:rPr>
              <a:t>3</a:t>
            </a:r>
            <a:r>
              <a:rPr lang="cs-CZ" sz="2800" b="1" dirty="0" smtClean="0">
                <a:solidFill>
                  <a:srgbClr val="002060"/>
                </a:solidFill>
              </a:rPr>
              <a:t> ,  c = 0,4 m = 4 dm ,  b = 15 cm = 1,5 dm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V = </a:t>
            </a:r>
            <a:r>
              <a:rPr lang="cs-CZ" sz="2800" b="1" dirty="0" err="1" smtClean="0">
                <a:solidFill>
                  <a:srgbClr val="002060"/>
                </a:solidFill>
              </a:rPr>
              <a:t>a.b.c</a:t>
            </a:r>
            <a:r>
              <a:rPr lang="cs-CZ" sz="2800" b="1" dirty="0" smtClean="0">
                <a:solidFill>
                  <a:srgbClr val="002060"/>
                </a:solidFill>
              </a:rPr>
              <a:t>  =&gt;   a = V/(</a:t>
            </a:r>
            <a:r>
              <a:rPr lang="cs-CZ" sz="2800" b="1" dirty="0" err="1" smtClean="0">
                <a:solidFill>
                  <a:srgbClr val="002060"/>
                </a:solidFill>
              </a:rPr>
              <a:t>b.c</a:t>
            </a:r>
            <a:r>
              <a:rPr lang="cs-CZ" sz="2800" b="1" dirty="0" smtClean="0">
                <a:solidFill>
                  <a:srgbClr val="002060"/>
                </a:solidFill>
              </a:rPr>
              <a:t>)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a = 20/(4.1,5) =  20/6 = 3,33 dm = </a:t>
            </a:r>
            <a:r>
              <a:rPr lang="cs-CZ" sz="2800" b="1" u="dbl" dirty="0" smtClean="0">
                <a:solidFill>
                  <a:srgbClr val="002060"/>
                </a:solidFill>
              </a:rPr>
              <a:t>33,3 cm  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Kanystr má rozměry 33,3 x 15 x 40 cm.</a:t>
            </a:r>
          </a:p>
        </p:txBody>
      </p:sp>
    </p:spTree>
    <p:extLst>
      <p:ext uri="{BB962C8B-B14F-4D97-AF65-F5344CB8AC3E}">
        <p14:creationId xmlns:p14="http://schemas.microsoft.com/office/powerpoint/2010/main" val="174014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>
            <a:noAutofit/>
          </a:bodyPr>
          <a:lstStyle/>
          <a:p>
            <a:r>
              <a:rPr lang="cs-CZ" sz="54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</a:t>
            </a:r>
            <a:r>
              <a:rPr lang="cs-CZ" sz="54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IV.</a:t>
            </a:r>
            <a:endParaRPr lang="cs-CZ" sz="5400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7922046" cy="530120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3000" b="1" dirty="0" smtClean="0">
                <a:solidFill>
                  <a:srgbClr val="002060"/>
                </a:solidFill>
              </a:rPr>
              <a:t>4.</a:t>
            </a:r>
          </a:p>
          <a:p>
            <a:pPr marL="0" indent="0" algn="ctr">
              <a:buNone/>
            </a:pPr>
            <a:r>
              <a:rPr lang="cs-CZ" sz="2800" b="1" dirty="0">
                <a:solidFill>
                  <a:srgbClr val="002060"/>
                </a:solidFill>
              </a:rPr>
              <a:t>Jakou hmotnost má ocelová „kostička“ o hraně 7 cm. (hustota oceli: </a:t>
            </a:r>
            <a:r>
              <a:rPr lang="el-GR" sz="2800" b="1" dirty="0">
                <a:solidFill>
                  <a:srgbClr val="002060"/>
                </a:solidFill>
              </a:rPr>
              <a:t>ρ</a:t>
            </a:r>
            <a:r>
              <a:rPr lang="cs-CZ" sz="2800" b="1" dirty="0">
                <a:solidFill>
                  <a:srgbClr val="002060"/>
                </a:solidFill>
              </a:rPr>
              <a:t> = 8 000 kg/m</a:t>
            </a:r>
            <a:r>
              <a:rPr lang="cs-CZ" sz="2800" b="1" baseline="30000" dirty="0">
                <a:solidFill>
                  <a:srgbClr val="002060"/>
                </a:solidFill>
              </a:rPr>
              <a:t>3</a:t>
            </a:r>
            <a:r>
              <a:rPr lang="cs-CZ" sz="2800" b="1" dirty="0">
                <a:solidFill>
                  <a:srgbClr val="002060"/>
                </a:solidFill>
              </a:rPr>
              <a:t> </a:t>
            </a:r>
            <a:r>
              <a:rPr lang="cs-CZ" sz="2800" b="1" dirty="0" smtClean="0">
                <a:solidFill>
                  <a:srgbClr val="002060"/>
                </a:solidFill>
              </a:rPr>
              <a:t>)</a:t>
            </a:r>
          </a:p>
          <a:p>
            <a:pPr marL="0" indent="0" algn="ctr"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a = 7 cm = 0,07 m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V = a</a:t>
            </a:r>
            <a:r>
              <a:rPr lang="cs-CZ" sz="2800" b="1" baseline="30000" dirty="0" smtClean="0">
                <a:solidFill>
                  <a:srgbClr val="002060"/>
                </a:solidFill>
              </a:rPr>
              <a:t>3</a:t>
            </a:r>
            <a:r>
              <a:rPr lang="cs-CZ" sz="2800" b="1" dirty="0" smtClean="0">
                <a:solidFill>
                  <a:srgbClr val="002060"/>
                </a:solidFill>
              </a:rPr>
              <a:t> = 0,07</a:t>
            </a:r>
            <a:r>
              <a:rPr lang="cs-CZ" sz="2800" b="1" baseline="30000" dirty="0" smtClean="0">
                <a:solidFill>
                  <a:srgbClr val="002060"/>
                </a:solidFill>
              </a:rPr>
              <a:t>3</a:t>
            </a:r>
            <a:r>
              <a:rPr lang="cs-CZ" sz="2800" b="1" dirty="0" smtClean="0">
                <a:solidFill>
                  <a:srgbClr val="002060"/>
                </a:solidFill>
              </a:rPr>
              <a:t> = 0,000343 m</a:t>
            </a:r>
            <a:r>
              <a:rPr lang="cs-CZ" sz="2800" b="1" baseline="30000" dirty="0" smtClean="0">
                <a:solidFill>
                  <a:srgbClr val="002060"/>
                </a:solidFill>
              </a:rPr>
              <a:t>3</a:t>
            </a:r>
            <a:r>
              <a:rPr lang="cs-CZ" sz="2800" b="1" dirty="0" smtClean="0">
                <a:solidFill>
                  <a:srgbClr val="002060"/>
                </a:solidFill>
              </a:rPr>
              <a:t> 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ρ = m/V  =&gt;  m = </a:t>
            </a:r>
            <a:r>
              <a:rPr lang="el-GR" sz="2800" b="1" dirty="0" smtClean="0">
                <a:solidFill>
                  <a:srgbClr val="002060"/>
                </a:solidFill>
              </a:rPr>
              <a:t>ρ</a:t>
            </a:r>
            <a:r>
              <a:rPr lang="cs-CZ" sz="2800" b="1" dirty="0" smtClean="0">
                <a:solidFill>
                  <a:srgbClr val="002060"/>
                </a:solidFill>
              </a:rPr>
              <a:t> . V = 8 000 . 0,000343 = </a:t>
            </a:r>
            <a:r>
              <a:rPr lang="cs-CZ" sz="2800" b="1" u="dbl" dirty="0" smtClean="0">
                <a:solidFill>
                  <a:srgbClr val="002060"/>
                </a:solidFill>
              </a:rPr>
              <a:t>2,744 kg</a:t>
            </a:r>
          </a:p>
          <a:p>
            <a:pPr marL="0" indent="0" algn="ctr"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Kostička má hmotnost 2,744 kg, tedy 2 744 g.</a:t>
            </a: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530225" indent="-530225">
              <a:buFont typeface="+mj-lt"/>
              <a:buAutoNum type="arabicPeriod"/>
            </a:pP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3000" b="1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2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</a:t>
            </a:r>
            <a:r>
              <a:rPr lang="cs-CZ" sz="54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IV.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002060"/>
                </a:solidFill>
              </a:rPr>
              <a:t>Doufám, že se zadařilo…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002060"/>
                </a:solidFill>
              </a:rPr>
              <a:t>Příště se těším opět na shledanou !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002060"/>
                </a:solidFill>
              </a:rPr>
              <a:t>Děkuji za pozornost !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4" name="Obrázek 3" descr="http://ts1.mm.bing.net/th?id=H.4504446894409894&amp;pid=1.9&amp;w=300&amp;h=300&amp;p=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433" y="4149081"/>
            <a:ext cx="3466768" cy="27089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1390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</a:t>
            </a:r>
            <a:r>
              <a:rPr lang="cs-CZ" sz="54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IV.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>
                <a:solidFill>
                  <a:srgbClr val="002060"/>
                </a:solidFill>
              </a:rPr>
              <a:t>Použitá literatura:  0</a:t>
            </a:r>
          </a:p>
          <a:p>
            <a:pPr marL="0" indent="0" algn="ctr">
              <a:buNone/>
            </a:pPr>
            <a:endParaRPr lang="cs-CZ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rgbClr val="002060"/>
                </a:solidFill>
              </a:rPr>
              <a:t>Použité obrázky a znázornění: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rgbClr val="002060"/>
                </a:solidFill>
              </a:rPr>
              <a:t> Kliparty </a:t>
            </a:r>
            <a:r>
              <a:rPr lang="cs-CZ" smtClean="0">
                <a:solidFill>
                  <a:srgbClr val="002060"/>
                </a:solidFill>
              </a:rPr>
              <a:t>MS Office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221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1787</TotalTime>
  <Words>708</Words>
  <Application>Microsoft Office PowerPoint</Application>
  <PresentationFormat>Předvádění na obrazovce (4:3)</PresentationFormat>
  <Paragraphs>104</Paragraphs>
  <Slides>15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Motiv systému Office</vt:lpstr>
      <vt:lpstr>Microsoft Excel Worksheet</vt:lpstr>
      <vt:lpstr>  Prověření znalostí V.</vt:lpstr>
      <vt:lpstr>P  R  O  C  E  N  T  A</vt:lpstr>
      <vt:lpstr>Prezentace aplikace PowerPoint</vt:lpstr>
      <vt:lpstr>Prověření znalostí V.</vt:lpstr>
      <vt:lpstr>Prověření znalostí IV.</vt:lpstr>
      <vt:lpstr>Prověření znalostí V.</vt:lpstr>
      <vt:lpstr>Prezentace aplikace PowerPoint</vt:lpstr>
      <vt:lpstr>Prověření znalostí IV.</vt:lpstr>
      <vt:lpstr>Prověření znalostí IV.</vt:lpstr>
      <vt:lpstr>Prověření znalostí IV.</vt:lpstr>
      <vt:lpstr>Prověření znalostí IV.</vt:lpstr>
      <vt:lpstr>Prověření znalostí IV.</vt:lpstr>
      <vt:lpstr>Prověření znalostí IV.</vt:lpstr>
      <vt:lpstr>Prověření znalostí IV.</vt:lpstr>
      <vt:lpstr>Prověření znalostí IV.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Procenta</dc:title>
  <dc:creator>Bláha Zdeněk</dc:creator>
  <cp:lastModifiedBy>Bláha Zdeněk</cp:lastModifiedBy>
  <cp:revision>97</cp:revision>
  <cp:lastPrinted>2013-04-09T11:39:44Z</cp:lastPrinted>
  <dcterms:created xsi:type="dcterms:W3CDTF">2013-02-26T11:10:07Z</dcterms:created>
  <dcterms:modified xsi:type="dcterms:W3CDTF">2013-11-06T18:27:20Z</dcterms:modified>
</cp:coreProperties>
</file>