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73" r:id="rId3"/>
    <p:sldId id="270" r:id="rId4"/>
    <p:sldId id="285" r:id="rId5"/>
    <p:sldId id="256" r:id="rId6"/>
    <p:sldId id="271" r:id="rId7"/>
    <p:sldId id="272" r:id="rId8"/>
    <p:sldId id="278" r:id="rId9"/>
    <p:sldId id="286" r:id="rId10"/>
    <p:sldId id="279" r:id="rId11"/>
    <p:sldId id="280" r:id="rId12"/>
    <p:sldId id="275" r:id="rId13"/>
    <p:sldId id="287" r:id="rId14"/>
    <p:sldId id="269" r:id="rId15"/>
    <p:sldId id="265" r:id="rId16"/>
    <p:sldId id="283" r:id="rId17"/>
    <p:sldId id="28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046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368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69530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61708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15501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4385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8281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32297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8971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376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7427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6DDFE-0685-4572-8C56-254BE8C3CE2B}" type="datetimeFigureOut">
              <a:rPr lang="cs-CZ" smtClean="0"/>
              <a:t>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31B345-9271-4CE4-9AE2-D3921BE6FD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2761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79512" y="188640"/>
            <a:ext cx="8784976" cy="4752527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6600" b="1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7030A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Kontrolní t</a:t>
            </a:r>
            <a:r>
              <a:rPr lang="cs-CZ" sz="6600" b="1" dirty="0" smtClean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est znalostí</a:t>
            </a:r>
            <a:endParaRPr lang="cs-CZ" sz="72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0" y="5373216"/>
            <a:ext cx="9144000" cy="1484784"/>
          </a:xfrm>
        </p:spPr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</a:endParaRPr>
          </a:p>
          <a:p>
            <a:r>
              <a:rPr lang="cs-CZ" b="1" dirty="0" smtClean="0">
                <a:solidFill>
                  <a:srgbClr val="002060"/>
                </a:solidFill>
              </a:rPr>
              <a:t>Matematika pro automobilní obory 19.</a:t>
            </a:r>
          </a:p>
          <a:p>
            <a:pPr algn="r"/>
            <a:r>
              <a:rPr lang="cs-CZ" sz="2000" b="1" dirty="0" smtClean="0">
                <a:solidFill>
                  <a:srgbClr val="002060"/>
                </a:solidFill>
              </a:rPr>
              <a:t>Autor: RNDr. Zdeněk Bláha</a:t>
            </a:r>
          </a:p>
          <a:p>
            <a:endParaRPr lang="cs-CZ" sz="7200" b="1" dirty="0" smtClean="0">
              <a:solidFill>
                <a:srgbClr val="002060"/>
              </a:solidFill>
            </a:endParaRPr>
          </a:p>
          <a:p>
            <a:pPr algn="r"/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0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787872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dirty="0">
                <a:ln cmpd="thickThin">
                  <a:gradFill>
                    <a:gsLst>
                      <a:gs pos="0">
                        <a:schemeClr val="accent1">
                          <a:tint val="66000"/>
                          <a:satMod val="160000"/>
                        </a:schemeClr>
                      </a:gs>
                      <a:gs pos="50000">
                        <a:schemeClr val="accent1">
                          <a:tint val="44500"/>
                          <a:satMod val="160000"/>
                        </a:schemeClr>
                      </a:gs>
                      <a:gs pos="100000">
                        <a:schemeClr val="accent1">
                          <a:tint val="23500"/>
                          <a:satMod val="160000"/>
                        </a:schemeClr>
                      </a:gs>
                    </a:gsLst>
                    <a:lin ang="5400000" scaled="0"/>
                  </a:gradFill>
                </a:ln>
                <a:solidFill>
                  <a:schemeClr val="accent4">
                    <a:lumMod val="60000"/>
                    <a:lumOff val="40000"/>
                  </a:schemeClr>
                </a:solidFill>
                <a:effectLst>
                  <a:outerShdw blurRad="50800" dist="50800" dir="8580000" algn="ctr" rotWithShape="0">
                    <a:srgbClr val="000000">
                      <a:alpha val="43137"/>
                    </a:srgbClr>
                  </a:outerShdw>
                </a:effectLst>
              </a:rPr>
              <a:t>P  R  O  C  E  N  T  A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08912" cy="504056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06172535"/>
              </p:ext>
            </p:extLst>
          </p:nvPr>
        </p:nvGraphicFramePr>
        <p:xfrm>
          <a:off x="135576" y="2708275"/>
          <a:ext cx="8595563" cy="32410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51" name="List" r:id="rId4" imgW="6772277" imgH="2552762" progId="Excel.Sheet.12">
                  <p:embed/>
                </p:oleObj>
              </mc:Choice>
              <mc:Fallback>
                <p:oleObj name="List" r:id="rId4" imgW="6772277" imgH="2552762" progId="Excel.Sheet.12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5576" y="2708275"/>
                        <a:ext cx="8595563" cy="324100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5389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936104"/>
          </a:xfrm>
        </p:spPr>
        <p:txBody>
          <a:bodyPr>
            <a:noAutofit/>
          </a:bodyPr>
          <a:lstStyle/>
          <a:p>
            <a:endParaRPr lang="cs-CZ" sz="5400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" y="1988840"/>
            <a:ext cx="9036496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třetí ročník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učebních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automobilních oborů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předmětu MATEMATIKA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 celkovému prověření znalostí žáků. V rámci  procvičení učiva jej lze využít i v maturitních oborech. 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příklady k prověření znalostí. Jednoduchou formou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se snaží povzbudit zájem učňů o matematiku.</a:t>
            </a: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4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prověření znalostí žáků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pro větší atraktivnost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formou prezentace „s obrázkem“.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Úlohy mohou žáci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řešit nejlépe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samostatně ve svých sešitech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(nebo také na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interaktivní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tabuli)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možností následné kontroly. Zároveň jej mohou využívat žáci pro 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pozdější domácí </a:t>
            </a:r>
            <a:r>
              <a:rPr lang="cs-CZ" sz="2800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přípravu na výuku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92924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Připravíme si vše potřebné: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kalkulačky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přehledy vzorců /tabulky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hlavy</a:t>
            </a:r>
          </a:p>
          <a:p>
            <a:pPr marL="0" indent="0" algn="ctr">
              <a:buNone/>
            </a:pPr>
            <a:r>
              <a:rPr lang="cs-CZ" i="1" dirty="0" smtClean="0">
                <a:solidFill>
                  <a:srgbClr val="002060"/>
                </a:solidFill>
              </a:rPr>
              <a:t>(vše pouze vlastní)</a:t>
            </a: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a pěkně se soustředíme …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9475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http://deosum.com/Images/smajlik-microsoft-6.gif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844824"/>
            <a:ext cx="8568952" cy="5013177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endParaRPr lang="cs-CZ" sz="2800" i="1" dirty="0" smtClean="0">
              <a:solidFill>
                <a:srgbClr val="002060"/>
              </a:solidFill>
            </a:endParaRPr>
          </a:p>
          <a:p>
            <a:endParaRPr lang="cs-CZ" sz="2800" i="1" dirty="0">
              <a:solidFill>
                <a:srgbClr val="002060"/>
              </a:solidFill>
            </a:endParaRPr>
          </a:p>
          <a:p>
            <a:r>
              <a:rPr lang="cs-CZ" sz="4000" i="1" dirty="0" smtClean="0">
                <a:solidFill>
                  <a:srgbClr val="002060"/>
                </a:solidFill>
              </a:rPr>
              <a:t>Snad to  nebude těžké….……..</a:t>
            </a:r>
          </a:p>
        </p:txBody>
      </p:sp>
      <p:sp>
        <p:nvSpPr>
          <p:cNvPr id="6" name="Nadpis 3"/>
          <p:cNvSpPr txBox="1">
            <a:spLocks/>
          </p:cNvSpPr>
          <p:nvPr/>
        </p:nvSpPr>
        <p:spPr>
          <a:xfrm>
            <a:off x="179512" y="188640"/>
            <a:ext cx="8784976" cy="86409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</a:t>
            </a:r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znalostí</a:t>
            </a:r>
            <a:endParaRPr lang="cs-CZ" sz="5400" b="1" dirty="0">
              <a:ln cmpd="thickThin">
                <a:gradFill>
                  <a:gsLst>
                    <a:gs pos="0">
                      <a:schemeClr val="accent1">
                        <a:tint val="66000"/>
                        <a:satMod val="160000"/>
                      </a:schemeClr>
                    </a:gs>
                    <a:gs pos="50000">
                      <a:schemeClr val="accent1">
                        <a:tint val="44500"/>
                        <a:satMod val="160000"/>
                      </a:schemeClr>
                    </a:gs>
                    <a:gs pos="100000">
                      <a:schemeClr val="accent1">
                        <a:tint val="23500"/>
                        <a:satMod val="160000"/>
                      </a:schemeClr>
                    </a:gs>
                  </a:gsLst>
                  <a:lin ang="5400000" scaled="0"/>
                </a:gradFill>
              </a:ln>
              <a:solidFill>
                <a:srgbClr val="002060"/>
              </a:solidFill>
              <a:effectLst>
                <a:outerShdw blurRad="50800" dist="50800" dir="8580000" algn="ctr" rotWithShape="0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3208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</a:t>
            </a:r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znalostí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Držím vám palce, 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ať to zvládnete co nejlépe…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4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i="1" dirty="0" smtClean="0">
                <a:solidFill>
                  <a:srgbClr val="002060"/>
                </a:solidFill>
              </a:rPr>
              <a:t>Výsledky uvádějte maximálně na dvě desetinná místa.</a:t>
            </a:r>
            <a:endParaRPr lang="cs-CZ" sz="2800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6856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„</a:t>
            </a:r>
            <a:r>
              <a:rPr lang="cs-CZ" sz="2800" b="1" dirty="0">
                <a:solidFill>
                  <a:srgbClr val="002060"/>
                </a:solidFill>
              </a:rPr>
              <a:t>Dvojková“ Octavie </a:t>
            </a:r>
            <a:r>
              <a:rPr lang="cs-CZ" sz="2800" b="1" dirty="0" smtClean="0">
                <a:solidFill>
                  <a:srgbClr val="002060"/>
                </a:solidFill>
              </a:rPr>
              <a:t>měla </a:t>
            </a:r>
            <a:r>
              <a:rPr lang="cs-CZ" sz="2800" b="1" dirty="0">
                <a:solidFill>
                  <a:srgbClr val="002060"/>
                </a:solidFill>
              </a:rPr>
              <a:t>objem zavazadlového prostoru 0,585 m</a:t>
            </a:r>
            <a:r>
              <a:rPr lang="cs-CZ" sz="2800" b="1" baseline="30000" dirty="0">
                <a:solidFill>
                  <a:srgbClr val="002060"/>
                </a:solidFill>
              </a:rPr>
              <a:t>3</a:t>
            </a:r>
            <a:r>
              <a:rPr lang="cs-CZ" sz="2800" b="1" dirty="0">
                <a:solidFill>
                  <a:srgbClr val="002060"/>
                </a:solidFill>
              </a:rPr>
              <a:t>, </a:t>
            </a:r>
            <a:r>
              <a:rPr lang="cs-CZ" sz="2800" b="1" dirty="0" smtClean="0">
                <a:solidFill>
                  <a:srgbClr val="002060"/>
                </a:solidFill>
              </a:rPr>
              <a:t>při sklopených sedačkách vzrostl </a:t>
            </a:r>
            <a:r>
              <a:rPr lang="cs-CZ" sz="2800" b="1" dirty="0">
                <a:solidFill>
                  <a:srgbClr val="002060"/>
                </a:solidFill>
              </a:rPr>
              <a:t>objem na 1,455 m</a:t>
            </a:r>
            <a:r>
              <a:rPr lang="cs-CZ" sz="2800" b="1" baseline="30000" dirty="0">
                <a:solidFill>
                  <a:srgbClr val="002060"/>
                </a:solidFill>
              </a:rPr>
              <a:t>3.</a:t>
            </a:r>
            <a:r>
              <a:rPr lang="cs-CZ" sz="2800" b="1" dirty="0">
                <a:solidFill>
                  <a:srgbClr val="002060"/>
                </a:solidFill>
              </a:rPr>
              <a:t> O </a:t>
            </a:r>
            <a:r>
              <a:rPr lang="cs-CZ" sz="2800" b="1" dirty="0" smtClean="0">
                <a:solidFill>
                  <a:srgbClr val="002060"/>
                </a:solidFill>
              </a:rPr>
              <a:t>kolik </a:t>
            </a:r>
            <a:r>
              <a:rPr lang="cs-CZ" sz="2800" b="1" dirty="0">
                <a:solidFill>
                  <a:srgbClr val="002060"/>
                </a:solidFill>
              </a:rPr>
              <a:t>% se </a:t>
            </a:r>
            <a:r>
              <a:rPr lang="cs-CZ" sz="2800" b="1" dirty="0" smtClean="0">
                <a:solidFill>
                  <a:srgbClr val="002060"/>
                </a:solidFill>
              </a:rPr>
              <a:t>zvětšil </a:t>
            </a:r>
            <a:r>
              <a:rPr lang="cs-CZ" sz="2800" b="1" dirty="0">
                <a:solidFill>
                  <a:srgbClr val="002060"/>
                </a:solidFill>
              </a:rPr>
              <a:t>zavazadlový </a:t>
            </a:r>
            <a:r>
              <a:rPr lang="cs-CZ" sz="2800" b="1" dirty="0" smtClean="0">
                <a:solidFill>
                  <a:srgbClr val="002060"/>
                </a:solidFill>
              </a:rPr>
              <a:t>prostor? 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Škoda 1 000 MB měla zdvihový objem 4-válcového motoru 987,82 ccm a zdvih 68 mm. Jaké měla vrtání?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Do krychlové jímky o hraně 1,5 m přitéká hadicí o průměru 3 cm voda rychlostí 2,5 m/s po dobu ½ hodiny. Přeteče nádrž nebo ne? A kolik vody přeteče nebo bude chybět?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Určete výslednici dvou kolmých sil, každá z nich je o velikosti 15 </a:t>
            </a:r>
            <a:r>
              <a:rPr lang="cs-CZ" sz="2800" b="1" dirty="0" err="1" smtClean="0">
                <a:solidFill>
                  <a:srgbClr val="002060"/>
                </a:solidFill>
              </a:rPr>
              <a:t>kN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002060"/>
                </a:solidFill>
              </a:rPr>
              <a:t>Původní spotřeba 6,2 l/100 km vzrostla vlivem denního svícení o 8 %. Kolik činí spotřeba vozidla při denním svícení?</a:t>
            </a:r>
          </a:p>
          <a:p>
            <a:pPr marL="514350" lvl="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514350" lvl="0" indent="-514350">
              <a:buFont typeface="+mj-lt"/>
              <a:buAutoNum type="arabicPeriod"/>
            </a:pPr>
            <a:endParaRPr lang="cs-CZ" sz="2800" b="1" dirty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endParaRPr lang="cs-CZ" sz="2800" b="1" dirty="0" smtClean="0">
              <a:solidFill>
                <a:srgbClr val="FF0000"/>
              </a:solidFill>
            </a:endParaRPr>
          </a:p>
          <a:p>
            <a:endParaRPr lang="cs-CZ" sz="5700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817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30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7000" b="1" dirty="0" smtClean="0">
                <a:solidFill>
                  <a:srgbClr val="FF0000"/>
                </a:solidFill>
              </a:rPr>
              <a:t>Správné výsledky:</a:t>
            </a:r>
            <a:endParaRPr lang="cs-CZ" sz="7000" b="1" dirty="0">
              <a:solidFill>
                <a:srgbClr val="FF0000"/>
              </a:solidFill>
            </a:endParaRPr>
          </a:p>
          <a:p>
            <a:endParaRPr lang="cs-CZ" sz="11200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  <a:p>
            <a:endParaRPr lang="cs-CZ" sz="11200" b="1" dirty="0" smtClean="0">
              <a:solidFill>
                <a:srgbClr val="FF0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3347788"/>
            <a:ext cx="4320480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148,72 % </a:t>
            </a:r>
            <a:r>
              <a:rPr lang="cs-CZ" sz="4000" b="1" dirty="0">
                <a:solidFill>
                  <a:srgbClr val="002060"/>
                </a:solidFill>
              </a:rPr>
              <a:t>≐ 149 %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68 mm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nepřeteče, zbývá  194 l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21,2 </a:t>
            </a:r>
            <a:r>
              <a:rPr lang="cs-CZ" sz="4000" b="1" dirty="0" err="1" smtClean="0">
                <a:solidFill>
                  <a:srgbClr val="002060"/>
                </a:solidFill>
              </a:rPr>
              <a:t>kN</a:t>
            </a:r>
            <a:endParaRPr lang="cs-CZ" sz="4000" b="1" dirty="0" smtClean="0">
              <a:solidFill>
                <a:srgbClr val="00206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4000" b="1" dirty="0" smtClean="0">
                <a:solidFill>
                  <a:srgbClr val="002060"/>
                </a:solidFill>
              </a:rPr>
              <a:t>6,7 l / 100 km</a:t>
            </a:r>
          </a:p>
          <a:p>
            <a:pPr marL="0" indent="0">
              <a:buNone/>
            </a:pPr>
            <a:endParaRPr lang="cs-CZ" sz="4000" b="1" dirty="0" smtClean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Podrobnější řešení :</a:t>
            </a:r>
          </a:p>
          <a:p>
            <a:pPr marL="514350" indent="-514350" algn="ctr">
              <a:buFont typeface="+mj-lt"/>
              <a:buAutoNum type="arabicPeriod"/>
            </a:pP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260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251520" y="1556792"/>
            <a:ext cx="8568952" cy="530120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1.</a:t>
            </a:r>
          </a:p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„Dvojková“ Octavie měla objem zavazadlového prostoru 0,585 m</a:t>
            </a:r>
            <a:r>
              <a:rPr lang="cs-CZ" sz="2800" b="1" baseline="30000" dirty="0">
                <a:solidFill>
                  <a:srgbClr val="002060"/>
                </a:solidFill>
              </a:rPr>
              <a:t>3</a:t>
            </a:r>
            <a:r>
              <a:rPr lang="cs-CZ" sz="2800" b="1" dirty="0">
                <a:solidFill>
                  <a:srgbClr val="002060"/>
                </a:solidFill>
              </a:rPr>
              <a:t>, při sklopených sedačkách vzrostl objem na </a:t>
            </a:r>
            <a:r>
              <a:rPr lang="cs-CZ" sz="2800" b="1" dirty="0" smtClean="0">
                <a:solidFill>
                  <a:srgbClr val="002060"/>
                </a:solidFill>
              </a:rPr>
              <a:t>1,455 m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. O </a:t>
            </a:r>
            <a:r>
              <a:rPr lang="cs-CZ" sz="2800" b="1" dirty="0">
                <a:solidFill>
                  <a:srgbClr val="002060"/>
                </a:solidFill>
              </a:rPr>
              <a:t>kolik % se zvětšil zavazadlový prostor?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zvětšení: 1,455 – 0,585 = 0,87 </a:t>
            </a:r>
            <a:r>
              <a:rPr lang="cs-CZ" sz="2800" b="1" dirty="0">
                <a:solidFill>
                  <a:srgbClr val="002060"/>
                </a:solidFill>
              </a:rPr>
              <a:t>m</a:t>
            </a:r>
            <a:r>
              <a:rPr lang="cs-CZ" sz="2800" b="1" baseline="30000" dirty="0">
                <a:solidFill>
                  <a:srgbClr val="002060"/>
                </a:solidFill>
              </a:rPr>
              <a:t>3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100 % </a:t>
            </a:r>
            <a:r>
              <a:rPr lang="cs-CZ" sz="2800" b="1" dirty="0">
                <a:solidFill>
                  <a:srgbClr val="002060"/>
                </a:solidFill>
              </a:rPr>
              <a:t>……………..0,585 m</a:t>
            </a:r>
            <a:r>
              <a:rPr lang="cs-CZ" sz="2800" b="1" baseline="30000" dirty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002060"/>
                </a:solidFill>
              </a:rPr>
              <a:t>x % ………………. 0,87 m</a:t>
            </a:r>
            <a:r>
              <a:rPr lang="cs-CZ" sz="2800" b="1" u="sng" baseline="30000" dirty="0" smtClean="0">
                <a:solidFill>
                  <a:srgbClr val="002060"/>
                </a:solidFill>
              </a:rPr>
              <a:t>3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x = (0,87 / 0,585) . 100</a:t>
            </a:r>
          </a:p>
          <a:p>
            <a:pPr marL="0" indent="0" algn="ctr">
              <a:buNone/>
            </a:pPr>
            <a:r>
              <a:rPr lang="cs-CZ" sz="2800" b="1" u="dbl" dirty="0" smtClean="0">
                <a:solidFill>
                  <a:srgbClr val="002060"/>
                </a:solidFill>
              </a:rPr>
              <a:t>x = 148,72 %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Prostor se zvětšil o necelých 149 %.</a:t>
            </a: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z="11200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8845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6"/>
              <p:cNvSpPr>
                <a:spLocks noGrp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</p:spPr>
            <p:txBody>
              <a:bodyPr>
                <a:normAutofit fontScale="92500" lnSpcReduction="10000"/>
              </a:bodyPr>
              <a:lstStyle/>
              <a:p>
                <a:pPr marL="0" indent="0" algn="ctr">
                  <a:buNone/>
                </a:pPr>
                <a:r>
                  <a:rPr lang="cs-CZ" sz="2800" b="1" dirty="0" smtClean="0">
                    <a:solidFill>
                      <a:srgbClr val="002060"/>
                    </a:solidFill>
                  </a:rPr>
                  <a:t>2.</a:t>
                </a:r>
              </a:p>
              <a:p>
                <a:pPr marL="0" lvl="0" indent="0" algn="ctr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Škoda 1 000 MB měla zdvihový objem 4-válcového motoru 987,82 ccm a zdvih 68 mm. Jaké měla vrtání?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    V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=  </a:t>
                </a:r>
                <a:r>
                  <a:rPr lang="el-GR" sz="2800" b="1" dirty="0">
                    <a:solidFill>
                      <a:srgbClr val="002060"/>
                    </a:solidFill>
                  </a:rPr>
                  <a:t>π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.r</a:t>
                </a:r>
                <a:r>
                  <a:rPr lang="cs-CZ" sz="2800" b="1" baseline="30000" dirty="0">
                    <a:solidFill>
                      <a:srgbClr val="002060"/>
                    </a:solidFill>
                  </a:rPr>
                  <a:t>2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.v . 4                               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    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V/(4.</a:t>
                </a:r>
                <a:r>
                  <a:rPr lang="el-GR" sz="2800" b="1" dirty="0">
                    <a:solidFill>
                      <a:srgbClr val="002060"/>
                    </a:solidFill>
                  </a:rPr>
                  <a:t>π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.v) = r</a:t>
                </a:r>
                <a:r>
                  <a:rPr lang="cs-CZ" sz="2800" b="1" baseline="30000" dirty="0">
                    <a:solidFill>
                      <a:srgbClr val="002060"/>
                    </a:solidFill>
                  </a:rPr>
                  <a:t>2  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   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           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r =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𝑽</m:t>
                            </m:r>
                          </m:num>
                          <m:den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.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𝝅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.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𝒗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sz="2800" b="1" dirty="0">
                    <a:solidFill>
                      <a:srgbClr val="002060"/>
                    </a:solidFill>
                  </a:rPr>
                  <a:t> 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      </a:t>
                </a:r>
                <a:r>
                  <a:rPr lang="cs-CZ" sz="2800" b="1" dirty="0">
                    <a:solidFill>
                      <a:srgbClr val="002060"/>
                    </a:solidFill>
                    <a:latin typeface="Cambria Math"/>
                    <a:ea typeface="Cambria Math"/>
                  </a:rPr>
                  <a:t>Ø =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 d = 2.r = 2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𝑽</m:t>
                            </m:r>
                          </m:num>
                          <m:den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.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𝝅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.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𝒗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sz="2800" b="1" dirty="0">
                    <a:solidFill>
                      <a:srgbClr val="002060"/>
                    </a:solidFill>
                  </a:rPr>
                  <a:t>  = 2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sz="2800" b="1" i="1">
                            <a:solidFill>
                              <a:srgbClr val="002060"/>
                            </a:solidFill>
                            <a:latin typeface="Cambria Math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𝟗𝟖𝟕</m:t>
                            </m:r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,</m:t>
                            </m:r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𝟖𝟐</m:t>
                            </m:r>
                          </m:num>
                          <m:den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𝟒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</a:rPr>
                              <m:t>.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𝝅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. </m:t>
                            </m:r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𝟔</m:t>
                            </m:r>
                            <m:r>
                              <a:rPr lang="cs-CZ" sz="2800" b="1" i="1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,</m:t>
                            </m:r>
                            <m:r>
                              <a:rPr lang="cs-CZ" sz="2800" b="1" i="1" smtClean="0">
                                <a:solidFill>
                                  <a:srgbClr val="002060"/>
                                </a:solidFill>
                                <a:latin typeface="Cambria Math"/>
                                <a:ea typeface="Cambria Math"/>
                              </a:rPr>
                              <m:t>𝟖</m:t>
                            </m:r>
                          </m:den>
                        </m:f>
                      </m:e>
                    </m:rad>
                  </m:oMath>
                </a14:m>
                <a:r>
                  <a:rPr lang="cs-CZ" sz="2800" b="1" dirty="0">
                    <a:solidFill>
                      <a:srgbClr val="002060"/>
                    </a:solidFill>
                  </a:rPr>
                  <a:t>  =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6,8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cm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=</a:t>
                </a:r>
                <a:r>
                  <a:rPr lang="cs-CZ" sz="2800" b="1" u="dbl" dirty="0" smtClean="0">
                    <a:solidFill>
                      <a:srgbClr val="002060"/>
                    </a:solidFill>
                  </a:rPr>
                  <a:t> 68 mm </a:t>
                </a:r>
                <a:endParaRPr lang="cs-CZ" sz="2800" b="1" u="dbl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endParaRPr lang="cs-CZ" sz="2800" b="1" dirty="0">
                  <a:solidFill>
                    <a:srgbClr val="002060"/>
                  </a:solidFill>
                </a:endParaRP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      Vrtání motoru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bylo 68 </a:t>
                </a:r>
                <a:r>
                  <a:rPr lang="cs-CZ" sz="2800" b="1" dirty="0">
                    <a:solidFill>
                      <a:srgbClr val="002060"/>
                    </a:solidFill>
                  </a:rPr>
                  <a:t>mm. </a:t>
                </a:r>
              </a:p>
              <a:p>
                <a:pPr marL="0" indent="0">
                  <a:buNone/>
                </a:pPr>
                <a:r>
                  <a:rPr lang="cs-CZ" sz="2800" b="1" dirty="0">
                    <a:solidFill>
                      <a:srgbClr val="002060"/>
                    </a:solidFill>
                  </a:rPr>
                  <a:t> </a:t>
                </a:r>
                <a:endParaRPr lang="cs-CZ" sz="2800" b="1" dirty="0" smtClean="0">
                  <a:solidFill>
                    <a:srgbClr val="002060"/>
                  </a:solidFill>
                </a:endParaRPr>
              </a:p>
            </p:txBody>
          </p:sp>
        </mc:Choice>
        <mc:Fallback xmlns="">
          <p:sp>
            <p:nvSpPr>
              <p:cNvPr id="7" name="Zástupný symbol pro obsah 6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0" y="1556792"/>
                <a:ext cx="9144000" cy="5301208"/>
              </a:xfrm>
              <a:blipFill rotWithShape="1">
                <a:blip r:embed="rId2"/>
                <a:stretch>
                  <a:fillRect t="-172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647499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3.</a:t>
            </a:r>
          </a:p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Do krychlové jímky o hraně 1,5 m přitéká hadicí o průměru 3 cm voda rychlostí 2,5 m/s po dobu ½ hodiny. Přeteče nádrž nebo ne? A kolik vody přeteče nebo bude chybět</a:t>
            </a:r>
            <a:r>
              <a:rPr lang="cs-CZ" sz="2800" b="1" dirty="0" smtClean="0">
                <a:solidFill>
                  <a:srgbClr val="002060"/>
                </a:solidFill>
              </a:rPr>
              <a:t>?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  </a:t>
            </a:r>
            <a:r>
              <a:rPr lang="cs-CZ" sz="2800" b="1" dirty="0" err="1" smtClean="0">
                <a:solidFill>
                  <a:srgbClr val="002060"/>
                </a:solidFill>
              </a:rPr>
              <a:t>V</a:t>
            </a:r>
            <a:r>
              <a:rPr lang="cs-CZ" sz="2800" b="1" baseline="-25000" dirty="0" err="1" smtClean="0">
                <a:solidFill>
                  <a:srgbClr val="002060"/>
                </a:solidFill>
              </a:rPr>
              <a:t>jímka</a:t>
            </a:r>
            <a:r>
              <a:rPr lang="cs-CZ" sz="2800" b="1" dirty="0" smtClean="0">
                <a:solidFill>
                  <a:srgbClr val="002060"/>
                </a:solidFill>
              </a:rPr>
              <a:t> = a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 = 1,5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  = </a:t>
            </a:r>
            <a:r>
              <a:rPr lang="cs-CZ" sz="2800" b="1" u="wavyHeavy" dirty="0" smtClean="0">
                <a:solidFill>
                  <a:srgbClr val="002060"/>
                </a:solidFill>
              </a:rPr>
              <a:t>3,375 m</a:t>
            </a:r>
            <a:r>
              <a:rPr lang="cs-CZ" sz="2800" b="1" u="wavyHeavy" baseline="30000" dirty="0" smtClean="0">
                <a:solidFill>
                  <a:srgbClr val="002060"/>
                </a:solidFill>
              </a:rPr>
              <a:t>3  </a:t>
            </a:r>
          </a:p>
          <a:p>
            <a:pPr marL="0" lvl="0" indent="0">
              <a:buNone/>
            </a:pPr>
            <a:r>
              <a:rPr lang="cs-CZ" sz="2800" b="1" baseline="30000" dirty="0">
                <a:solidFill>
                  <a:srgbClr val="002060"/>
                </a:solidFill>
              </a:rPr>
              <a:t> 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      </a:t>
            </a:r>
            <a:r>
              <a:rPr lang="cs-CZ" sz="2800" b="1" dirty="0" smtClean="0">
                <a:solidFill>
                  <a:srgbClr val="002060"/>
                </a:solidFill>
                <a:latin typeface="Cambria Math"/>
                <a:ea typeface="Cambria Math"/>
              </a:rPr>
              <a:t>Ø</a:t>
            </a:r>
            <a:r>
              <a:rPr lang="cs-CZ" sz="2800" b="1" dirty="0" smtClean="0">
                <a:solidFill>
                  <a:srgbClr val="002060"/>
                </a:solidFill>
              </a:rPr>
              <a:t>  = 3 cm =&gt; r = 1,5 cm = 0,015 m      t = ½ hod. = 1 800 s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  </a:t>
            </a:r>
            <a:r>
              <a:rPr lang="cs-CZ" sz="2800" b="1" dirty="0" err="1" smtClean="0">
                <a:solidFill>
                  <a:srgbClr val="002060"/>
                </a:solidFill>
              </a:rPr>
              <a:t>V</a:t>
            </a:r>
            <a:r>
              <a:rPr lang="cs-CZ" sz="2800" b="1" baseline="-25000" dirty="0" err="1" smtClean="0">
                <a:solidFill>
                  <a:srgbClr val="002060"/>
                </a:solidFill>
              </a:rPr>
              <a:t>voda</a:t>
            </a:r>
            <a:r>
              <a:rPr lang="cs-CZ" sz="2800" b="1" dirty="0" smtClean="0">
                <a:solidFill>
                  <a:srgbClr val="002060"/>
                </a:solidFill>
              </a:rPr>
              <a:t> = </a:t>
            </a:r>
            <a:r>
              <a:rPr lang="el-GR" sz="2800" b="1" dirty="0" smtClean="0">
                <a:solidFill>
                  <a:srgbClr val="002060"/>
                </a:solidFill>
              </a:rPr>
              <a:t>π</a:t>
            </a:r>
            <a:r>
              <a:rPr lang="cs-CZ" sz="2800" b="1" dirty="0" smtClean="0">
                <a:solidFill>
                  <a:srgbClr val="002060"/>
                </a:solidFill>
              </a:rPr>
              <a:t>.r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. v . t = </a:t>
            </a:r>
            <a:r>
              <a:rPr lang="el-GR" sz="2800" b="1" dirty="0" smtClean="0">
                <a:solidFill>
                  <a:srgbClr val="002060"/>
                </a:solidFill>
              </a:rPr>
              <a:t>π</a:t>
            </a:r>
            <a:r>
              <a:rPr lang="cs-CZ" sz="2800" b="1" dirty="0" smtClean="0">
                <a:solidFill>
                  <a:srgbClr val="002060"/>
                </a:solidFill>
              </a:rPr>
              <a:t> . 0,015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. 2,5 . 1 800 = </a:t>
            </a:r>
            <a:r>
              <a:rPr lang="cs-CZ" sz="2800" b="1" u="wavyHeavy" dirty="0" smtClean="0">
                <a:solidFill>
                  <a:srgbClr val="002060"/>
                </a:solidFill>
              </a:rPr>
              <a:t>3,181 m</a:t>
            </a:r>
            <a:r>
              <a:rPr lang="cs-CZ" sz="2800" b="1" u="wavyHeavy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u="wavyHeavy" dirty="0" smtClean="0">
                <a:solidFill>
                  <a:srgbClr val="002060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  rozdíl: 3,375 – 3,181 = 0,194 m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3</a:t>
            </a:r>
            <a:r>
              <a:rPr lang="cs-CZ" sz="2800" b="1" dirty="0" smtClean="0">
                <a:solidFill>
                  <a:srgbClr val="002060"/>
                </a:solidFill>
              </a:rPr>
              <a:t> = </a:t>
            </a:r>
            <a:r>
              <a:rPr lang="cs-CZ" sz="2800" b="1" u="dbl" dirty="0" smtClean="0">
                <a:solidFill>
                  <a:srgbClr val="002060"/>
                </a:solidFill>
              </a:rPr>
              <a:t>194 l </a:t>
            </a:r>
            <a:r>
              <a:rPr lang="cs-CZ" sz="2800" b="1" u="dbl" dirty="0" smtClean="0">
                <a:solidFill>
                  <a:srgbClr val="002060"/>
                </a:solidFill>
                <a:latin typeface="Cambria Math"/>
                <a:ea typeface="Cambria Math"/>
              </a:rPr>
              <a:t>≐ 2 hl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Jímka nepřeteče, do úplného naplnění chybí téměř 2 hl.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</a:p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0141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4.</a:t>
            </a:r>
          </a:p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Určete výslednici dvou kolmých sil, každá z nich je o velikosti 15 </a:t>
            </a:r>
            <a:r>
              <a:rPr lang="cs-CZ" sz="2800" b="1" dirty="0" err="1">
                <a:solidFill>
                  <a:srgbClr val="002060"/>
                </a:solidFill>
              </a:rPr>
              <a:t>kN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</a:p>
          <a:p>
            <a:pPr marL="0" lv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F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+ F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 </a:t>
            </a:r>
            <a:r>
              <a:rPr lang="cs-CZ" sz="2800" b="1" dirty="0" smtClean="0">
                <a:solidFill>
                  <a:srgbClr val="002060"/>
                </a:solidFill>
              </a:rPr>
              <a:t> = V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 </a:t>
            </a:r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15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>
                <a:solidFill>
                  <a:srgbClr val="002060"/>
                </a:solidFill>
              </a:rPr>
              <a:t>+ </a:t>
            </a:r>
            <a:r>
              <a:rPr lang="cs-CZ" sz="2800" b="1" dirty="0" smtClean="0">
                <a:solidFill>
                  <a:srgbClr val="002060"/>
                </a:solidFill>
              </a:rPr>
              <a:t>15</a:t>
            </a:r>
            <a:r>
              <a:rPr lang="cs-CZ" sz="2800" b="1" baseline="30000" dirty="0" smtClean="0">
                <a:solidFill>
                  <a:srgbClr val="002060"/>
                </a:solidFill>
              </a:rPr>
              <a:t>2 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  <a:r>
              <a:rPr lang="cs-CZ" sz="2800" b="1" dirty="0">
                <a:solidFill>
                  <a:srgbClr val="002060"/>
                </a:solidFill>
              </a:rPr>
              <a:t>= V</a:t>
            </a:r>
            <a:r>
              <a:rPr lang="cs-CZ" sz="2800" b="1" baseline="30000" dirty="0">
                <a:solidFill>
                  <a:srgbClr val="002060"/>
                </a:solidFill>
              </a:rPr>
              <a:t>2</a:t>
            </a:r>
            <a:r>
              <a:rPr lang="cs-CZ" sz="2800" b="1" dirty="0">
                <a:solidFill>
                  <a:srgbClr val="002060"/>
                </a:solidFill>
              </a:rPr>
              <a:t> </a:t>
            </a:r>
            <a:endParaRPr lang="cs-CZ" sz="2800" b="1" dirty="0" smtClean="0">
              <a:solidFill>
                <a:srgbClr val="002060"/>
              </a:solidFill>
            </a:endParaRPr>
          </a:p>
          <a:p>
            <a:pPr marL="0" lv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 225 + 225 = </a:t>
            </a:r>
            <a:r>
              <a:rPr lang="cs-CZ" sz="2800" b="1" dirty="0">
                <a:solidFill>
                  <a:srgbClr val="002060"/>
                </a:solidFill>
              </a:rPr>
              <a:t>V</a:t>
            </a:r>
            <a:r>
              <a:rPr lang="cs-CZ" sz="2800" b="1" baseline="30000" dirty="0">
                <a:solidFill>
                  <a:srgbClr val="002060"/>
                </a:solidFill>
              </a:rPr>
              <a:t>2</a:t>
            </a:r>
            <a:r>
              <a:rPr lang="cs-CZ" sz="2800" b="1" dirty="0">
                <a:solidFill>
                  <a:srgbClr val="002060"/>
                </a:solidFill>
              </a:rPr>
              <a:t>  </a:t>
            </a:r>
            <a:r>
              <a:rPr lang="cs-CZ" sz="2800" b="1" dirty="0" smtClean="0">
                <a:solidFill>
                  <a:srgbClr val="002060"/>
                </a:solidFill>
              </a:rPr>
              <a:t>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     </a:t>
            </a:r>
            <a:r>
              <a:rPr lang="cs-CZ" sz="2800" b="1" u="dbl" dirty="0" smtClean="0">
                <a:solidFill>
                  <a:srgbClr val="002060"/>
                </a:solidFill>
              </a:rPr>
              <a:t>V = 21,2 </a:t>
            </a:r>
            <a:r>
              <a:rPr lang="cs-CZ" sz="2800" b="1" u="dbl" dirty="0" err="1" smtClean="0">
                <a:solidFill>
                  <a:srgbClr val="002060"/>
                </a:solidFill>
              </a:rPr>
              <a:t>kN</a:t>
            </a:r>
            <a:endParaRPr lang="cs-CZ" sz="2800" b="1" u="dbl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z="2800" b="1" dirty="0">
                <a:solidFill>
                  <a:srgbClr val="002060"/>
                </a:solidFill>
              </a:rPr>
              <a:t> </a:t>
            </a:r>
            <a:r>
              <a:rPr lang="cs-CZ" sz="2800" b="1" dirty="0" smtClean="0">
                <a:solidFill>
                  <a:srgbClr val="002060"/>
                </a:solidFill>
              </a:rPr>
              <a:t>    Výslednice sil je 21,2 </a:t>
            </a:r>
            <a:r>
              <a:rPr lang="cs-CZ" sz="2800" b="1" dirty="0" err="1" smtClean="0">
                <a:solidFill>
                  <a:srgbClr val="002060"/>
                </a:solidFill>
              </a:rPr>
              <a:t>kN</a:t>
            </a:r>
            <a:r>
              <a:rPr lang="cs-CZ" sz="2800" b="1" dirty="0" smtClean="0">
                <a:solidFill>
                  <a:srgbClr val="002060"/>
                </a:solidFill>
              </a:rPr>
              <a:t>.</a:t>
            </a:r>
          </a:p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9" y="3356992"/>
            <a:ext cx="3252618" cy="29864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904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496944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5.</a:t>
            </a:r>
          </a:p>
          <a:p>
            <a:pPr marL="0" lvl="0" indent="0" algn="ctr">
              <a:buNone/>
            </a:pPr>
            <a:r>
              <a:rPr lang="cs-CZ" sz="2800" b="1" dirty="0">
                <a:solidFill>
                  <a:srgbClr val="002060"/>
                </a:solidFill>
              </a:rPr>
              <a:t>Původní spotřeba 6,2 l/100 km vzrostla vlivem denního svícení o 8 %. Kolik činí spotřeba vozidla při denním svícení?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100 % ………………… 6,2 l</a:t>
            </a:r>
          </a:p>
          <a:p>
            <a:pPr marL="0" indent="0" algn="ctr">
              <a:buNone/>
            </a:pPr>
            <a:r>
              <a:rPr lang="cs-CZ" sz="3000" b="1" u="sng" dirty="0" smtClean="0">
                <a:solidFill>
                  <a:srgbClr val="002060"/>
                </a:solidFill>
              </a:rPr>
              <a:t>108 % ……………………..x l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x = (108 / 100) . 6,2</a:t>
            </a:r>
          </a:p>
          <a:p>
            <a:pPr marL="0" indent="0" algn="ctr">
              <a:buNone/>
            </a:pPr>
            <a:r>
              <a:rPr lang="cs-CZ" sz="3000" b="1" u="dbl" dirty="0" smtClean="0">
                <a:solidFill>
                  <a:srgbClr val="002060"/>
                </a:solidFill>
              </a:rPr>
              <a:t>x = 6,696 l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rgbClr val="002060"/>
                </a:solidFill>
              </a:rPr>
              <a:t>Spotřeba činí asi 6,7 l / 100 km.</a:t>
            </a:r>
          </a:p>
          <a:p>
            <a:pPr marL="0" indent="0" algn="ctr">
              <a:buNone/>
            </a:pPr>
            <a:endParaRPr lang="cs-CZ" sz="2800" b="1" u="sng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3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283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864096"/>
          </a:xfrm>
        </p:spPr>
        <p:txBody>
          <a:bodyPr>
            <a:normAutofit fontScale="90000"/>
          </a:bodyPr>
          <a:lstStyle/>
          <a:p>
            <a:r>
              <a:rPr lang="cs-CZ" sz="60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6000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6792"/>
            <a:ext cx="9144000" cy="530120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endParaRPr lang="cs-CZ" sz="28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002060"/>
                </a:solidFill>
              </a:rPr>
              <a:t>Tak doufám, že se alespoň něco zadařilo….</a:t>
            </a:r>
            <a:endParaRPr lang="cs-CZ" sz="2800" b="1" dirty="0">
              <a:solidFill>
                <a:srgbClr val="002060"/>
              </a:solidFill>
            </a:endParaRPr>
          </a:p>
        </p:txBody>
      </p:sp>
      <p:pic>
        <p:nvPicPr>
          <p:cNvPr id="6146" name="Picture 2" descr="C:\Users\zblaha00\AppData\Local\Microsoft\Windows\Temporary Internet Files\Content.IE5\1LSEO81J\MC900433823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507562"/>
            <a:ext cx="2664296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3089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Děkuji za pozornost !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420888"/>
            <a:ext cx="4032449" cy="44371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13902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Kontrolní test znalostí I.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Použitá literatura:  0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Úlohy: autor 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(některé podle </a:t>
            </a:r>
            <a:r>
              <a:rPr lang="cs-CZ" dirty="0">
                <a:solidFill>
                  <a:srgbClr val="002060"/>
                </a:solidFill>
              </a:rPr>
              <a:t>podkladů mistra odborného výcviku Lukáše </a:t>
            </a:r>
            <a:r>
              <a:rPr lang="cs-CZ" dirty="0" smtClean="0">
                <a:solidFill>
                  <a:srgbClr val="002060"/>
                </a:solidFill>
              </a:rPr>
              <a:t>Boučka)</a:t>
            </a: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Použité obrázky a znázornění:</a:t>
            </a:r>
          </a:p>
          <a:p>
            <a:pPr marL="0" indent="0" algn="ctr">
              <a:buNone/>
            </a:pPr>
            <a:r>
              <a:rPr lang="cs-CZ" dirty="0">
                <a:solidFill>
                  <a:srgbClr val="002060"/>
                </a:solidFill>
              </a:rPr>
              <a:t> Kliparty MS Office</a:t>
            </a:r>
            <a:r>
              <a:rPr lang="cs-CZ">
                <a:solidFill>
                  <a:srgbClr val="002060"/>
                </a:solidFill>
              </a:rPr>
              <a:t>, </a:t>
            </a:r>
            <a:r>
              <a:rPr lang="cs-CZ" smtClean="0">
                <a:solidFill>
                  <a:srgbClr val="002060"/>
                </a:solidFill>
              </a:rPr>
              <a:t>autor</a:t>
            </a:r>
            <a:endParaRPr lang="cs-CZ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79221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1341</TotalTime>
  <Words>774</Words>
  <Application>Microsoft Office PowerPoint</Application>
  <PresentationFormat>Předvádění na obrazovce (4:3)</PresentationFormat>
  <Paragraphs>114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Motiv systému Office</vt:lpstr>
      <vt:lpstr>Microsoft Excel Worksheet</vt:lpstr>
      <vt:lpstr>  Kontrolní test znalostí</vt:lpstr>
      <vt:lpstr>P  R  O  C  E  N  T  A</vt:lpstr>
      <vt:lpstr>Prezentace aplikace PowerPoint</vt:lpstr>
      <vt:lpstr>Kontrolní test znalostí </vt:lpstr>
      <vt:lpstr>Prezentace aplikace PowerPoint</vt:lpstr>
      <vt:lpstr>Kontrolní test znalostí</vt:lpstr>
      <vt:lpstr>Prezentace aplikace PowerPoint</vt:lpstr>
      <vt:lpstr>Kontrolní test znalostí </vt:lpstr>
      <vt:lpstr>Kontrolní test znalostí </vt:lpstr>
      <vt:lpstr>Kontrolní test znalostí </vt:lpstr>
      <vt:lpstr>Kontrolní test znalostí </vt:lpstr>
      <vt:lpstr>Kontrolní test znalostí </vt:lpstr>
      <vt:lpstr>Prezentace aplikace PowerPoint</vt:lpstr>
      <vt:lpstr>Kontrolní test znalostí </vt:lpstr>
      <vt:lpstr>Kontrolní test znalostí </vt:lpstr>
      <vt:lpstr>Kontrolní test znalostí </vt:lpstr>
      <vt:lpstr>Kontrolní test znalostí I.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Procenta</dc:title>
  <dc:creator>Bláha Zdeněk</dc:creator>
  <cp:lastModifiedBy>Bláha Zdeněk</cp:lastModifiedBy>
  <cp:revision>84</cp:revision>
  <cp:lastPrinted>2013-04-09T11:39:44Z</cp:lastPrinted>
  <dcterms:created xsi:type="dcterms:W3CDTF">2013-02-26T11:10:07Z</dcterms:created>
  <dcterms:modified xsi:type="dcterms:W3CDTF">2013-11-06T18:28:35Z</dcterms:modified>
</cp:coreProperties>
</file>