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1" r:id="rId5"/>
    <p:sldId id="256" r:id="rId6"/>
    <p:sldId id="271" r:id="rId7"/>
    <p:sldId id="272" r:id="rId8"/>
    <p:sldId id="278" r:id="rId9"/>
    <p:sldId id="279" r:id="rId10"/>
    <p:sldId id="280" r:id="rId11"/>
    <p:sldId id="275" r:id="rId12"/>
    <p:sldId id="269" r:id="rId13"/>
    <p:sldId id="258" r:id="rId14"/>
    <p:sldId id="265" r:id="rId15"/>
    <p:sldId id="274" r:id="rId16"/>
    <p:sldId id="260" r:id="rId17"/>
    <p:sldId id="283" r:id="rId18"/>
    <p:sldId id="28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úlohách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5.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10426392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5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první nebo druhý ročník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učebních automobilních předmětu MATEMATIKA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 tématu slovní úlohy - procenta. Může být využit i v rámci opakování a upevnění učiva.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příklady doplňuje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 učitele a hravou formou se 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výkladu a procvičení učiva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výuky. Úlohy 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Nejprve si zkontrolujeme výsledky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domácího </a:t>
            </a:r>
            <a:r>
              <a:rPr lang="cs-CZ" b="1" dirty="0">
                <a:solidFill>
                  <a:srgbClr val="002060"/>
                </a:solidFill>
              </a:rPr>
              <a:t>cvičení 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olidFill>
                  <a:srgbClr val="002060"/>
                </a:solidFill>
              </a:rPr>
              <a:t> 25    % z 260 </a:t>
            </a:r>
            <a:r>
              <a:rPr lang="cs-CZ" b="1" dirty="0" smtClean="0">
                <a:solidFill>
                  <a:srgbClr val="002060"/>
                </a:solidFill>
              </a:rPr>
              <a:t>=     65</a:t>
            </a:r>
            <a:endParaRPr lang="cs-CZ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olidFill>
                  <a:srgbClr val="002060"/>
                </a:solidFill>
              </a:rPr>
              <a:t> 37    % z 555 </a:t>
            </a:r>
            <a:r>
              <a:rPr lang="cs-CZ" b="1" dirty="0" smtClean="0">
                <a:solidFill>
                  <a:srgbClr val="002060"/>
                </a:solidFill>
              </a:rPr>
              <a:t>=   205,35</a:t>
            </a:r>
            <a:endParaRPr lang="cs-CZ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olidFill>
                  <a:srgbClr val="002060"/>
                </a:solidFill>
              </a:rPr>
              <a:t> 42,5 % z 686 </a:t>
            </a:r>
            <a:r>
              <a:rPr lang="cs-CZ" b="1" dirty="0" smtClean="0">
                <a:solidFill>
                  <a:srgbClr val="002060"/>
                </a:solidFill>
              </a:rPr>
              <a:t>=   291,55</a:t>
            </a:r>
            <a:endParaRPr lang="cs-CZ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olidFill>
                  <a:srgbClr val="002060"/>
                </a:solidFill>
              </a:rPr>
              <a:t> 50     % z 848 </a:t>
            </a:r>
            <a:r>
              <a:rPr lang="cs-CZ" b="1" dirty="0" smtClean="0">
                <a:solidFill>
                  <a:srgbClr val="002060"/>
                </a:solidFill>
              </a:rPr>
              <a:t>=   424</a:t>
            </a:r>
            <a:endParaRPr lang="cs-CZ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olidFill>
                  <a:srgbClr val="002060"/>
                </a:solidFill>
              </a:rPr>
              <a:t>120    % z 260 </a:t>
            </a:r>
            <a:r>
              <a:rPr lang="cs-CZ" b="1" dirty="0" smtClean="0">
                <a:solidFill>
                  <a:srgbClr val="002060"/>
                </a:solidFill>
              </a:rPr>
              <a:t>=   312</a:t>
            </a:r>
            <a:endParaRPr lang="cs-CZ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olidFill>
                  <a:srgbClr val="002060"/>
                </a:solidFill>
              </a:rPr>
              <a:t>175    % z 340 =  </a:t>
            </a:r>
            <a:r>
              <a:rPr lang="cs-CZ" b="1" dirty="0" smtClean="0">
                <a:solidFill>
                  <a:srgbClr val="002060"/>
                </a:solidFill>
              </a:rPr>
              <a:t> 595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3910953" cy="3872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45025"/>
            <a:ext cx="8568952" cy="321297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1.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Ve škole je přítomno z 31 žáků třídy 25.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Určete procento absence!</a:t>
            </a:r>
          </a:p>
          <a:p>
            <a:r>
              <a:rPr lang="cs-CZ" sz="2800" i="1" dirty="0" smtClean="0">
                <a:solidFill>
                  <a:srgbClr val="002060"/>
                </a:solidFill>
              </a:rPr>
              <a:t>(výsledek udejte na 2 desetinná místa)</a:t>
            </a:r>
          </a:p>
          <a:p>
            <a:endParaRPr lang="cs-CZ" sz="2800" i="1" dirty="0">
              <a:solidFill>
                <a:srgbClr val="002060"/>
              </a:solidFill>
            </a:endParaRPr>
          </a:p>
          <a:p>
            <a:r>
              <a:rPr lang="cs-CZ" sz="2800" i="1" dirty="0" smtClean="0">
                <a:solidFill>
                  <a:srgbClr val="002060"/>
                </a:solidFill>
              </a:rPr>
              <a:t>To by neměl být problém to spočítat……..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úlohách</a:t>
            </a:r>
            <a:endParaRPr lang="cs-CZ" sz="54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556792"/>
                <a:ext cx="8136904" cy="504056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Ve škole je přítomno z 31 žáků třídy 25.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Určete procento absence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!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Z 31 žáků přítomno 25 =&gt; 6 chybí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Použijeme trojčlenku: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31 ž …………. 100 %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6 ž…………… x%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𝟑𝟏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x = 19,35 %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556792"/>
                <a:ext cx="8136904" cy="5040560"/>
              </a:xfrm>
              <a:blipFill rotWithShape="1">
                <a:blip r:embed="rId2"/>
                <a:stretch>
                  <a:fillRect t="-10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899592" y="3068960"/>
            <a:ext cx="7560840" cy="7200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2.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Zvětšete částku 2 160 Kč o 2,5 %.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bude činit celková částka?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endParaRPr lang="cs-CZ" sz="5700" b="1" dirty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  <a:p>
            <a:endParaRPr lang="cs-CZ" sz="5700" b="1" dirty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  <p:pic>
        <p:nvPicPr>
          <p:cNvPr id="5" name="Obrázek 4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45024"/>
            <a:ext cx="2775306" cy="212584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válný popisek 2"/>
          <p:cNvSpPr/>
          <p:nvPr/>
        </p:nvSpPr>
        <p:spPr>
          <a:xfrm>
            <a:off x="4440590" y="3501008"/>
            <a:ext cx="3816424" cy="2572928"/>
          </a:xfrm>
          <a:prstGeom prst="wedgeEllipseCallout">
            <a:avLst>
              <a:gd name="adj1" fmla="val -98833"/>
              <a:gd name="adj2" fmla="val 8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To by neměl být vůbec problém…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 2</a:t>
                </a:r>
                <a:r>
                  <a:rPr lang="cs-CZ" sz="3000" b="1" dirty="0">
                    <a:solidFill>
                      <a:srgbClr val="002060"/>
                    </a:solidFill>
                  </a:rPr>
                  <a:t>.</a:t>
                </a:r>
              </a:p>
              <a:p>
                <a:pPr marL="0" indent="0" algn="ctr">
                  <a:buNone/>
                </a:pPr>
                <a:r>
                  <a:rPr lang="cs-CZ" sz="3000" b="1" dirty="0">
                    <a:solidFill>
                      <a:srgbClr val="002060"/>
                    </a:solidFill>
                  </a:rPr>
                  <a:t>Zvětšete částku 2 160 Kč o 2,5 %.</a:t>
                </a:r>
              </a:p>
              <a:p>
                <a:pPr marL="0" indent="0" algn="ctr">
                  <a:buNone/>
                </a:pPr>
                <a:r>
                  <a:rPr lang="cs-CZ" sz="3000" b="1" dirty="0">
                    <a:solidFill>
                      <a:srgbClr val="002060"/>
                    </a:solidFill>
                  </a:rPr>
                  <a:t>Kolik bude činit celková částka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?</a:t>
                </a: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Zvýšení o 2,5%, tedy na 102,5 %</a:t>
                </a: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100   % ……… 2 160 Kč</a:t>
                </a:r>
              </a:p>
              <a:p>
                <a:pPr marL="0" indent="0" algn="ctr">
                  <a:buNone/>
                </a:pPr>
                <a:r>
                  <a:rPr lang="cs-CZ" sz="3000" b="1" u="sng" dirty="0" smtClean="0">
                    <a:solidFill>
                      <a:srgbClr val="002060"/>
                    </a:solidFill>
                  </a:rPr>
                  <a:t>102,5% ………………x Kč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𝟏𝟎𝟐</m:t>
                        </m:r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3000" b="1" i="1" smtClean="0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0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𝟏𝟔𝟎</m:t>
                        </m:r>
                      </m:den>
                    </m:f>
                  </m:oMath>
                </a14:m>
                <a:r>
                  <a:rPr lang="cs-CZ" sz="3000" b="1" dirty="0" smtClean="0">
                    <a:solidFill>
                      <a:srgbClr val="002060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r>
                  <a:rPr lang="cs-CZ" sz="3000" b="1" u="dbl" dirty="0" smtClean="0">
                    <a:solidFill>
                      <a:srgbClr val="002060"/>
                    </a:solidFill>
                  </a:rPr>
                  <a:t>X = 2 214 Kč</a:t>
                </a:r>
              </a:p>
              <a:p>
                <a:pPr marL="0" indent="0" algn="ctr">
                  <a:buNone/>
                </a:pPr>
                <a:endParaRPr lang="cs-CZ" sz="3000" b="1" dirty="0">
                  <a:solidFill>
                    <a:srgbClr val="002060"/>
                  </a:solidFill>
                </a:endParaRPr>
              </a:p>
              <a:p>
                <a:endParaRPr lang="cs-CZ" sz="7000" dirty="0">
                  <a:solidFill>
                    <a:srgbClr val="FF0000"/>
                  </a:solidFill>
                </a:endParaRPr>
              </a:p>
              <a:p>
                <a:endParaRPr lang="cs-CZ" sz="11200" dirty="0" smtClean="0">
                  <a:solidFill>
                    <a:srgbClr val="FF0000"/>
                  </a:solidFill>
                </a:endParaRPr>
              </a:p>
              <a:p>
                <a:endParaRPr lang="cs-CZ" sz="11200" b="1" dirty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  <a:p>
                <a:endParaRPr lang="cs-CZ" sz="11200" b="1" dirty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3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>
            <a:off x="755576" y="3140968"/>
            <a:ext cx="7632848" cy="7200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Zboží v akci bylo zlevněno z 1 680 Kč na 1 302 Kč.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% činí sleva?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9753" y="2967334"/>
            <a:ext cx="394121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A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K C E !!!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 rot="20127463">
            <a:off x="1519228" y="3520151"/>
            <a:ext cx="6508701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9600" b="1" cap="all" dirty="0" smtClean="0">
                <a:ln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 K C E ! ! !</a:t>
            </a:r>
            <a:endParaRPr lang="cs-CZ" sz="9600" b="1" cap="all" spc="0" dirty="0">
              <a:ln/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3.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Zboží v akci bylo zlevněno z 1 680 Kč na 1 302 Kč. 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Kolik % činí sleva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Sleva z 1 680 na 1 302 Kč, tedy o 378 Kč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100 % ……….. 1680 Kč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X % …………….. 378 Kč   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𝟑𝟕𝟖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𝟔𝟖𝟎</m:t>
                          </m:r>
                        </m:den>
                      </m:f>
                    </m:oMath>
                  </m:oMathPara>
                </a14:m>
                <a:endParaRPr lang="cs-CZ" sz="11200" i="1" dirty="0" smtClean="0">
                  <a:solidFill>
                    <a:srgbClr val="00B0F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X = 22,5 %</a:t>
                </a:r>
              </a:p>
              <a:p>
                <a:pPr marL="0" indent="0" algn="ctr">
                  <a:buNone/>
                </a:pPr>
                <a:endParaRPr lang="cs-CZ" sz="17600" b="1" dirty="0" smtClean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899592" y="3068960"/>
            <a:ext cx="7344816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Množství krve v lidském těle činí zhruba 7,5% hmotnosti těla.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krve je přibližně v těle člověka o hmotnosti 80 kg?</a:t>
            </a:r>
          </a:p>
        </p:txBody>
      </p:sp>
      <p:pic>
        <p:nvPicPr>
          <p:cNvPr id="11266" name="Picture 2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73016"/>
            <a:ext cx="2218635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4.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Množství krve v lidském těle činí zhruba 7,5% hmotnosti těla. 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Kolik krve je přibližně v těle člověka o hmotnosti 80 kg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100 % ………… 80 kg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7,5 % ………..x kg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𝟕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𝟖𝟎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X = 6 kg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3000" b="1" u="dbl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251520" y="3501008"/>
            <a:ext cx="864096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5.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Zboží </a:t>
            </a:r>
            <a:r>
              <a:rPr lang="cs-CZ" sz="2800" b="1" dirty="0">
                <a:solidFill>
                  <a:srgbClr val="002060"/>
                </a:solidFill>
              </a:rPr>
              <a:t>s původní cenou 2 400 Kč bylo v rámci prodejních akcí 2x zlevněno. Nejprve o 15 %, poté o 10 %.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Kolik nakonec zboží stálo a o kolik % celkem bylo zlevněno?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</p:txBody>
      </p:sp>
      <p:pic>
        <p:nvPicPr>
          <p:cNvPr id="12291" name="Picture 3" descr="C:\Users\zblaha00\AppData\Local\Microsoft\Windows\Temporary Internet Files\Content.IE5\TWFH6JKF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978863"/>
            <a:ext cx="4752528" cy="226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6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5.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Zboží s původní cenou 2 400 Kč bylo v rámci prodejních akcí 2x zlevněno. Nejprve o 15 %, poté o 10 %.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Kolik nakonec zboží stálo a o kolik % celkem bylo zlevněno?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1.Sleva = 15 % =&gt; 2 400 . 0,85 = 2 040 Kč </a:t>
                </a:r>
                <a:r>
                  <a:rPr lang="cs-CZ" sz="2800" i="1" dirty="0" smtClean="0">
                    <a:solidFill>
                      <a:srgbClr val="002060"/>
                    </a:solidFill>
                  </a:rPr>
                  <a:t>(nová cena)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2.Sleva = 10 % =&gt; 2 040 . 0,90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1 836 Kč </a:t>
                </a:r>
                <a:r>
                  <a:rPr lang="cs-CZ" sz="2800" i="1" u="dbl" dirty="0" smtClean="0">
                    <a:solidFill>
                      <a:srgbClr val="002060"/>
                    </a:solidFill>
                  </a:rPr>
                  <a:t>(konečná cena)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Celková sleva v % :  100 % ……… 2 400 Kč</a:t>
                </a:r>
              </a:p>
              <a:p>
                <a:pPr marL="0" indent="0">
                  <a:buNone/>
                </a:pPr>
                <a:r>
                  <a:rPr lang="cs-CZ" sz="2800" i="1" u="sng" dirty="0" smtClean="0">
                    <a:solidFill>
                      <a:srgbClr val="002060"/>
                    </a:solidFill>
                  </a:rPr>
                  <a:t>(rozdíl cen: 2 400 – 1 836)     </a:t>
                </a:r>
                <a:r>
                  <a:rPr lang="cs-CZ" sz="2800" b="1" u="sng" dirty="0" smtClean="0">
                    <a:solidFill>
                      <a:srgbClr val="002060"/>
                    </a:solidFill>
                  </a:rPr>
                  <a:t>         X % ………    564 Kč   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𝟓𝟔𝟒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𝟒𝟎𝟎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  =&gt; x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23,5 %</a:t>
                </a: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l="-1333" t="-1034" r="-11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107504" y="3429000"/>
            <a:ext cx="892899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6.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 automobilním závodě je zaměstnáno  2 688 zaměstnanců, mužů je o 136 % více, než žen. Kolik je v továrně zaměstnáno mužů a kolik žen?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Program Files (x86)\Microsoft Office\MEDIA\CAGCAT10\j018742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586" y="3573016"/>
            <a:ext cx="2386779" cy="247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49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6.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V automobilním závodě je zaměstnáno  2 688 zaměstnanců, mužů je o 136 % více, než žen. Kolik je v továrně zaměstnáno mužů a kolik žen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Ženy …………………..……….100 %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Muži ……….. 100 + 136 = 236 %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Celkem muži + ženy ……….336 %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336 % ….2 688 zaměstnanců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100 % ………………x (počet žen)</a:t>
            </a:r>
            <a:endParaRPr lang="cs-CZ" sz="2800" b="1" u="sng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x = (100/336) . 2 688 = </a:t>
            </a:r>
            <a:r>
              <a:rPr lang="cs-CZ" b="1" u="dbl" dirty="0" smtClean="0">
                <a:solidFill>
                  <a:srgbClr val="002060"/>
                </a:solidFill>
              </a:rPr>
              <a:t>800 žen ( a 1 888 mužů)</a:t>
            </a:r>
            <a:endParaRPr lang="cs-CZ" b="1" u="dbl" dirty="0">
              <a:solidFill>
                <a:srgbClr val="00206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79512" y="3356992"/>
            <a:ext cx="8856984" cy="72008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401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úlohách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prověříme znalosti a pak využijeme procenta v různých úlohách z automobilní praxe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4149081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 úlohách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Použitá literatura :  0</a:t>
            </a: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Kliparty MS Office, </a:t>
            </a:r>
            <a:r>
              <a:rPr lang="cs-CZ" dirty="0" smtClean="0">
                <a:solidFill>
                  <a:srgbClr val="002060"/>
                </a:solidFill>
              </a:rPr>
              <a:t>autor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927</TotalTime>
  <Words>839</Words>
  <Application>Microsoft Office PowerPoint</Application>
  <PresentationFormat>Předvádění na obrazovce (4:3)</PresentationFormat>
  <Paragraphs>131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List</vt:lpstr>
      <vt:lpstr>  Procenta v úlohách</vt:lpstr>
      <vt:lpstr>P  R  O  C  E  N  T  A</vt:lpstr>
      <vt:lpstr>Prezentace aplikace PowerPoint</vt:lpstr>
      <vt:lpstr>Procenta v úlohách</vt:lpstr>
      <vt:lpstr>Prezentace aplikace PowerPoint</vt:lpstr>
      <vt:lpstr>Procenta v úlohách</vt:lpstr>
      <vt:lpstr>Procenta v úlohách</vt:lpstr>
      <vt:lpstr>Procenta v úlohách</vt:lpstr>
      <vt:lpstr>Procenta v úlohách</vt:lpstr>
      <vt:lpstr>Procenta v úlohách</vt:lpstr>
      <vt:lpstr>Procenta v úlohách</vt:lpstr>
      <vt:lpstr>Procenta v úlohách</vt:lpstr>
      <vt:lpstr>Procenta v úlohách</vt:lpstr>
      <vt:lpstr>Procenta v úlohách</vt:lpstr>
      <vt:lpstr>Procenta v úlohách</vt:lpstr>
      <vt:lpstr>Procenta v úlohách</vt:lpstr>
      <vt:lpstr>Procenta v úlohách</vt:lpstr>
      <vt:lpstr>Procenta v úlohách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60</cp:revision>
  <cp:lastPrinted>2013-04-09T11:39:44Z</cp:lastPrinted>
  <dcterms:created xsi:type="dcterms:W3CDTF">2013-02-26T11:10:07Z</dcterms:created>
  <dcterms:modified xsi:type="dcterms:W3CDTF">2013-11-13T19:34:02Z</dcterms:modified>
</cp:coreProperties>
</file>