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0" r:id="rId2"/>
    <p:sldId id="256" r:id="rId3"/>
    <p:sldId id="257" r:id="rId4"/>
    <p:sldId id="259" r:id="rId5"/>
    <p:sldId id="260" r:id="rId6"/>
    <p:sldId id="262" r:id="rId7"/>
    <p:sldId id="261" r:id="rId8"/>
    <p:sldId id="263" r:id="rId9"/>
    <p:sldId id="264" r:id="rId10"/>
    <p:sldId id="265" r:id="rId11"/>
    <p:sldId id="266" r:id="rId12"/>
    <p:sldId id="268" r:id="rId13"/>
    <p:sldId id="269" r:id="rId14"/>
    <p:sldId id="258" r:id="rId15"/>
    <p:sldId id="26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35E3CF65-C0DF-4184-AD70-F53A7D68A9F2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9A477F6C-F094-46ED-9E05-E85C4ACC66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35E3CF65-C0DF-4184-AD70-F53A7D68A9F2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477F6C-F094-46ED-9E05-E85C4ACC66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35E3CF65-C0DF-4184-AD70-F53A7D68A9F2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9A477F6C-F094-46ED-9E05-E85C4ACC66D6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35E3CF65-C0DF-4184-AD70-F53A7D68A9F2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9A477F6C-F094-46ED-9E05-E85C4ACC66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35E3CF65-C0DF-4184-AD70-F53A7D68A9F2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9A477F6C-F094-46ED-9E05-E85C4ACC66D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3CF65-C0DF-4184-AD70-F53A7D68A9F2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477F6C-F094-46ED-9E05-E85C4ACC66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35E3CF65-C0DF-4184-AD70-F53A7D68A9F2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9A477F6C-F094-46ED-9E05-E85C4ACC66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35E3CF65-C0DF-4184-AD70-F53A7D68A9F2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9A477F6C-F094-46ED-9E05-E85C4ACC66D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35E3CF65-C0DF-4184-AD70-F53A7D68A9F2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9A477F6C-F094-46ED-9E05-E85C4ACC66D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3CF65-C0DF-4184-AD70-F53A7D68A9F2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477F6C-F094-46ED-9E05-E85C4ACC66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3CF65-C0DF-4184-AD70-F53A7D68A9F2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477F6C-F094-46ED-9E05-E85C4ACC66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35E3CF65-C0DF-4184-AD70-F53A7D68A9F2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9A477F6C-F094-46ED-9E05-E85C4ACC66D6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stevengoddard.wordpress.com/2010/11/04/eruption-of-laki-1783/" TargetMode="External"/><Relationship Id="rId2" Type="http://schemas.openxmlformats.org/officeDocument/2006/relationships/hyperlink" Target="http://hvo.wr.usgs.gov/volcanowatch/archive/2008/08_11_26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textilforum.cz/historie-a-moda/renesance/ukazky-odevu-ze-soch-fresek-ilustraci-a-reliefu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Versailles" TargetMode="External"/><Relationship Id="rId2" Type="http://schemas.openxmlformats.org/officeDocument/2006/relationships/hyperlink" Target="http://www.francie24.cz/versailles-42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milasko.blog.cz/1101/zajimavosti-z-dejin-sexuality-9-doba-ludviku" TargetMode="External"/><Relationship Id="rId4" Type="http://schemas.openxmlformats.org/officeDocument/2006/relationships/hyperlink" Target="http://en.wikipedia.org/wiki/Marie_Antoinett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2286000" y="1720840"/>
            <a:ext cx="5814392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  <a:p>
            <a:r>
              <a:rPr lang="cs-CZ" dirty="0"/>
              <a:t>Název školy: ZŠ </a:t>
            </a:r>
            <a:r>
              <a:rPr lang="cs-CZ" dirty="0" smtClean="0"/>
              <a:t>Průhonice</a:t>
            </a:r>
          </a:p>
          <a:p>
            <a:r>
              <a:rPr lang="cs-CZ" dirty="0" smtClean="0"/>
              <a:t>Název a číslo materiálu: VY_32_INOVACE_D8_19</a:t>
            </a:r>
            <a:endParaRPr lang="cs-CZ" dirty="0"/>
          </a:p>
          <a:p>
            <a:r>
              <a:rPr lang="cs-CZ" dirty="0"/>
              <a:t>Autor: Zdeňka Matoušová</a:t>
            </a:r>
          </a:p>
          <a:p>
            <a:r>
              <a:rPr lang="cs-CZ" dirty="0"/>
              <a:t>Téma: </a:t>
            </a:r>
            <a:r>
              <a:rPr lang="cs-CZ" dirty="0" smtClean="0"/>
              <a:t>Velká francouzská revoluce – její příčiny</a:t>
            </a:r>
            <a:endParaRPr lang="cs-CZ" dirty="0"/>
          </a:p>
          <a:p>
            <a:r>
              <a:rPr lang="cs-CZ" dirty="0"/>
              <a:t>Anotace: </a:t>
            </a:r>
            <a:r>
              <a:rPr lang="cs-CZ" dirty="0" smtClean="0"/>
              <a:t>Prezentace nové látky</a:t>
            </a:r>
            <a:endParaRPr lang="cs-CZ" dirty="0"/>
          </a:p>
          <a:p>
            <a:r>
              <a:rPr lang="cs-CZ" dirty="0"/>
              <a:t>Očekávaný výstup: žák </a:t>
            </a:r>
            <a:r>
              <a:rPr lang="cs-CZ" dirty="0" smtClean="0"/>
              <a:t> chápe základní principy, na nichž spočívají zákony a ekonomické vztahy, operuje </a:t>
            </a:r>
            <a:r>
              <a:rPr lang="cs-CZ" dirty="0"/>
              <a:t>s obecně užívanými </a:t>
            </a:r>
            <a:r>
              <a:rPr lang="cs-CZ" dirty="0" smtClean="0"/>
              <a:t>termíny</a:t>
            </a:r>
            <a:endParaRPr lang="cs-CZ" dirty="0"/>
          </a:p>
          <a:p>
            <a:r>
              <a:rPr lang="cs-CZ" dirty="0"/>
              <a:t>Klíčová slova:  </a:t>
            </a:r>
            <a:r>
              <a:rPr lang="cs-CZ" dirty="0" smtClean="0"/>
              <a:t>hladomor, třetí stav, daně, generální stavy, dvorské úřady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1868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Velká francouzská revoluce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Příčiny revoluce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7707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Neúroda v 80. letech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Erupce sopky </a:t>
            </a:r>
            <a:r>
              <a:rPr lang="cs-CZ" dirty="0" err="1" smtClean="0"/>
              <a:t>Laki</a:t>
            </a:r>
            <a:r>
              <a:rPr lang="cs-CZ" dirty="0" smtClean="0"/>
              <a:t> na Islandu</a:t>
            </a:r>
          </a:p>
          <a:p>
            <a:r>
              <a:rPr lang="cs-CZ" dirty="0"/>
              <a:t>t</a:t>
            </a:r>
            <a:r>
              <a:rPr lang="cs-CZ" dirty="0" smtClean="0"/>
              <a:t>rvala 10 měsíců</a:t>
            </a:r>
          </a:p>
          <a:p>
            <a:r>
              <a:rPr lang="cs-CZ" dirty="0"/>
              <a:t>s</a:t>
            </a:r>
            <a:r>
              <a:rPr lang="cs-CZ" dirty="0" smtClean="0"/>
              <a:t>opečný mrak </a:t>
            </a:r>
          </a:p>
          <a:p>
            <a:pPr marL="64008" indent="0">
              <a:buNone/>
            </a:pPr>
            <a:r>
              <a:rPr lang="cs-CZ" dirty="0"/>
              <a:t>s</a:t>
            </a:r>
            <a:r>
              <a:rPr lang="cs-CZ" dirty="0" smtClean="0"/>
              <a:t>nížil intenzitu </a:t>
            </a:r>
          </a:p>
          <a:p>
            <a:pPr marL="64008" indent="0">
              <a:buNone/>
            </a:pPr>
            <a:r>
              <a:rPr lang="cs-CZ" dirty="0" smtClean="0"/>
              <a:t>slunečního záření</a:t>
            </a:r>
          </a:p>
          <a:p>
            <a:pPr marL="64008" indent="0">
              <a:buNone/>
            </a:pPr>
            <a:r>
              <a:rPr lang="cs-CZ" dirty="0" smtClean="0"/>
              <a:t>   nejchladnější  rok</a:t>
            </a:r>
          </a:p>
          <a:p>
            <a:pPr marL="64008" indent="0">
              <a:buNone/>
            </a:pPr>
            <a:r>
              <a:rPr lang="cs-CZ" dirty="0"/>
              <a:t>z</a:t>
            </a:r>
            <a:r>
              <a:rPr lang="cs-CZ" dirty="0" smtClean="0"/>
              <a:t>a posledních 500</a:t>
            </a:r>
          </a:p>
          <a:p>
            <a:pPr marL="64008" indent="0">
              <a:buNone/>
            </a:pPr>
            <a:r>
              <a:rPr lang="cs-CZ" dirty="0"/>
              <a:t>l</a:t>
            </a:r>
            <a:r>
              <a:rPr lang="cs-CZ" dirty="0" smtClean="0"/>
              <a:t>et</a:t>
            </a:r>
          </a:p>
          <a:p>
            <a:pPr marL="64008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068960"/>
            <a:ext cx="4286250" cy="3219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662336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Následky erupce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</a:t>
            </a:r>
            <a:r>
              <a:rPr lang="cs-CZ" dirty="0" smtClean="0"/>
              <a:t>eúroda v Evropě</a:t>
            </a:r>
          </a:p>
          <a:p>
            <a:r>
              <a:rPr lang="cs-CZ" dirty="0"/>
              <a:t>s</a:t>
            </a:r>
            <a:r>
              <a:rPr lang="cs-CZ" dirty="0" smtClean="0"/>
              <a:t>ucho v Africe</a:t>
            </a:r>
          </a:p>
          <a:p>
            <a:pPr marL="64008" indent="0">
              <a:buNone/>
            </a:pPr>
            <a:r>
              <a:rPr lang="cs-CZ" dirty="0"/>
              <a:t>a</a:t>
            </a:r>
            <a:r>
              <a:rPr lang="cs-CZ" dirty="0" smtClean="0"/>
              <a:t> Indii</a:t>
            </a:r>
          </a:p>
          <a:p>
            <a:r>
              <a:rPr lang="cs-CZ" dirty="0" smtClean="0"/>
              <a:t>hladomor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564904"/>
            <a:ext cx="4762500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96238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Rozdělení francouzské společnosti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3 stavy: šlechta</a:t>
            </a:r>
          </a:p>
          <a:p>
            <a:r>
              <a:rPr lang="cs-CZ" dirty="0"/>
              <a:t> </a:t>
            </a:r>
            <a:r>
              <a:rPr lang="cs-CZ" dirty="0" smtClean="0"/>
              <a:t>             duchovenstvo</a:t>
            </a:r>
          </a:p>
          <a:p>
            <a:r>
              <a:rPr lang="cs-CZ" dirty="0"/>
              <a:t> </a:t>
            </a:r>
            <a:r>
              <a:rPr lang="cs-CZ" dirty="0" smtClean="0"/>
              <a:t>             měšťanstvo (třetí stav)</a:t>
            </a:r>
          </a:p>
          <a:p>
            <a:pPr marL="64008" indent="0">
              <a:buNone/>
            </a:pPr>
            <a:r>
              <a:rPr lang="cs-CZ" dirty="0"/>
              <a:t>t</a:t>
            </a:r>
            <a:r>
              <a:rPr lang="cs-CZ" dirty="0" smtClean="0"/>
              <a:t>eoretické právo podílet se na řízení státu</a:t>
            </a:r>
          </a:p>
          <a:p>
            <a:pPr marL="64008" indent="0">
              <a:buNone/>
            </a:pPr>
            <a:r>
              <a:rPr lang="cs-CZ" dirty="0" smtClean="0"/>
              <a:t>1614 naposledy svolány generální stavy</a:t>
            </a:r>
          </a:p>
          <a:p>
            <a:endParaRPr lang="cs-CZ" dirty="0"/>
          </a:p>
          <a:p>
            <a:r>
              <a:rPr lang="cs-CZ" dirty="0"/>
              <a:t>v</a:t>
            </a:r>
            <a:r>
              <a:rPr lang="cs-CZ" dirty="0" smtClean="0"/>
              <a:t>enkovská chudina</a:t>
            </a:r>
          </a:p>
          <a:p>
            <a:r>
              <a:rPr lang="cs-CZ" dirty="0"/>
              <a:t>m</a:t>
            </a:r>
            <a:r>
              <a:rPr lang="cs-CZ" dirty="0" smtClean="0"/>
              <a:t>ěstská chudina</a:t>
            </a:r>
          </a:p>
          <a:p>
            <a:pPr marL="64008" indent="0">
              <a:buNone/>
            </a:pPr>
            <a:r>
              <a:rPr lang="cs-CZ" dirty="0"/>
              <a:t>b</a:t>
            </a:r>
            <a:r>
              <a:rPr lang="cs-CZ" dirty="0" smtClean="0"/>
              <a:t>ez práva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59885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šlechta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žije z výnosů svých panství – dávky od poddaných</a:t>
            </a:r>
          </a:p>
          <a:p>
            <a:r>
              <a:rPr lang="cs-CZ" dirty="0"/>
              <a:t>p</a:t>
            </a:r>
            <a:r>
              <a:rPr lang="cs-CZ" dirty="0" smtClean="0"/>
              <a:t>říjmy z dvorských úřadů</a:t>
            </a:r>
          </a:p>
          <a:p>
            <a:r>
              <a:rPr lang="cs-CZ" dirty="0"/>
              <a:t>v</a:t>
            </a:r>
            <a:r>
              <a:rPr lang="cs-CZ" dirty="0" smtClean="0"/>
              <a:t> době války plat královských důstojníků</a:t>
            </a:r>
          </a:p>
          <a:p>
            <a:r>
              <a:rPr lang="cs-CZ" dirty="0"/>
              <a:t>m</a:t>
            </a:r>
            <a:r>
              <a:rPr lang="cs-CZ" dirty="0" smtClean="0"/>
              <a:t>ajetkové rozdíly mezi vyšší a nižší šlechtou</a:t>
            </a:r>
          </a:p>
          <a:p>
            <a:r>
              <a:rPr lang="cs-CZ" dirty="0"/>
              <a:t>š</a:t>
            </a:r>
            <a:r>
              <a:rPr lang="cs-CZ" dirty="0" smtClean="0"/>
              <a:t>lechta neplatí daně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0104" y="332656"/>
            <a:ext cx="1933575" cy="2371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520762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duchovenstvo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říjmy z desátků a církevních poplatků</a:t>
            </a:r>
          </a:p>
          <a:p>
            <a:r>
              <a:rPr lang="cs-CZ" dirty="0"/>
              <a:t>m</a:t>
            </a:r>
            <a:r>
              <a:rPr lang="cs-CZ" dirty="0" smtClean="0"/>
              <a:t>ajetkové rozdíly mezi vyššími a nižšími duchovními</a:t>
            </a:r>
          </a:p>
          <a:p>
            <a:r>
              <a:rPr lang="cs-CZ" dirty="0"/>
              <a:t>r</a:t>
            </a:r>
            <a:r>
              <a:rPr lang="cs-CZ" dirty="0" smtClean="0"/>
              <a:t>ozdíl v původu</a:t>
            </a:r>
          </a:p>
          <a:p>
            <a:r>
              <a:rPr lang="cs-CZ" dirty="0" smtClean="0"/>
              <a:t> – vyšší – z řad šlechty</a:t>
            </a:r>
          </a:p>
          <a:p>
            <a:r>
              <a:rPr lang="cs-CZ" dirty="0"/>
              <a:t> </a:t>
            </a:r>
            <a:r>
              <a:rPr lang="cs-CZ" dirty="0" smtClean="0"/>
              <a:t>   nižší – neurozeného</a:t>
            </a:r>
          </a:p>
          <a:p>
            <a:pPr marL="64008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původu</a:t>
            </a:r>
          </a:p>
          <a:p>
            <a:r>
              <a:rPr lang="cs-CZ" dirty="0"/>
              <a:t>n</a:t>
            </a:r>
            <a:r>
              <a:rPr lang="cs-CZ" dirty="0" smtClean="0"/>
              <a:t>eplatí daně 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501008"/>
            <a:ext cx="4079776" cy="32279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839334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Třetí stav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m</a:t>
            </a:r>
            <a:r>
              <a:rPr lang="cs-CZ" dirty="0" smtClean="0"/>
              <a:t>ěšťané – obchodníci</a:t>
            </a:r>
          </a:p>
          <a:p>
            <a:pPr lvl="8"/>
            <a:r>
              <a:rPr lang="cs-CZ" sz="3200" dirty="0"/>
              <a:t>f</a:t>
            </a:r>
            <a:r>
              <a:rPr lang="cs-CZ" sz="3200" dirty="0" smtClean="0"/>
              <a:t>inančníci</a:t>
            </a:r>
          </a:p>
          <a:p>
            <a:pPr lvl="8"/>
            <a:r>
              <a:rPr lang="cs-CZ" sz="3200" dirty="0" smtClean="0"/>
              <a:t>řemeslníci</a:t>
            </a:r>
          </a:p>
          <a:p>
            <a:pPr lvl="8"/>
            <a:r>
              <a:rPr lang="cs-CZ" sz="3200" dirty="0"/>
              <a:t>i</a:t>
            </a:r>
            <a:r>
              <a:rPr lang="cs-CZ" sz="3200" dirty="0" smtClean="0"/>
              <a:t>nteligence – lékaři</a:t>
            </a:r>
          </a:p>
          <a:p>
            <a:pPr lvl="8"/>
            <a:r>
              <a:rPr lang="cs-CZ" sz="3200" dirty="0"/>
              <a:t> </a:t>
            </a:r>
            <a:r>
              <a:rPr lang="cs-CZ" sz="3200" dirty="0" smtClean="0"/>
              <a:t>                       učitelé</a:t>
            </a:r>
          </a:p>
          <a:p>
            <a:pPr lvl="8"/>
            <a:r>
              <a:rPr lang="cs-CZ" sz="3200" dirty="0"/>
              <a:t> </a:t>
            </a:r>
            <a:r>
              <a:rPr lang="cs-CZ" sz="3200" dirty="0" smtClean="0"/>
              <a:t>                       právníci</a:t>
            </a:r>
          </a:p>
          <a:p>
            <a:pPr lvl="8"/>
            <a:r>
              <a:rPr lang="cs-CZ" sz="3200" dirty="0" smtClean="0"/>
              <a:t>Platí daně</a:t>
            </a:r>
          </a:p>
          <a:p>
            <a:pPr lvl="8"/>
            <a:endParaRPr lang="cs-CZ" sz="3200" dirty="0" smtClean="0"/>
          </a:p>
        </p:txBody>
      </p:sp>
    </p:spTree>
    <p:extLst>
      <p:ext uri="{BB962C8B-B14F-4D97-AF65-F5344CB8AC3E}">
        <p14:creationId xmlns:p14="http://schemas.microsoft.com/office/powerpoint/2010/main" val="21381086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rolníci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r</a:t>
            </a:r>
            <a:r>
              <a:rPr lang="cs-CZ" dirty="0" smtClean="0"/>
              <a:t>obotují</a:t>
            </a:r>
          </a:p>
          <a:p>
            <a:r>
              <a:rPr lang="cs-CZ" dirty="0"/>
              <a:t>p</a:t>
            </a:r>
            <a:r>
              <a:rPr lang="cs-CZ" dirty="0" smtClean="0"/>
              <a:t>latí desátek</a:t>
            </a:r>
          </a:p>
          <a:p>
            <a:r>
              <a:rPr lang="cs-CZ" dirty="0"/>
              <a:t>p</a:t>
            </a:r>
            <a:r>
              <a:rPr lang="cs-CZ" dirty="0" smtClean="0"/>
              <a:t>latí církevní poplatky</a:t>
            </a:r>
          </a:p>
          <a:p>
            <a:r>
              <a:rPr lang="cs-CZ" dirty="0"/>
              <a:t>p</a:t>
            </a:r>
            <a:r>
              <a:rPr lang="cs-CZ" dirty="0" smtClean="0"/>
              <a:t>latí dávky vrchnosti</a:t>
            </a:r>
          </a:p>
          <a:p>
            <a:r>
              <a:rPr lang="cs-CZ" dirty="0"/>
              <a:t>p</a:t>
            </a:r>
            <a:r>
              <a:rPr lang="cs-CZ" dirty="0" smtClean="0"/>
              <a:t>latí daně státu</a:t>
            </a:r>
          </a:p>
          <a:p>
            <a:r>
              <a:rPr lang="cs-CZ" dirty="0"/>
              <a:t>z</a:t>
            </a:r>
            <a:r>
              <a:rPr lang="cs-CZ" dirty="0" smtClean="0"/>
              <a:t>ůstává jim třetina příjmu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145680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Hospodářská situace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</a:t>
            </a:r>
            <a:r>
              <a:rPr lang="cs-CZ" dirty="0" smtClean="0"/>
              <a:t>d poloviny 17. st. narůstá státní dluh</a:t>
            </a:r>
          </a:p>
          <a:p>
            <a:pPr marL="64008" indent="0">
              <a:buNone/>
            </a:pPr>
            <a:r>
              <a:rPr lang="cs-CZ" dirty="0"/>
              <a:t>k</a:t>
            </a:r>
            <a:r>
              <a:rPr lang="cs-CZ" dirty="0" smtClean="0"/>
              <a:t>vůli prohraným válkám a ztrátě zámořských kolonií</a:t>
            </a:r>
          </a:p>
          <a:p>
            <a:r>
              <a:rPr lang="cs-CZ" dirty="0"/>
              <a:t>n</a:t>
            </a:r>
            <a:r>
              <a:rPr lang="cs-CZ" dirty="0" smtClean="0"/>
              <a:t>ákladný život královského dvora – platy dvorských hodnostářů a úředníků</a:t>
            </a:r>
          </a:p>
          <a:p>
            <a:r>
              <a:rPr lang="cs-CZ" dirty="0"/>
              <a:t>k</a:t>
            </a:r>
            <a:r>
              <a:rPr lang="cs-CZ" dirty="0" smtClean="0"/>
              <a:t>upování věrnosti dvořanů – nesmyslné dvorské úřady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450192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Versailles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284984"/>
            <a:ext cx="3536109" cy="22513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361184"/>
            <a:ext cx="2857500" cy="2143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629881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Ludvík XVI. a Marie Antoinetta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</a:t>
            </a:r>
            <a:r>
              <a:rPr lang="cs-CZ" dirty="0" smtClean="0"/>
              <a:t>a trůn nastoupil 1774</a:t>
            </a:r>
          </a:p>
          <a:p>
            <a:r>
              <a:rPr lang="cs-CZ" dirty="0"/>
              <a:t>n</a:t>
            </a:r>
            <a:r>
              <a:rPr lang="cs-CZ" dirty="0" smtClean="0"/>
              <a:t>espokojené manželství</a:t>
            </a:r>
          </a:p>
          <a:p>
            <a:r>
              <a:rPr lang="cs-CZ" dirty="0"/>
              <a:t>r</a:t>
            </a:r>
            <a:r>
              <a:rPr lang="cs-CZ" dirty="0" smtClean="0"/>
              <a:t>ozptýlení v nákladných dvorských zábavách</a:t>
            </a:r>
          </a:p>
          <a:p>
            <a:r>
              <a:rPr lang="cs-CZ" dirty="0"/>
              <a:t>n</a:t>
            </a:r>
            <a:r>
              <a:rPr lang="cs-CZ" dirty="0" smtClean="0"/>
              <a:t>enávist Francouzů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32656"/>
            <a:ext cx="2143125" cy="2714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429000"/>
            <a:ext cx="2371725" cy="3371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4405789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Zápis  - Francie </a:t>
            </a:r>
            <a:r>
              <a:rPr lang="cs-CZ" dirty="0" smtClean="0"/>
              <a:t>v 18. st.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Společnost – šlechta</a:t>
            </a:r>
          </a:p>
          <a:p>
            <a:pPr marL="64008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duchovenstvo</a:t>
            </a:r>
          </a:p>
          <a:p>
            <a:pPr marL="64008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měšťanstvo </a:t>
            </a:r>
          </a:p>
          <a:p>
            <a:pPr marL="64008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venkovská a </a:t>
            </a:r>
            <a:r>
              <a:rPr lang="cs-CZ" smtClean="0"/>
              <a:t>městská      		                    chudina </a:t>
            </a:r>
            <a:r>
              <a:rPr lang="cs-CZ" dirty="0" smtClean="0"/>
              <a:t>– platí daně</a:t>
            </a:r>
          </a:p>
          <a:p>
            <a:r>
              <a:rPr lang="cs-CZ" dirty="0"/>
              <a:t>r</a:t>
            </a:r>
            <a:r>
              <a:rPr lang="cs-CZ" dirty="0" smtClean="0"/>
              <a:t>olníci – robota, poplatky církvi, vrchnosti i státu</a:t>
            </a:r>
          </a:p>
          <a:p>
            <a:r>
              <a:rPr lang="cs-CZ" dirty="0" smtClean="0"/>
              <a:t>Hospodářská situace – narůstá státní dluh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599476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prameny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hvo.wr.usgs.gov/volcanowatch/archive/2008/08_11_26.html</a:t>
            </a:r>
            <a:endParaRPr lang="cs-CZ" dirty="0" smtClean="0"/>
          </a:p>
          <a:p>
            <a:r>
              <a:rPr lang="cs-CZ" dirty="0">
                <a:hlinkClick r:id="rId3"/>
              </a:rPr>
              <a:t>http://stevengoddard.wordpress.com/2010/11/04/eruption-of-laki-1783</a:t>
            </a:r>
            <a:r>
              <a:rPr lang="cs-CZ" dirty="0" smtClean="0">
                <a:hlinkClick r:id="rId3"/>
              </a:rPr>
              <a:t>/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www.textilforum.cz/historie-a-moda/renesance/ukazky-odevu-ze-soch-fresek-ilustraci-a-reliefu</a:t>
            </a:r>
            <a:endParaRPr lang="cs-CZ" dirty="0" smtClean="0"/>
          </a:p>
          <a:p>
            <a:r>
              <a:rPr lang="cs-CZ" dirty="0"/>
              <a:t>http://www.profimedia.cz/fotografie/9-stoleti-duchovenstvo/0021064188/</a:t>
            </a:r>
          </a:p>
        </p:txBody>
      </p:sp>
    </p:spTree>
    <p:extLst>
      <p:ext uri="{BB962C8B-B14F-4D97-AF65-F5344CB8AC3E}">
        <p14:creationId xmlns:p14="http://schemas.microsoft.com/office/powerpoint/2010/main" val="421793248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prameny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www.francie24.cz/versailles-42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cs.wikipedia.org/wiki/Versailles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en.wikipedia.org/wiki/Marie_Antoinette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milasko.blog.cz/1101/zajimavosti-z-dejin-sexuality-9-doba-ludviku</a:t>
            </a:r>
            <a:endParaRPr lang="cs-CZ" dirty="0" smtClean="0"/>
          </a:p>
          <a:p>
            <a:r>
              <a:rPr lang="cs-CZ" dirty="0" smtClean="0"/>
              <a:t>Dějepis 8. V. Válková, SPN Praha 2008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311676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116</TotalTime>
  <Words>348</Words>
  <Application>Microsoft Office PowerPoint</Application>
  <PresentationFormat>Předvádění na obrazovce (4:3)</PresentationFormat>
  <Paragraphs>95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Talent</vt:lpstr>
      <vt:lpstr>Prezentace aplikace PowerPoint</vt:lpstr>
      <vt:lpstr>Velká francouzská revoluce</vt:lpstr>
      <vt:lpstr>Neúroda v 80. letech</vt:lpstr>
      <vt:lpstr>Následky erupce</vt:lpstr>
      <vt:lpstr>Rozdělení francouzské společnosti</vt:lpstr>
      <vt:lpstr>šlechta</vt:lpstr>
      <vt:lpstr>duchovenstvo</vt:lpstr>
      <vt:lpstr>Třetí stav</vt:lpstr>
      <vt:lpstr>rolníci </vt:lpstr>
      <vt:lpstr>Hospodářská situace</vt:lpstr>
      <vt:lpstr>Versailles </vt:lpstr>
      <vt:lpstr>Ludvík XVI. a Marie Antoinetta</vt:lpstr>
      <vt:lpstr>Zápis  - Francie v 18. st. </vt:lpstr>
      <vt:lpstr>Použité prameny</vt:lpstr>
      <vt:lpstr>Použité prameny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Velká francouzská revoluce</dc:title>
  <dc:creator>Martin</dc:creator>
  <cp:lastModifiedBy>Martin</cp:lastModifiedBy>
  <cp:revision>13</cp:revision>
  <dcterms:created xsi:type="dcterms:W3CDTF">2012-11-27T18:49:47Z</dcterms:created>
  <dcterms:modified xsi:type="dcterms:W3CDTF">2012-12-06T17:58:37Z</dcterms:modified>
</cp:coreProperties>
</file>