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xlsx" ContentType="application/vnd.openxmlformats-officedocument.spreadsheetml.sheet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73" r:id="rId3"/>
    <p:sldId id="270" r:id="rId4"/>
    <p:sldId id="285" r:id="rId5"/>
    <p:sldId id="281" r:id="rId6"/>
    <p:sldId id="256" r:id="rId7"/>
    <p:sldId id="271" r:id="rId8"/>
    <p:sldId id="272" r:id="rId9"/>
    <p:sldId id="278" r:id="rId10"/>
    <p:sldId id="279" r:id="rId11"/>
    <p:sldId id="280" r:id="rId12"/>
    <p:sldId id="275" r:id="rId13"/>
    <p:sldId id="269" r:id="rId14"/>
    <p:sldId id="258" r:id="rId15"/>
    <p:sldId id="265" r:id="rId16"/>
    <p:sldId id="283" r:id="rId17"/>
    <p:sldId id="284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78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046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33687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69530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61708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15501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43851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38281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32297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89716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53768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77427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duotone>
              <a:schemeClr val="bg2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26DDFE-0685-4572-8C56-254BE8C3CE2B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27617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3.emf"/><Relationship Id="rId5" Type="http://schemas.openxmlformats.org/officeDocument/2006/relationships/package" Target="../embeddings/Microsoft_Excel_Worksheet1.xlsx"/><Relationship Id="rId4" Type="http://schemas.openxmlformats.org/officeDocument/2006/relationships/oleObject" Target="../embeddings/oleObject1.bin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179512" y="188640"/>
            <a:ext cx="8784976" cy="4752527"/>
          </a:xfrm>
        </p:spPr>
        <p:txBody>
          <a:bodyPr>
            <a:noAutofit/>
          </a:bodyPr>
          <a:lstStyle/>
          <a:p>
            <a:r>
              <a:rPr lang="cs-CZ" sz="66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66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66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66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72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Procenta v  </a:t>
            </a:r>
            <a:br>
              <a:rPr lang="cs-CZ" sz="72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72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„</a:t>
            </a:r>
            <a:r>
              <a:rPr lang="cs-CZ" sz="7200" b="1" dirty="0" err="1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autařské</a:t>
            </a:r>
            <a:r>
              <a:rPr lang="cs-CZ" sz="72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“ praxi</a:t>
            </a:r>
            <a:endParaRPr lang="cs-CZ" sz="7200" b="1" dirty="0">
              <a:ln cmpd="thickThin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</a:ln>
              <a:solidFill>
                <a:srgbClr val="002060"/>
              </a:solidFill>
              <a:effectLst>
                <a:outerShdw blurRad="50800" dist="50800" dir="8580000" algn="ctr" rotWithShape="0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0" y="5373216"/>
            <a:ext cx="9144000" cy="1484784"/>
          </a:xfrm>
        </p:spPr>
        <p:txBody>
          <a:bodyPr>
            <a:normAutofit lnSpcReduction="10000"/>
          </a:bodyPr>
          <a:lstStyle/>
          <a:p>
            <a:endParaRPr lang="cs-CZ" b="1" dirty="0" smtClean="0">
              <a:solidFill>
                <a:srgbClr val="7030A0"/>
              </a:solidFill>
            </a:endParaRPr>
          </a:p>
          <a:p>
            <a:r>
              <a:rPr lang="cs-CZ" b="1" dirty="0" smtClean="0">
                <a:solidFill>
                  <a:srgbClr val="002060"/>
                </a:solidFill>
              </a:rPr>
              <a:t>Matematika pro automobilní obory 7.</a:t>
            </a:r>
          </a:p>
          <a:p>
            <a:pPr algn="r"/>
            <a:r>
              <a:rPr lang="cs-CZ" sz="2000" b="1" dirty="0" smtClean="0">
                <a:solidFill>
                  <a:srgbClr val="002060"/>
                </a:solidFill>
              </a:rPr>
              <a:t>Autor: RNDr. Zdeněk Bláha</a:t>
            </a:r>
          </a:p>
          <a:p>
            <a:endParaRPr lang="cs-CZ" sz="7200" b="1" dirty="0" smtClean="0">
              <a:solidFill>
                <a:srgbClr val="002060"/>
              </a:solidFill>
            </a:endParaRPr>
          </a:p>
          <a:p>
            <a:pPr algn="r"/>
            <a:endParaRPr lang="cs-CZ" dirty="0">
              <a:solidFill>
                <a:srgbClr val="002060"/>
              </a:solidFill>
            </a:endParaRPr>
          </a:p>
        </p:txBody>
      </p:sp>
      <p:pic>
        <p:nvPicPr>
          <p:cNvPr id="6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tretch>
            <a:fillRect/>
          </a:stretch>
        </p:blipFill>
        <p:spPr bwMode="auto">
          <a:xfrm>
            <a:off x="0" y="0"/>
            <a:ext cx="9144000" cy="19888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37878728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>
            <a:noAutofit/>
          </a:bodyPr>
          <a:lstStyle/>
          <a:p>
            <a:r>
              <a:rPr lang="cs-CZ" sz="5400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  R  O  C  E  N  T  A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08912" cy="504056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3">
            <a:lum bright="10000" contrast="16000"/>
          </a:blip>
          <a:stretch>
            <a:fillRect/>
          </a:stretch>
        </p:blipFill>
        <p:spPr bwMode="auto">
          <a:xfrm>
            <a:off x="1" y="0"/>
            <a:ext cx="9144000" cy="19888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187289643"/>
              </p:ext>
            </p:extLst>
          </p:nvPr>
        </p:nvGraphicFramePr>
        <p:xfrm>
          <a:off x="135576" y="2708275"/>
          <a:ext cx="8595563" cy="324100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40" name="List" r:id="rId5" imgW="6772277" imgH="2552762" progId="Excel.Sheet.12">
                  <p:embed/>
                </p:oleObj>
              </mc:Choice>
              <mc:Fallback>
                <p:oleObj name="List" r:id="rId5" imgW="6772277" imgH="2552762" progId="Excel.Sheet.12">
                  <p:embed/>
                  <p:pic>
                    <p:nvPicPr>
                      <p:cNvPr id="0" name="Objek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35576" y="2708275"/>
                        <a:ext cx="8595563" cy="324100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0245389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16632"/>
            <a:ext cx="8784976" cy="936104"/>
          </a:xfrm>
        </p:spPr>
        <p:txBody>
          <a:bodyPr>
            <a:noAutofit/>
          </a:bodyPr>
          <a:lstStyle/>
          <a:p>
            <a:endParaRPr lang="cs-CZ" sz="5400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" y="1988840"/>
            <a:ext cx="9036496" cy="4869160"/>
          </a:xfrm>
        </p:spPr>
        <p:txBody>
          <a:bodyPr>
            <a:normAutofit fontScale="70000" lnSpcReduction="20000"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4400" b="1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Anotace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28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Materiál je určen pro  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první či druhý ročník </a:t>
            </a:r>
            <a:r>
              <a:rPr lang="cs-CZ" sz="28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učebních automobilních 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oborů předmětu </a:t>
            </a:r>
            <a:r>
              <a:rPr lang="cs-CZ" sz="28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MATEMATIKA 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k tématu slovní úlohy. Ve třetím ročníku jej lze využit v rámci procvičení.  </a:t>
            </a:r>
            <a:r>
              <a:rPr lang="cs-CZ" sz="28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Inovuje výuku použitím multimediálních pomůcek 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– prezentace </a:t>
            </a:r>
            <a:r>
              <a:rPr lang="cs-CZ" sz="28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s názornými 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příklady doplňuje  </a:t>
            </a:r>
            <a:r>
              <a:rPr lang="cs-CZ" sz="28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výklad učitele </a:t>
            </a:r>
            <a:r>
              <a:rPr lang="cs-CZ" sz="280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a </a:t>
            </a:r>
            <a:r>
              <a:rPr lang="cs-CZ" sz="280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touto </a:t>
            </a:r>
            <a:r>
              <a:rPr lang="cs-CZ" sz="28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formou se snaží povzbudit zájem učňů o matematiku.</a:t>
            </a:r>
          </a:p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4400" b="1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28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Materiál používá učitel při 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procvičování </a:t>
            </a:r>
            <a:r>
              <a:rPr lang="cs-CZ" sz="28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– pro větší atraktivnost výuky. Úlohy mohou žáci řešit samostatně ve svých sešitech nebo na interaktivní tabuli s možností následné kontroly. Zároveň jej mohou využívat žáci pro domácí přípravu na výuku.</a:t>
            </a:r>
          </a:p>
          <a:p>
            <a:endParaRPr lang="cs-CZ" sz="2800" dirty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sz="2800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endParaRPr lang="cs-CZ" sz="2800" dirty="0" smtClean="0"/>
          </a:p>
        </p:txBody>
      </p:sp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tretch>
            <a:fillRect/>
          </a:stretch>
        </p:blipFill>
        <p:spPr bwMode="auto">
          <a:xfrm>
            <a:off x="1" y="0"/>
            <a:ext cx="9144000" cy="19888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39292462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Procenta v „</a:t>
            </a:r>
            <a:r>
              <a:rPr lang="cs-CZ" sz="5400" b="1" dirty="0" err="1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autařské</a:t>
            </a:r>
            <a:r>
              <a:rPr lang="cs-CZ" sz="54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“ praxi 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713387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Dnes se budeme zabývat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 procenty ve „vašem“ oboru 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a 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budeme se zabývat českými vozy…</a:t>
            </a:r>
            <a:endParaRPr lang="cs-CZ" sz="2800" b="1" dirty="0">
              <a:solidFill>
                <a:srgbClr val="002060"/>
              </a:solidFill>
            </a:endParaRPr>
          </a:p>
        </p:txBody>
      </p:sp>
      <p:pic>
        <p:nvPicPr>
          <p:cNvPr id="6146" name="Picture 2" descr="C:\Program Files (x86)\Microsoft Office\MEDIA\CAGCAT10\j0212957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4149079"/>
            <a:ext cx="2862801" cy="17974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794751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Procenta v „</a:t>
            </a:r>
            <a:r>
              <a:rPr lang="cs-CZ" sz="5400" b="1" dirty="0" err="1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autařské</a:t>
            </a:r>
            <a:r>
              <a:rPr lang="cs-CZ" sz="54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“ praxi 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Některé použité údaje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 nebudou možná přesně odpovídat skutečnosti, 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ale to pro naše výpočty vadit nebude …</a:t>
            </a:r>
            <a:endParaRPr lang="cs-CZ" sz="28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797929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5576" y="1484784"/>
            <a:ext cx="7776864" cy="5373216"/>
          </a:xfrm>
        </p:spPr>
        <p:txBody>
          <a:bodyPr>
            <a:normAutofit/>
          </a:bodyPr>
          <a:lstStyle/>
          <a:p>
            <a:pPr lvl="0"/>
            <a:r>
              <a:rPr lang="cs-CZ" sz="2800" b="1" dirty="0" smtClean="0">
                <a:solidFill>
                  <a:srgbClr val="002060"/>
                </a:solidFill>
              </a:rPr>
              <a:t>O </a:t>
            </a:r>
            <a:r>
              <a:rPr lang="cs-CZ" sz="2800" b="1" dirty="0">
                <a:solidFill>
                  <a:srgbClr val="002060"/>
                </a:solidFill>
              </a:rPr>
              <a:t>kolik procent se změnili hodnoty </a:t>
            </a:r>
            <a:r>
              <a:rPr lang="cs-CZ" sz="2800" b="1" dirty="0" smtClean="0">
                <a:solidFill>
                  <a:srgbClr val="002060"/>
                </a:solidFill>
              </a:rPr>
              <a:t>některých parametrů Octavie </a:t>
            </a:r>
            <a:r>
              <a:rPr lang="cs-CZ" sz="2800" b="1" dirty="0">
                <a:solidFill>
                  <a:srgbClr val="002060"/>
                </a:solidFill>
              </a:rPr>
              <a:t>III oproti </a:t>
            </a:r>
            <a:r>
              <a:rPr lang="cs-CZ" sz="2800" b="1" dirty="0" smtClean="0">
                <a:solidFill>
                  <a:srgbClr val="002060"/>
                </a:solidFill>
              </a:rPr>
              <a:t>Octavii </a:t>
            </a:r>
            <a:r>
              <a:rPr lang="cs-CZ" sz="2800" b="1" dirty="0">
                <a:solidFill>
                  <a:srgbClr val="002060"/>
                </a:solidFill>
              </a:rPr>
              <a:t>II </a:t>
            </a:r>
            <a:r>
              <a:rPr lang="cs-CZ" sz="2800" b="1" dirty="0" smtClean="0">
                <a:solidFill>
                  <a:srgbClr val="002060"/>
                </a:solidFill>
              </a:rPr>
              <a:t>:</a:t>
            </a:r>
          </a:p>
          <a:p>
            <a:pPr lvl="0"/>
            <a:endParaRPr lang="cs-CZ" sz="2800" b="1" dirty="0" smtClean="0">
              <a:solidFill>
                <a:srgbClr val="002060"/>
              </a:solidFill>
            </a:endParaRPr>
          </a:p>
          <a:p>
            <a:pPr algn="l"/>
            <a:r>
              <a:rPr lang="cs-CZ" sz="2800" b="1" dirty="0" smtClean="0">
                <a:solidFill>
                  <a:srgbClr val="002060"/>
                </a:solidFill>
              </a:rPr>
              <a:t>Maximální </a:t>
            </a:r>
            <a:r>
              <a:rPr lang="cs-CZ" sz="2800" b="1" dirty="0">
                <a:solidFill>
                  <a:srgbClr val="002060"/>
                </a:solidFill>
              </a:rPr>
              <a:t>rychlost </a:t>
            </a:r>
            <a:r>
              <a:rPr lang="cs-CZ" sz="2800" b="1" dirty="0" smtClean="0">
                <a:solidFill>
                  <a:srgbClr val="002060"/>
                </a:solidFill>
              </a:rPr>
              <a:t>      </a:t>
            </a:r>
            <a:r>
              <a:rPr lang="cs-CZ" sz="2800" b="1" dirty="0">
                <a:solidFill>
                  <a:srgbClr val="002060"/>
                </a:solidFill>
              </a:rPr>
              <a:t>192 </a:t>
            </a:r>
            <a:r>
              <a:rPr lang="cs-CZ" sz="2800" b="1" dirty="0" smtClean="0">
                <a:solidFill>
                  <a:srgbClr val="002060"/>
                </a:solidFill>
              </a:rPr>
              <a:t>    km/h       </a:t>
            </a:r>
            <a:r>
              <a:rPr lang="cs-CZ" sz="2800" b="1" dirty="0">
                <a:solidFill>
                  <a:srgbClr val="002060"/>
                </a:solidFill>
              </a:rPr>
              <a:t>194 </a:t>
            </a:r>
            <a:r>
              <a:rPr lang="cs-CZ" sz="2800" b="1" dirty="0" smtClean="0">
                <a:solidFill>
                  <a:srgbClr val="002060"/>
                </a:solidFill>
              </a:rPr>
              <a:t>   km/h</a:t>
            </a:r>
            <a:endParaRPr lang="cs-CZ" sz="2800" b="1" dirty="0">
              <a:solidFill>
                <a:srgbClr val="002060"/>
              </a:solidFill>
            </a:endParaRPr>
          </a:p>
          <a:p>
            <a:pPr algn="l"/>
            <a:r>
              <a:rPr lang="cs-CZ" sz="2800" b="1" dirty="0">
                <a:solidFill>
                  <a:srgbClr val="002060"/>
                </a:solidFill>
              </a:rPr>
              <a:t>Zrychlení z 0 na 100   </a:t>
            </a:r>
            <a:r>
              <a:rPr lang="cs-CZ" sz="2800" b="1" dirty="0" smtClean="0">
                <a:solidFill>
                  <a:srgbClr val="002060"/>
                </a:solidFill>
              </a:rPr>
              <a:t>      </a:t>
            </a:r>
            <a:r>
              <a:rPr lang="cs-CZ" sz="2800" b="1" dirty="0">
                <a:solidFill>
                  <a:srgbClr val="002060"/>
                </a:solidFill>
              </a:rPr>
              <a:t>11,4 s       </a:t>
            </a:r>
            <a:r>
              <a:rPr lang="cs-CZ" sz="2800" b="1" dirty="0" smtClean="0">
                <a:solidFill>
                  <a:srgbClr val="002060"/>
                </a:solidFill>
              </a:rPr>
              <a:t>         </a:t>
            </a:r>
            <a:r>
              <a:rPr lang="cs-CZ" sz="2800" b="1" dirty="0">
                <a:solidFill>
                  <a:srgbClr val="002060"/>
                </a:solidFill>
              </a:rPr>
              <a:t> 10,8 s</a:t>
            </a:r>
          </a:p>
          <a:p>
            <a:pPr algn="l"/>
            <a:r>
              <a:rPr lang="cs-CZ" sz="2800" b="1" dirty="0">
                <a:solidFill>
                  <a:srgbClr val="002060"/>
                </a:solidFill>
              </a:rPr>
              <a:t>Objem nádrží           </a:t>
            </a:r>
            <a:r>
              <a:rPr lang="cs-CZ" sz="2800" b="1" dirty="0" smtClean="0">
                <a:solidFill>
                  <a:srgbClr val="002060"/>
                </a:solidFill>
              </a:rPr>
              <a:t>          55    </a:t>
            </a:r>
            <a:r>
              <a:rPr lang="cs-CZ" sz="2800" b="1" dirty="0">
                <a:solidFill>
                  <a:srgbClr val="002060"/>
                </a:solidFill>
              </a:rPr>
              <a:t>l              </a:t>
            </a:r>
            <a:r>
              <a:rPr lang="cs-CZ" sz="2800" b="1" dirty="0" smtClean="0">
                <a:solidFill>
                  <a:srgbClr val="002060"/>
                </a:solidFill>
              </a:rPr>
              <a:t>    </a:t>
            </a:r>
            <a:r>
              <a:rPr lang="cs-CZ" sz="2800" b="1" dirty="0">
                <a:solidFill>
                  <a:srgbClr val="002060"/>
                </a:solidFill>
              </a:rPr>
              <a:t>50 </a:t>
            </a:r>
            <a:r>
              <a:rPr lang="cs-CZ" sz="2800" b="1" dirty="0" smtClean="0">
                <a:solidFill>
                  <a:srgbClr val="002060"/>
                </a:solidFill>
              </a:rPr>
              <a:t>   l</a:t>
            </a:r>
            <a:endParaRPr lang="cs-CZ" sz="2800" b="1" dirty="0">
              <a:solidFill>
                <a:srgbClr val="002060"/>
              </a:solidFill>
            </a:endParaRPr>
          </a:p>
          <a:p>
            <a:pPr algn="l"/>
            <a:r>
              <a:rPr lang="cs-CZ" sz="2800" b="1" dirty="0">
                <a:solidFill>
                  <a:srgbClr val="002060"/>
                </a:solidFill>
              </a:rPr>
              <a:t>Rozvor                            2 </a:t>
            </a:r>
            <a:r>
              <a:rPr lang="cs-CZ" sz="2800" b="1" dirty="0" smtClean="0">
                <a:solidFill>
                  <a:srgbClr val="002060"/>
                </a:solidFill>
              </a:rPr>
              <a:t>578   </a:t>
            </a:r>
            <a:r>
              <a:rPr lang="cs-CZ" sz="2800" b="1" dirty="0">
                <a:solidFill>
                  <a:srgbClr val="002060"/>
                </a:solidFill>
              </a:rPr>
              <a:t>mm    </a:t>
            </a:r>
            <a:r>
              <a:rPr lang="cs-CZ" sz="2800" b="1" dirty="0" smtClean="0">
                <a:solidFill>
                  <a:srgbClr val="002060"/>
                </a:solidFill>
              </a:rPr>
              <a:t>   </a:t>
            </a:r>
            <a:r>
              <a:rPr lang="cs-CZ" sz="2800" b="1" dirty="0">
                <a:solidFill>
                  <a:srgbClr val="002060"/>
                </a:solidFill>
              </a:rPr>
              <a:t>2 </a:t>
            </a:r>
            <a:r>
              <a:rPr lang="cs-CZ" sz="2800" b="1" dirty="0" smtClean="0">
                <a:solidFill>
                  <a:srgbClr val="002060"/>
                </a:solidFill>
              </a:rPr>
              <a:t>686    mm</a:t>
            </a:r>
          </a:p>
          <a:p>
            <a:pPr algn="l"/>
            <a:endParaRPr lang="cs-CZ" sz="1600" b="1" dirty="0" smtClean="0">
              <a:solidFill>
                <a:srgbClr val="002060"/>
              </a:solidFill>
            </a:endParaRPr>
          </a:p>
          <a:p>
            <a:r>
              <a:rPr lang="cs-CZ" sz="2200" i="1" dirty="0" smtClean="0">
                <a:solidFill>
                  <a:srgbClr val="002060"/>
                </a:solidFill>
              </a:rPr>
              <a:t>Poznámka: výsledky udávejte s přesností na 2 desetinná místa</a:t>
            </a:r>
            <a:endParaRPr lang="cs-CZ" sz="2200" i="1" dirty="0">
              <a:solidFill>
                <a:srgbClr val="002060"/>
              </a:solidFill>
            </a:endParaRPr>
          </a:p>
          <a:p>
            <a:endParaRPr lang="cs-CZ" sz="2800" b="1" i="1" dirty="0" smtClean="0">
              <a:solidFill>
                <a:srgbClr val="002060"/>
              </a:solidFill>
            </a:endParaRPr>
          </a:p>
        </p:txBody>
      </p:sp>
      <p:sp>
        <p:nvSpPr>
          <p:cNvPr id="6" name="Nadpis 3"/>
          <p:cNvSpPr txBox="1">
            <a:spLocks/>
          </p:cNvSpPr>
          <p:nvPr/>
        </p:nvSpPr>
        <p:spPr>
          <a:xfrm>
            <a:off x="179512" y="188640"/>
            <a:ext cx="8784976" cy="86409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54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Procenta v „</a:t>
            </a:r>
            <a:r>
              <a:rPr lang="cs-CZ" sz="5400" b="1" dirty="0" err="1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autařské</a:t>
            </a:r>
            <a:r>
              <a:rPr lang="cs-CZ" sz="54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“ praxi </a:t>
            </a:r>
          </a:p>
        </p:txBody>
      </p:sp>
      <p:sp>
        <p:nvSpPr>
          <p:cNvPr id="2" name="Zahnutá šipka dolů 1">
            <a:hlinkClick r:id="" action="ppaction://hlinkshowjump?jump=nextslide"/>
          </p:cNvPr>
          <p:cNvSpPr/>
          <p:nvPr/>
        </p:nvSpPr>
        <p:spPr>
          <a:xfrm>
            <a:off x="2843808" y="5949280"/>
            <a:ext cx="4032448" cy="731520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2060"/>
                </a:solidFill>
              </a:rPr>
              <a:t>Řešení :</a:t>
            </a:r>
            <a:endParaRPr lang="cs-CZ" sz="36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20882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>
            <a:noAutofit/>
          </a:bodyPr>
          <a:lstStyle/>
          <a:p>
            <a:r>
              <a:rPr lang="cs-CZ" sz="54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Procenta v „</a:t>
            </a:r>
            <a:r>
              <a:rPr lang="cs-CZ" sz="5400" b="1" dirty="0" err="1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autařské</a:t>
            </a:r>
            <a:r>
              <a:rPr lang="cs-CZ" sz="54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“ praxi </a:t>
            </a:r>
            <a:endParaRPr lang="cs-CZ" sz="5400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7704856" cy="504056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>
                <a:solidFill>
                  <a:srgbClr val="002060"/>
                </a:solidFill>
              </a:rPr>
              <a:t>Maximální rychlost </a:t>
            </a:r>
            <a:r>
              <a:rPr lang="cs-CZ" sz="2800" b="1" dirty="0" smtClean="0">
                <a:solidFill>
                  <a:srgbClr val="002060"/>
                </a:solidFill>
              </a:rPr>
              <a:t> ……….  </a:t>
            </a:r>
            <a:r>
              <a:rPr lang="cs-CZ" sz="2800" b="1" dirty="0">
                <a:solidFill>
                  <a:srgbClr val="002060"/>
                </a:solidFill>
              </a:rPr>
              <a:t>z</a:t>
            </a:r>
            <a:r>
              <a:rPr lang="cs-CZ" sz="2800" b="1" dirty="0" smtClean="0">
                <a:solidFill>
                  <a:srgbClr val="002060"/>
                </a:solidFill>
              </a:rPr>
              <a:t>výšení o 1,04 %      Zrychlení </a:t>
            </a:r>
            <a:r>
              <a:rPr lang="cs-CZ" sz="2800" b="1" dirty="0">
                <a:solidFill>
                  <a:srgbClr val="002060"/>
                </a:solidFill>
              </a:rPr>
              <a:t>z 0 na </a:t>
            </a:r>
            <a:r>
              <a:rPr lang="cs-CZ" sz="2800" b="1" dirty="0" smtClean="0">
                <a:solidFill>
                  <a:srgbClr val="002060"/>
                </a:solidFill>
              </a:rPr>
              <a:t>100  ……… zlepšení o 5,26 % </a:t>
            </a:r>
            <a:endParaRPr lang="cs-CZ" sz="2800" b="1" dirty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sz="2800" b="1" dirty="0">
                <a:solidFill>
                  <a:srgbClr val="002060"/>
                </a:solidFill>
              </a:rPr>
              <a:t>Objem nádrží </a:t>
            </a:r>
            <a:r>
              <a:rPr lang="cs-CZ" sz="2800" b="1" dirty="0" smtClean="0">
                <a:solidFill>
                  <a:srgbClr val="002060"/>
                </a:solidFill>
              </a:rPr>
              <a:t> ……………… zmenšení o 9,09 %       Rozvor  ………………………….. zvětšení o 4,19 %</a:t>
            </a:r>
            <a:endParaRPr lang="cs-CZ" sz="2800" b="1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endParaRPr lang="cs-CZ" sz="2800" b="1" u="dbl" dirty="0">
              <a:solidFill>
                <a:srgbClr val="002060"/>
              </a:solidFill>
            </a:endParaRPr>
          </a:p>
        </p:txBody>
      </p:sp>
      <p:pic>
        <p:nvPicPr>
          <p:cNvPr id="7170" name="Picture 2" descr="C:\Program Files (x86)\Microsoft Office\MEDIA\CAGCAT10\j0278882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4293096"/>
            <a:ext cx="1914387" cy="19124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968561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>
            <a:noAutofit/>
          </a:bodyPr>
          <a:lstStyle/>
          <a:p>
            <a:r>
              <a:rPr lang="cs-CZ" sz="54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Procenta v „</a:t>
            </a:r>
            <a:r>
              <a:rPr lang="cs-CZ" sz="5400" b="1" dirty="0" err="1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autařské</a:t>
            </a:r>
            <a:r>
              <a:rPr lang="cs-CZ" sz="54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“ praxi </a:t>
            </a:r>
            <a:endParaRPr lang="cs-CZ" sz="5400" b="1" dirty="0">
              <a:solidFill>
                <a:srgbClr val="002060"/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323528" y="1556792"/>
            <a:ext cx="8280920" cy="5301208"/>
          </a:xfrm>
        </p:spPr>
        <p:txBody>
          <a:bodyPr>
            <a:normAutofit/>
          </a:bodyPr>
          <a:lstStyle/>
          <a:p>
            <a:pPr marL="0" lvl="0" indent="0" algn="ctr">
              <a:buNone/>
            </a:pPr>
            <a:r>
              <a:rPr lang="cs-CZ" sz="2800" b="1" dirty="0">
                <a:solidFill>
                  <a:srgbClr val="002060"/>
                </a:solidFill>
              </a:rPr>
              <a:t>Brzdné síly na jedné nápravě vozidla </a:t>
            </a:r>
            <a:endParaRPr lang="cs-CZ" sz="2800" b="1" dirty="0" smtClean="0">
              <a:solidFill>
                <a:srgbClr val="002060"/>
              </a:solidFill>
            </a:endParaRPr>
          </a:p>
          <a:p>
            <a:pPr marL="0" lv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se </a:t>
            </a:r>
            <a:r>
              <a:rPr lang="cs-CZ" sz="2800" b="1" dirty="0">
                <a:solidFill>
                  <a:srgbClr val="002060"/>
                </a:solidFill>
              </a:rPr>
              <a:t>nesmí lišit o více jak 30 %. </a:t>
            </a:r>
            <a:endParaRPr lang="cs-CZ" sz="2800" b="1" dirty="0" smtClean="0">
              <a:solidFill>
                <a:srgbClr val="002060"/>
              </a:solidFill>
            </a:endParaRPr>
          </a:p>
          <a:p>
            <a:pPr marL="0" lv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Jaké </a:t>
            </a:r>
            <a:r>
              <a:rPr lang="cs-CZ" sz="2800" b="1" dirty="0">
                <a:solidFill>
                  <a:srgbClr val="002060"/>
                </a:solidFill>
              </a:rPr>
              <a:t>hodnoty můžeme naměřit na druhém kole, </a:t>
            </a:r>
            <a:endParaRPr lang="cs-CZ" sz="2800" b="1" dirty="0" smtClean="0">
              <a:solidFill>
                <a:srgbClr val="002060"/>
              </a:solidFill>
            </a:endParaRPr>
          </a:p>
          <a:p>
            <a:pPr marL="0" lv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je-li </a:t>
            </a:r>
            <a:r>
              <a:rPr lang="cs-CZ" sz="2800" b="1" dirty="0">
                <a:solidFill>
                  <a:srgbClr val="002060"/>
                </a:solidFill>
              </a:rPr>
              <a:t>na prvním kole brzdná síla 2,1 </a:t>
            </a:r>
            <a:r>
              <a:rPr lang="cs-CZ" sz="2800" b="1" dirty="0" err="1">
                <a:solidFill>
                  <a:srgbClr val="002060"/>
                </a:solidFill>
              </a:rPr>
              <a:t>kN</a:t>
            </a:r>
            <a:r>
              <a:rPr lang="cs-CZ" sz="2800" b="1" dirty="0">
                <a:solidFill>
                  <a:srgbClr val="002060"/>
                </a:solidFill>
              </a:rPr>
              <a:t>?</a:t>
            </a:r>
          </a:p>
          <a:p>
            <a:pPr marL="0" indent="0" algn="ctr">
              <a:buNone/>
            </a:pPr>
            <a:endParaRPr lang="cs-CZ" sz="2800" b="1" dirty="0">
              <a:solidFill>
                <a:srgbClr val="002060"/>
              </a:solidFill>
            </a:endParaRPr>
          </a:p>
          <a:p>
            <a:endParaRPr lang="cs-CZ" sz="5700" b="1" dirty="0" smtClean="0">
              <a:solidFill>
                <a:srgbClr val="FF0000"/>
              </a:solidFill>
            </a:endParaRPr>
          </a:p>
        </p:txBody>
      </p:sp>
      <p:sp>
        <p:nvSpPr>
          <p:cNvPr id="5" name="Zahnutá šipka dolů 4"/>
          <p:cNvSpPr/>
          <p:nvPr/>
        </p:nvSpPr>
        <p:spPr>
          <a:xfrm>
            <a:off x="2830774" y="6129210"/>
            <a:ext cx="4032448" cy="731520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2060"/>
                </a:solidFill>
                <a:hlinkClick r:id="" action="ppaction://hlinkshowjump?jump=nextslide"/>
              </a:rPr>
              <a:t>Řešení</a:t>
            </a:r>
            <a:r>
              <a:rPr lang="cs-CZ" sz="3600" b="1" dirty="0" smtClean="0">
                <a:solidFill>
                  <a:srgbClr val="002060"/>
                </a:solidFill>
              </a:rPr>
              <a:t> :</a:t>
            </a:r>
            <a:endParaRPr lang="cs-CZ" sz="3600" b="1" dirty="0">
              <a:solidFill>
                <a:srgbClr val="002060"/>
              </a:solidFill>
            </a:endParaRPr>
          </a:p>
        </p:txBody>
      </p:sp>
      <p:pic>
        <p:nvPicPr>
          <p:cNvPr id="8195" name="Picture 3" descr="C:\Program Files (x86)\Microsoft Office\MEDIA\CAGCAT10\j0278882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4077072"/>
            <a:ext cx="1388732" cy="13873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281777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>
            <a:noAutofit/>
          </a:bodyPr>
          <a:lstStyle/>
          <a:p>
            <a:r>
              <a:rPr lang="cs-CZ" sz="54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Procenta v „</a:t>
            </a:r>
            <a:r>
              <a:rPr lang="cs-CZ" sz="5400" b="1" dirty="0" err="1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autařské</a:t>
            </a:r>
            <a:r>
              <a:rPr lang="cs-CZ" sz="54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“ praxi </a:t>
            </a:r>
            <a:endParaRPr lang="cs-CZ" sz="5400" b="1" dirty="0">
              <a:solidFill>
                <a:srgbClr val="002060"/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0" y="1556792"/>
            <a:ext cx="9144000" cy="530120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Nejprve výpočet odchylky: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100 % ……….. 2,1 </a:t>
            </a:r>
            <a:r>
              <a:rPr lang="cs-CZ" sz="2800" b="1" dirty="0" err="1" smtClean="0">
                <a:solidFill>
                  <a:srgbClr val="002060"/>
                </a:solidFill>
              </a:rPr>
              <a:t>kN</a:t>
            </a:r>
            <a:endParaRPr lang="cs-CZ" sz="2800" b="1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sz="2800" b="1" u="sng" dirty="0" smtClean="0">
                <a:solidFill>
                  <a:srgbClr val="002060"/>
                </a:solidFill>
              </a:rPr>
              <a:t>30 % …………… x </a:t>
            </a:r>
            <a:r>
              <a:rPr lang="cs-CZ" sz="2800" b="1" u="sng" dirty="0" err="1" smtClean="0">
                <a:solidFill>
                  <a:srgbClr val="002060"/>
                </a:solidFill>
              </a:rPr>
              <a:t>kN</a:t>
            </a:r>
            <a:endParaRPr lang="cs-CZ" sz="2800" b="1" u="sng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x = 0,63 </a:t>
            </a:r>
            <a:r>
              <a:rPr lang="cs-CZ" sz="2800" b="1" dirty="0" err="1" smtClean="0">
                <a:solidFill>
                  <a:srgbClr val="002060"/>
                </a:solidFill>
              </a:rPr>
              <a:t>kN</a:t>
            </a:r>
            <a:endParaRPr lang="cs-CZ" sz="2800" b="1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sz="2800" b="1" u="dbl" dirty="0" smtClean="0">
                <a:solidFill>
                  <a:srgbClr val="002060"/>
                </a:solidFill>
              </a:rPr>
              <a:t>Tolerance : 2,1 ± 0,63 </a:t>
            </a:r>
            <a:r>
              <a:rPr lang="cs-CZ" sz="2800" b="1" u="dbl" dirty="0" err="1" smtClean="0">
                <a:solidFill>
                  <a:srgbClr val="002060"/>
                </a:solidFill>
              </a:rPr>
              <a:t>kN</a:t>
            </a:r>
            <a:endParaRPr lang="cs-CZ" sz="2800" b="1" u="dbl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endParaRPr lang="cs-CZ" sz="2800" b="1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Na druhém kole můžeme naměřit hodnoty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 v rozmezí od 1,47 </a:t>
            </a:r>
            <a:r>
              <a:rPr lang="cs-CZ" sz="2800" b="1" dirty="0" err="1" smtClean="0">
                <a:solidFill>
                  <a:srgbClr val="002060"/>
                </a:solidFill>
              </a:rPr>
              <a:t>kN</a:t>
            </a:r>
            <a:r>
              <a:rPr lang="cs-CZ" sz="2800" b="1" dirty="0" smtClean="0">
                <a:solidFill>
                  <a:srgbClr val="002060"/>
                </a:solidFill>
              </a:rPr>
              <a:t> do 2,73 </a:t>
            </a:r>
            <a:r>
              <a:rPr lang="cs-CZ" sz="2800" b="1" dirty="0" err="1" smtClean="0">
                <a:solidFill>
                  <a:srgbClr val="002060"/>
                </a:solidFill>
              </a:rPr>
              <a:t>kN</a:t>
            </a:r>
            <a:endParaRPr lang="cs-CZ" sz="2800" b="1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endParaRPr lang="cs-CZ" sz="2800" b="1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endParaRPr lang="cs-CZ" sz="2800" b="1" dirty="0">
              <a:solidFill>
                <a:srgbClr val="002060"/>
              </a:solidFill>
            </a:endParaRPr>
          </a:p>
          <a:p>
            <a:endParaRPr lang="cs-CZ" sz="11200" dirty="0" smtClean="0">
              <a:solidFill>
                <a:srgbClr val="FF0000"/>
              </a:solidFill>
            </a:endParaRPr>
          </a:p>
          <a:p>
            <a:endParaRPr lang="cs-CZ" sz="11200" b="1" dirty="0">
              <a:solidFill>
                <a:srgbClr val="FF0000"/>
              </a:solidFill>
            </a:endParaRPr>
          </a:p>
          <a:p>
            <a:endParaRPr lang="cs-CZ" sz="11200" b="1" dirty="0" smtClean="0">
              <a:solidFill>
                <a:srgbClr val="FF0000"/>
              </a:solidFill>
            </a:endParaRPr>
          </a:p>
          <a:p>
            <a:endParaRPr lang="cs-CZ" sz="11200" b="1" dirty="0">
              <a:solidFill>
                <a:srgbClr val="FF0000"/>
              </a:solidFill>
            </a:endParaRPr>
          </a:p>
          <a:p>
            <a:endParaRPr lang="cs-CZ" sz="11200" b="1" dirty="0" smtClean="0">
              <a:solidFill>
                <a:srgbClr val="FF0000"/>
              </a:solidFill>
            </a:endParaRPr>
          </a:p>
          <a:p>
            <a:endParaRPr lang="cs-CZ" sz="11200" b="1" dirty="0" smtClean="0">
              <a:solidFill>
                <a:srgbClr val="FF0000"/>
              </a:solidFill>
            </a:endParaRPr>
          </a:p>
          <a:p>
            <a:endParaRPr lang="cs-CZ" sz="11200" b="1" dirty="0" smtClean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888451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>
            <a:noAutofit/>
          </a:bodyPr>
          <a:lstStyle/>
          <a:p>
            <a:r>
              <a:rPr lang="cs-CZ" sz="54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Procenta v „</a:t>
            </a:r>
            <a:r>
              <a:rPr lang="cs-CZ" sz="5400" b="1" dirty="0" err="1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autařské</a:t>
            </a:r>
            <a:r>
              <a:rPr lang="cs-CZ" sz="54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“ praxi </a:t>
            </a:r>
            <a:endParaRPr lang="cs-CZ" sz="5400" b="1" dirty="0">
              <a:solidFill>
                <a:srgbClr val="002060"/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0" y="1556792"/>
            <a:ext cx="9144000" cy="5301208"/>
          </a:xfrm>
        </p:spPr>
        <p:txBody>
          <a:bodyPr>
            <a:normAutofit/>
          </a:bodyPr>
          <a:lstStyle/>
          <a:p>
            <a:pPr marL="0" lvl="0" indent="0" algn="ctr">
              <a:buNone/>
            </a:pPr>
            <a:r>
              <a:rPr lang="cs-CZ" sz="2800" b="1" dirty="0">
                <a:solidFill>
                  <a:srgbClr val="002060"/>
                </a:solidFill>
              </a:rPr>
              <a:t>Účinnost </a:t>
            </a:r>
            <a:r>
              <a:rPr lang="cs-CZ" sz="2800" b="1" dirty="0" smtClean="0">
                <a:solidFill>
                  <a:srgbClr val="002060"/>
                </a:solidFill>
              </a:rPr>
              <a:t>spalovacího </a:t>
            </a:r>
            <a:r>
              <a:rPr lang="cs-CZ" sz="2800" b="1" dirty="0">
                <a:solidFill>
                  <a:srgbClr val="002060"/>
                </a:solidFill>
              </a:rPr>
              <a:t>zážehového motoru je asi 36 </a:t>
            </a:r>
            <a:r>
              <a:rPr lang="cs-CZ" sz="2800" b="1" dirty="0" smtClean="0">
                <a:solidFill>
                  <a:srgbClr val="002060"/>
                </a:solidFill>
              </a:rPr>
              <a:t>%.</a:t>
            </a:r>
          </a:p>
          <a:p>
            <a:pPr marL="0" lv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Ze </a:t>
            </a:r>
            <a:r>
              <a:rPr lang="cs-CZ" sz="2800" b="1" dirty="0">
                <a:solidFill>
                  <a:srgbClr val="002060"/>
                </a:solidFill>
              </a:rPr>
              <a:t>spáleného benzinu </a:t>
            </a:r>
            <a:r>
              <a:rPr lang="cs-CZ" sz="2800" b="1" dirty="0" smtClean="0">
                <a:solidFill>
                  <a:srgbClr val="002060"/>
                </a:solidFill>
              </a:rPr>
              <a:t>nám </a:t>
            </a:r>
            <a:r>
              <a:rPr lang="cs-CZ" sz="2800" b="1" dirty="0">
                <a:solidFill>
                  <a:srgbClr val="002060"/>
                </a:solidFill>
              </a:rPr>
              <a:t>19 % „projde </a:t>
            </a:r>
            <a:r>
              <a:rPr lang="cs-CZ" sz="2800" b="1" dirty="0" smtClean="0">
                <a:solidFill>
                  <a:srgbClr val="002060"/>
                </a:solidFill>
              </a:rPr>
              <a:t>výfukem“ ,</a:t>
            </a:r>
          </a:p>
          <a:p>
            <a:pPr marL="0" lv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 </a:t>
            </a:r>
            <a:r>
              <a:rPr lang="cs-CZ" sz="2800" b="1" dirty="0">
                <a:solidFill>
                  <a:srgbClr val="002060"/>
                </a:solidFill>
              </a:rPr>
              <a:t>zbytek se přemění na teplo. </a:t>
            </a:r>
            <a:endParaRPr lang="cs-CZ" sz="2800" b="1" dirty="0" smtClean="0">
              <a:solidFill>
                <a:srgbClr val="002060"/>
              </a:solidFill>
            </a:endParaRPr>
          </a:p>
          <a:p>
            <a:pPr marL="0" lv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Kolik </a:t>
            </a:r>
            <a:r>
              <a:rPr lang="cs-CZ" sz="2800" b="1" dirty="0">
                <a:solidFill>
                  <a:srgbClr val="002060"/>
                </a:solidFill>
              </a:rPr>
              <a:t>litrů benzinu „se protopí“ </a:t>
            </a:r>
            <a:r>
              <a:rPr lang="cs-CZ" sz="2800" b="1" dirty="0" smtClean="0">
                <a:solidFill>
                  <a:srgbClr val="002060"/>
                </a:solidFill>
              </a:rPr>
              <a:t>(přemění na neužitečné teplo – netopíme-li v autě) při </a:t>
            </a:r>
            <a:r>
              <a:rPr lang="cs-CZ" sz="2800" b="1" dirty="0">
                <a:solidFill>
                  <a:srgbClr val="002060"/>
                </a:solidFill>
              </a:rPr>
              <a:t>průměrné spotřebě </a:t>
            </a:r>
            <a:r>
              <a:rPr lang="cs-CZ" sz="2800" b="1" dirty="0" smtClean="0">
                <a:solidFill>
                  <a:srgbClr val="002060"/>
                </a:solidFill>
              </a:rPr>
              <a:t>7,6 l / 100 km?</a:t>
            </a:r>
            <a:endParaRPr lang="cs-CZ" sz="2800" b="1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endParaRPr lang="cs-CZ" sz="2800" b="1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endParaRPr lang="cs-CZ" sz="2800" b="1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endParaRPr lang="cs-CZ" sz="2800" b="1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endParaRPr lang="cs-CZ" sz="2800" b="1" dirty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sz="2800" dirty="0" smtClean="0">
              <a:solidFill>
                <a:srgbClr val="002060"/>
              </a:solidFill>
              <a:effectLst>
                <a:outerShdw blurRad="50800" dist="38100" dir="18900000" algn="bl" rotWithShape="0">
                  <a:prstClr val="black">
                    <a:alpha val="40000"/>
                  </a:prstClr>
                </a:outerShdw>
              </a:effectLst>
            </a:endParaRPr>
          </a:p>
          <a:p>
            <a:pPr marL="0" indent="0">
              <a:buNone/>
            </a:pPr>
            <a:endParaRPr lang="cs-CZ" sz="2800" dirty="0" smtClean="0">
              <a:solidFill>
                <a:srgbClr val="002060"/>
              </a:solidFill>
              <a:effectLst>
                <a:outerShdw blurRad="50800" dist="38100" dir="18900000" algn="bl" rotWithShape="0">
                  <a:prstClr val="black">
                    <a:alpha val="40000"/>
                  </a:prstClr>
                </a:outerShdw>
              </a:effectLst>
            </a:endParaRPr>
          </a:p>
          <a:p>
            <a:pPr marL="0" indent="0">
              <a:buNone/>
            </a:pPr>
            <a:endParaRPr lang="cs-CZ" sz="11200" dirty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sz="11200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sz="11200" dirty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sz="11200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sz="11200" dirty="0" smtClean="0">
              <a:solidFill>
                <a:srgbClr val="002060"/>
              </a:solidFill>
            </a:endParaRPr>
          </a:p>
        </p:txBody>
      </p:sp>
      <p:sp>
        <p:nvSpPr>
          <p:cNvPr id="4" name="Zahnutá šipka dolů 3">
            <a:hlinkClick r:id="" action="ppaction://hlinkshowjump?jump=nextslide"/>
          </p:cNvPr>
          <p:cNvSpPr/>
          <p:nvPr/>
        </p:nvSpPr>
        <p:spPr>
          <a:xfrm>
            <a:off x="2830774" y="6129210"/>
            <a:ext cx="4032448" cy="731520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2060"/>
                </a:solidFill>
                <a:hlinkClick r:id="" action="ppaction://hlinkshowjump?jump=nextslide"/>
              </a:rPr>
              <a:t>Řešení</a:t>
            </a:r>
            <a:r>
              <a:rPr lang="cs-CZ" sz="3600" b="1" dirty="0" smtClean="0">
                <a:solidFill>
                  <a:srgbClr val="002060"/>
                </a:solidFill>
              </a:rPr>
              <a:t> :</a:t>
            </a:r>
            <a:endParaRPr lang="cs-CZ" sz="3600" b="1" dirty="0">
              <a:solidFill>
                <a:srgbClr val="002060"/>
              </a:solidFill>
            </a:endParaRPr>
          </a:p>
        </p:txBody>
      </p:sp>
      <p:pic>
        <p:nvPicPr>
          <p:cNvPr id="9218" name="Picture 2" descr="C:\Program Files (x86)\Microsoft Office\MEDIA\CAGCAT10\j0252349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7507" y="4509120"/>
            <a:ext cx="1826971" cy="11109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888451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>
            <a:noAutofit/>
          </a:bodyPr>
          <a:lstStyle/>
          <a:p>
            <a:r>
              <a:rPr lang="cs-CZ" sz="54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Procenta v „</a:t>
            </a:r>
            <a:r>
              <a:rPr lang="cs-CZ" sz="5400" b="1" dirty="0" err="1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autařské</a:t>
            </a:r>
            <a:r>
              <a:rPr lang="cs-CZ" sz="54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“ praxi </a:t>
            </a:r>
            <a:endParaRPr lang="cs-CZ" sz="5400" b="1" dirty="0">
              <a:solidFill>
                <a:srgbClr val="00206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Zástupný symbol pro obsah 6"/>
              <p:cNvSpPr>
                <a:spLocks noGrp="1"/>
              </p:cNvSpPr>
              <p:nvPr>
                <p:ph idx="1"/>
              </p:nvPr>
            </p:nvSpPr>
            <p:spPr>
              <a:xfrm>
                <a:off x="0" y="1556792"/>
                <a:ext cx="9144000" cy="5301208"/>
              </a:xfrm>
            </p:spPr>
            <p:txBody>
              <a:bodyPr>
                <a:normAutofit/>
              </a:bodyPr>
              <a:lstStyle/>
              <a:p>
                <a:pPr marL="0" indent="0" algn="ctr">
                  <a:buNone/>
                </a:pPr>
                <a:r>
                  <a:rPr lang="cs-CZ" sz="2800" b="1" dirty="0" smtClean="0">
                    <a:solidFill>
                      <a:srgbClr val="002060"/>
                    </a:solidFill>
                  </a:rPr>
                  <a:t>Na teplo se přemění:</a:t>
                </a:r>
              </a:p>
              <a:p>
                <a:pPr marL="0" indent="0" algn="ctr">
                  <a:buNone/>
                </a:pPr>
                <a:r>
                  <a:rPr lang="cs-CZ" sz="2800" b="1" dirty="0" smtClean="0">
                    <a:solidFill>
                      <a:srgbClr val="002060"/>
                    </a:solidFill>
                  </a:rPr>
                  <a:t>100 – 36 – 19 = 55 %</a:t>
                </a:r>
              </a:p>
              <a:p>
                <a:pPr marL="0" indent="0" algn="ctr">
                  <a:buNone/>
                </a:pPr>
                <a:endParaRPr lang="cs-CZ" sz="2800" b="1" dirty="0">
                  <a:solidFill>
                    <a:srgbClr val="002060"/>
                  </a:solidFill>
                </a:endParaRPr>
              </a:p>
              <a:p>
                <a:pPr marL="0" indent="0" algn="ctr">
                  <a:buNone/>
                </a:pPr>
                <a:r>
                  <a:rPr lang="cs-CZ" sz="2800" b="1" dirty="0" smtClean="0">
                    <a:solidFill>
                      <a:srgbClr val="002060"/>
                    </a:solidFill>
                  </a:rPr>
                  <a:t>Spotřeba: 7,6 l / 100 km ……….. 100 %</a:t>
                </a:r>
              </a:p>
              <a:p>
                <a:pPr marL="0" indent="0" algn="ctr">
                  <a:buNone/>
                </a:pPr>
                <a:r>
                  <a:rPr lang="cs-CZ" sz="2800" b="1" u="sng" dirty="0" smtClean="0">
                    <a:solidFill>
                      <a:srgbClr val="002060"/>
                    </a:solidFill>
                  </a:rPr>
                  <a:t>x l / 100 km …………. 55 %</a:t>
                </a:r>
              </a:p>
              <a:p>
                <a:pPr marL="0" indent="0" algn="ctr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0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𝐱</m:t>
                          </m:r>
                        </m:num>
                        <m:den>
                          <m:r>
                            <a:rPr lang="cs-CZ" sz="2800" b="1" i="0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𝟕</m:t>
                          </m:r>
                          <m:r>
                            <a:rPr lang="cs-CZ" sz="2800" b="1" i="0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,</m:t>
                          </m:r>
                          <m:r>
                            <a:rPr lang="cs-CZ" sz="2800" b="1" i="0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𝟔</m:t>
                          </m:r>
                        </m:den>
                      </m:f>
                      <m:r>
                        <a:rPr lang="cs-CZ" sz="2800" b="1" i="0" smtClean="0">
                          <a:solidFill>
                            <a:srgbClr val="002060"/>
                          </a:solidFill>
                          <a:latin typeface="Cambria Math"/>
                        </a:rPr>
                        <m:t>= </m:t>
                      </m:r>
                      <m:f>
                        <m:fPr>
                          <m:ctrlPr>
                            <a:rPr lang="cs-CZ" sz="28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0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𝟓𝟓</m:t>
                          </m:r>
                        </m:num>
                        <m:den>
                          <m:r>
                            <a:rPr lang="cs-CZ" sz="2800" b="1" i="0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𝟏𝟎𝟎</m:t>
                          </m:r>
                        </m:den>
                      </m:f>
                    </m:oMath>
                  </m:oMathPara>
                </a14:m>
                <a:endParaRPr lang="cs-CZ" sz="2800" b="1" dirty="0" smtClean="0">
                  <a:solidFill>
                    <a:srgbClr val="002060"/>
                  </a:solidFill>
                </a:endParaRPr>
              </a:p>
              <a:p>
                <a:pPr marL="0" indent="0" algn="ctr">
                  <a:buNone/>
                </a:pPr>
                <a:r>
                  <a:rPr lang="cs-CZ" sz="2800" b="1" u="dbl" dirty="0" smtClean="0">
                    <a:solidFill>
                      <a:srgbClr val="002060"/>
                    </a:solidFill>
                  </a:rPr>
                  <a:t>x = 4,18 l / 100 km</a:t>
                </a:r>
              </a:p>
              <a:p>
                <a:pPr marL="0" indent="0" algn="ctr">
                  <a:buNone/>
                </a:pPr>
                <a:r>
                  <a:rPr lang="cs-CZ" sz="2800" b="1" dirty="0" smtClean="0">
                    <a:solidFill>
                      <a:srgbClr val="002060"/>
                    </a:solidFill>
                  </a:rPr>
                  <a:t>Při zadaných parametrech se nám na teplo přemění 4,18 l benzínu na 100 km jízdy.</a:t>
                </a:r>
              </a:p>
            </p:txBody>
          </p:sp>
        </mc:Choice>
        <mc:Fallback xmlns="">
          <p:sp>
            <p:nvSpPr>
              <p:cNvPr id="7" name="Zástupný symbol pro obsah 6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0" y="1556792"/>
                <a:ext cx="9144000" cy="5301208"/>
              </a:xfrm>
              <a:blipFill rotWithShape="1">
                <a:blip r:embed="rId2"/>
                <a:stretch>
                  <a:fillRect t="-103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6474998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Procenta v „</a:t>
            </a:r>
            <a:r>
              <a:rPr lang="cs-CZ" sz="5400" b="1" dirty="0" err="1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autařské</a:t>
            </a:r>
            <a:r>
              <a:rPr lang="cs-CZ" sz="54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“ praxi 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</p:spPr>
        <p:txBody>
          <a:bodyPr>
            <a:normAutofit/>
          </a:bodyPr>
          <a:lstStyle/>
          <a:p>
            <a:pPr marL="0" lvl="0" indent="0" algn="ctr">
              <a:buNone/>
            </a:pPr>
            <a:r>
              <a:rPr lang="cs-CZ" sz="2800" b="1" dirty="0">
                <a:solidFill>
                  <a:srgbClr val="002060"/>
                </a:solidFill>
              </a:rPr>
              <a:t>Tloušťka brzdové destičky je 20 mm, na každém kole jsou dvě. Brzdný kotouč mezi destičkami má tloušťku 15 mm. Při každém </a:t>
            </a:r>
            <a:r>
              <a:rPr lang="cs-CZ" sz="2800" b="1" dirty="0" smtClean="0">
                <a:solidFill>
                  <a:srgbClr val="002060"/>
                </a:solidFill>
              </a:rPr>
              <a:t>intenzivním brždění </a:t>
            </a:r>
            <a:r>
              <a:rPr lang="cs-CZ" sz="2800" b="1" dirty="0">
                <a:solidFill>
                  <a:srgbClr val="002060"/>
                </a:solidFill>
              </a:rPr>
              <a:t>při určité rychlosti se z každé destičky setře </a:t>
            </a:r>
            <a:r>
              <a:rPr lang="cs-CZ" sz="2800" b="1" dirty="0" smtClean="0">
                <a:solidFill>
                  <a:srgbClr val="002060"/>
                </a:solidFill>
              </a:rPr>
              <a:t>0,002 </a:t>
            </a:r>
            <a:r>
              <a:rPr lang="cs-CZ" sz="2800" b="1" dirty="0">
                <a:solidFill>
                  <a:srgbClr val="002060"/>
                </a:solidFill>
              </a:rPr>
              <a:t>mm a z kotouče </a:t>
            </a:r>
            <a:r>
              <a:rPr lang="cs-CZ" sz="2800" b="1" dirty="0" smtClean="0">
                <a:solidFill>
                  <a:srgbClr val="002060"/>
                </a:solidFill>
              </a:rPr>
              <a:t>0,001mm</a:t>
            </a:r>
            <a:r>
              <a:rPr lang="cs-CZ" sz="2800" b="1" dirty="0">
                <a:solidFill>
                  <a:srgbClr val="002060"/>
                </a:solidFill>
              </a:rPr>
              <a:t>. Pokud </a:t>
            </a:r>
            <a:r>
              <a:rPr lang="cs-CZ" sz="2800" b="1" dirty="0" smtClean="0">
                <a:solidFill>
                  <a:srgbClr val="002060"/>
                </a:solidFill>
              </a:rPr>
              <a:t>takto  </a:t>
            </a:r>
            <a:r>
              <a:rPr lang="cs-CZ" sz="2800" b="1" dirty="0">
                <a:solidFill>
                  <a:srgbClr val="002060"/>
                </a:solidFill>
              </a:rPr>
              <a:t>zabrzdíme </a:t>
            </a:r>
            <a:r>
              <a:rPr lang="cs-CZ" sz="2800" b="1" dirty="0" smtClean="0">
                <a:solidFill>
                  <a:srgbClr val="002060"/>
                </a:solidFill>
              </a:rPr>
              <a:t>40 x, </a:t>
            </a:r>
            <a:r>
              <a:rPr lang="cs-CZ" sz="2800" b="1" dirty="0">
                <a:solidFill>
                  <a:srgbClr val="002060"/>
                </a:solidFill>
              </a:rPr>
              <a:t>kolik procent bude činit opotřebení </a:t>
            </a:r>
            <a:r>
              <a:rPr lang="cs-CZ" sz="2800" b="1" dirty="0" smtClean="0">
                <a:solidFill>
                  <a:srgbClr val="002060"/>
                </a:solidFill>
              </a:rPr>
              <a:t>brzd?</a:t>
            </a:r>
            <a:endParaRPr lang="cs-CZ" sz="2800" b="1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endParaRPr lang="cs-CZ" sz="2800" b="1" dirty="0" smtClean="0">
              <a:solidFill>
                <a:srgbClr val="002060"/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3848" y="4123184"/>
            <a:ext cx="2520280" cy="25202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01416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>
            <a:noAutofit/>
          </a:bodyPr>
          <a:lstStyle/>
          <a:p>
            <a:r>
              <a:rPr lang="cs-CZ" sz="54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Procenta v „</a:t>
            </a:r>
            <a:r>
              <a:rPr lang="cs-CZ" sz="5400" b="1" dirty="0" err="1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autařské</a:t>
            </a:r>
            <a:r>
              <a:rPr lang="cs-CZ" sz="54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“ praxi </a:t>
            </a:r>
            <a:endParaRPr lang="cs-CZ" sz="5400" b="1" dirty="0">
              <a:solidFill>
                <a:srgbClr val="00206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0" y="1556792"/>
                <a:ext cx="9144000" cy="5301208"/>
              </a:xfrm>
            </p:spPr>
            <p:txBody>
              <a:bodyPr>
                <a:noAutofit/>
              </a:bodyPr>
              <a:lstStyle/>
              <a:p>
                <a:pPr marL="0" indent="0" algn="ctr">
                  <a:buNone/>
                </a:pPr>
                <a:r>
                  <a:rPr lang="cs-CZ" sz="3000" b="1" dirty="0" smtClean="0">
                    <a:solidFill>
                      <a:srgbClr val="002060"/>
                    </a:solidFill>
                  </a:rPr>
                  <a:t>Opotřebení brzdové destičky:</a:t>
                </a:r>
              </a:p>
              <a:p>
                <a:pPr marL="0" indent="0" algn="ctr">
                  <a:buNone/>
                </a:pPr>
                <a:r>
                  <a:rPr lang="cs-CZ" sz="3000" b="1" dirty="0" smtClean="0">
                    <a:solidFill>
                      <a:srgbClr val="002060"/>
                    </a:solidFill>
                  </a:rPr>
                  <a:t>40 . 0,002 mm = 0,08</a:t>
                </a:r>
              </a:p>
              <a:p>
                <a:pPr marL="0" indent="0" algn="ctr">
                  <a:buNone/>
                </a:pPr>
                <a:r>
                  <a:rPr lang="cs-CZ" sz="3000" b="1" dirty="0" smtClean="0">
                    <a:solidFill>
                      <a:srgbClr val="002060"/>
                    </a:solidFill>
                  </a:rPr>
                  <a:t>V procentech:</a:t>
                </a:r>
              </a:p>
              <a:p>
                <a:pPr marL="0" indent="0" algn="ctr">
                  <a:buNone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sz="3000" b="1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000" b="1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𝒙</m:t>
                        </m:r>
                      </m:num>
                      <m:den>
                        <m:r>
                          <a:rPr lang="cs-CZ" sz="3000" b="1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𝟏𝟎𝟎</m:t>
                        </m:r>
                      </m:den>
                    </m:f>
                    <m:r>
                      <a:rPr lang="cs-CZ" sz="3000" b="1" i="1" smtClean="0">
                        <a:solidFill>
                          <a:srgbClr val="002060"/>
                        </a:solidFill>
                        <a:latin typeface="Cambria Math"/>
                      </a:rPr>
                      <m:t>= </m:t>
                    </m:r>
                    <m:f>
                      <m:fPr>
                        <m:ctrlPr>
                          <a:rPr lang="cs-CZ" sz="3000" b="1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000" b="1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𝟎</m:t>
                        </m:r>
                        <m:r>
                          <a:rPr lang="cs-CZ" sz="3000" b="1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,</m:t>
                        </m:r>
                        <m:r>
                          <a:rPr lang="cs-CZ" sz="3000" b="1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𝟎𝟖</m:t>
                        </m:r>
                      </m:num>
                      <m:den>
                        <m:r>
                          <a:rPr lang="cs-CZ" sz="3000" b="1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𝟐𝟎</m:t>
                        </m:r>
                      </m:den>
                    </m:f>
                  </m:oMath>
                </a14:m>
                <a:r>
                  <a:rPr lang="cs-CZ" sz="3000" b="1" dirty="0" smtClean="0">
                    <a:solidFill>
                      <a:srgbClr val="002060"/>
                    </a:solidFill>
                  </a:rPr>
                  <a:t> =&gt; x = 0,4 %</a:t>
                </a:r>
              </a:p>
              <a:p>
                <a:pPr marL="0" indent="0" algn="ctr">
                  <a:buNone/>
                </a:pPr>
                <a:r>
                  <a:rPr lang="cs-CZ" sz="3000" b="1" dirty="0" smtClean="0">
                    <a:solidFill>
                      <a:srgbClr val="002060"/>
                    </a:solidFill>
                  </a:rPr>
                  <a:t>Opotřebení brzdového kotouče:</a:t>
                </a:r>
              </a:p>
              <a:p>
                <a:pPr marL="0" indent="0" algn="ctr">
                  <a:buNone/>
                </a:pPr>
                <a:r>
                  <a:rPr lang="cs-CZ" sz="3000" b="1" dirty="0" smtClean="0">
                    <a:solidFill>
                      <a:srgbClr val="002060"/>
                    </a:solidFill>
                  </a:rPr>
                  <a:t>40 . 0,001 mm = 0,04 mm</a:t>
                </a:r>
              </a:p>
              <a:p>
                <a:pPr marL="0" indent="0" algn="ctr">
                  <a:buNone/>
                </a:pPr>
                <a:r>
                  <a:rPr lang="cs-CZ" sz="3000" b="1" dirty="0" smtClean="0">
                    <a:solidFill>
                      <a:srgbClr val="002060"/>
                    </a:solidFill>
                  </a:rPr>
                  <a:t>V procentech:</a:t>
                </a:r>
              </a:p>
              <a:p>
                <a:pPr marL="0" indent="0" algn="ctr">
                  <a:buNone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sz="3000" b="1" i="1">
                            <a:solidFill>
                              <a:srgbClr val="00206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000" b="1" i="1">
                            <a:solidFill>
                              <a:srgbClr val="002060"/>
                            </a:solidFill>
                            <a:latin typeface="Cambria Math"/>
                          </a:rPr>
                          <m:t>𝒙</m:t>
                        </m:r>
                      </m:num>
                      <m:den>
                        <m:r>
                          <a:rPr lang="cs-CZ" sz="3000" b="1" i="1">
                            <a:solidFill>
                              <a:srgbClr val="002060"/>
                            </a:solidFill>
                            <a:latin typeface="Cambria Math"/>
                          </a:rPr>
                          <m:t>𝟏𝟎𝟎</m:t>
                        </m:r>
                      </m:den>
                    </m:f>
                    <m:r>
                      <a:rPr lang="cs-CZ" sz="3000" b="1" i="1">
                        <a:solidFill>
                          <a:srgbClr val="002060"/>
                        </a:solidFill>
                        <a:latin typeface="Cambria Math"/>
                      </a:rPr>
                      <m:t>= </m:t>
                    </m:r>
                    <m:f>
                      <m:fPr>
                        <m:ctrlPr>
                          <a:rPr lang="cs-CZ" sz="3000" b="1" i="1">
                            <a:solidFill>
                              <a:srgbClr val="00206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000" b="1" i="1">
                            <a:solidFill>
                              <a:srgbClr val="002060"/>
                            </a:solidFill>
                            <a:latin typeface="Cambria Math"/>
                          </a:rPr>
                          <m:t>𝟎</m:t>
                        </m:r>
                        <m:r>
                          <a:rPr lang="cs-CZ" sz="3000" b="1" i="1">
                            <a:solidFill>
                              <a:srgbClr val="002060"/>
                            </a:solidFill>
                            <a:latin typeface="Cambria Math"/>
                          </a:rPr>
                          <m:t>,</m:t>
                        </m:r>
                        <m:r>
                          <a:rPr lang="cs-CZ" sz="3000" b="1" i="1">
                            <a:solidFill>
                              <a:srgbClr val="002060"/>
                            </a:solidFill>
                            <a:latin typeface="Cambria Math"/>
                          </a:rPr>
                          <m:t>𝟎𝟒</m:t>
                        </m:r>
                      </m:num>
                      <m:den>
                        <m:r>
                          <a:rPr lang="cs-CZ" sz="3000" b="1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𝟏𝟓</m:t>
                        </m:r>
                      </m:den>
                    </m:f>
                  </m:oMath>
                </a14:m>
                <a:r>
                  <a:rPr lang="cs-CZ" sz="3000" b="1" dirty="0">
                    <a:solidFill>
                      <a:srgbClr val="002060"/>
                    </a:solidFill>
                  </a:rPr>
                  <a:t> =&gt; x = </a:t>
                </a:r>
                <a:r>
                  <a:rPr lang="cs-CZ" sz="3000" b="1" dirty="0" smtClean="0">
                    <a:solidFill>
                      <a:srgbClr val="002060"/>
                    </a:solidFill>
                  </a:rPr>
                  <a:t>0,27 </a:t>
                </a:r>
                <a:r>
                  <a:rPr lang="cs-CZ" sz="3000" b="1" dirty="0">
                    <a:solidFill>
                      <a:srgbClr val="002060"/>
                    </a:solidFill>
                  </a:rPr>
                  <a:t>%</a:t>
                </a:r>
              </a:p>
              <a:p>
                <a:pPr marL="0" indent="0" algn="ctr">
                  <a:buNone/>
                </a:pPr>
                <a:r>
                  <a:rPr lang="cs-CZ" sz="3000" b="1" dirty="0" smtClean="0">
                    <a:solidFill>
                      <a:srgbClr val="002060"/>
                    </a:solidFill>
                  </a:rPr>
                  <a:t> </a:t>
                </a:r>
              </a:p>
              <a:p>
                <a:pPr marL="0" indent="0" algn="ctr">
                  <a:buNone/>
                </a:pPr>
                <a:endParaRPr lang="cs-CZ" sz="3000" b="1" dirty="0">
                  <a:solidFill>
                    <a:srgbClr val="002060"/>
                  </a:solidFill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0" y="1556792"/>
                <a:ext cx="9144000" cy="5301208"/>
              </a:xfrm>
              <a:blipFill rotWithShape="1">
                <a:blip r:embed="rId2"/>
                <a:stretch>
                  <a:fillRect t="-137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842283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58495"/>
          </a:xfrm>
        </p:spPr>
        <p:txBody>
          <a:bodyPr>
            <a:normAutofit fontScale="90000"/>
          </a:bodyPr>
          <a:lstStyle/>
          <a:p>
            <a:r>
              <a:rPr lang="cs-CZ" sz="60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Procenta v „</a:t>
            </a:r>
            <a:r>
              <a:rPr lang="cs-CZ" sz="6000" b="1" dirty="0" err="1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autařské</a:t>
            </a:r>
            <a:r>
              <a:rPr lang="cs-CZ" sz="60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“ praxi </a:t>
            </a:r>
            <a:endParaRPr lang="cs-CZ" sz="6000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56792"/>
            <a:ext cx="9144000" cy="530120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dirty="0">
                <a:solidFill>
                  <a:srgbClr val="002060"/>
                </a:solidFill>
              </a:rPr>
              <a:t>Výkon </a:t>
            </a:r>
            <a:r>
              <a:rPr lang="cs-CZ" sz="2800" b="1" dirty="0" smtClean="0">
                <a:solidFill>
                  <a:srgbClr val="002060"/>
                </a:solidFill>
              </a:rPr>
              <a:t>určitého motoru je 225 </a:t>
            </a:r>
            <a:r>
              <a:rPr lang="cs-CZ" sz="2800" b="1" dirty="0">
                <a:solidFill>
                  <a:srgbClr val="002060"/>
                </a:solidFill>
              </a:rPr>
              <a:t>kW při 5 800 </a:t>
            </a:r>
            <a:r>
              <a:rPr lang="cs-CZ" sz="2800" b="1" dirty="0" err="1" smtClean="0">
                <a:solidFill>
                  <a:srgbClr val="002060"/>
                </a:solidFill>
              </a:rPr>
              <a:t>ot</a:t>
            </a:r>
            <a:r>
              <a:rPr lang="cs-CZ" sz="2800" b="1" dirty="0" smtClean="0">
                <a:solidFill>
                  <a:srgbClr val="002060"/>
                </a:solidFill>
              </a:rPr>
              <a:t>./min.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  </a:t>
            </a:r>
            <a:r>
              <a:rPr lang="cs-CZ" sz="2800" b="1" dirty="0">
                <a:solidFill>
                  <a:srgbClr val="002060"/>
                </a:solidFill>
              </a:rPr>
              <a:t>Kolik </a:t>
            </a:r>
            <a:r>
              <a:rPr lang="cs-CZ" sz="2800" b="1" dirty="0" smtClean="0">
                <a:solidFill>
                  <a:srgbClr val="002060"/>
                </a:solidFill>
              </a:rPr>
              <a:t>bude asi přibližně </a:t>
            </a:r>
            <a:r>
              <a:rPr lang="cs-CZ" sz="2800" b="1" dirty="0">
                <a:solidFill>
                  <a:srgbClr val="002060"/>
                </a:solidFill>
              </a:rPr>
              <a:t>výkon motoru při 3 000 </a:t>
            </a:r>
            <a:r>
              <a:rPr lang="cs-CZ" sz="2800" b="1" dirty="0" err="1" smtClean="0">
                <a:solidFill>
                  <a:srgbClr val="002060"/>
                </a:solidFill>
              </a:rPr>
              <a:t>ot</a:t>
            </a:r>
            <a:r>
              <a:rPr lang="cs-CZ" sz="2800" b="1" dirty="0" smtClean="0">
                <a:solidFill>
                  <a:srgbClr val="002060"/>
                </a:solidFill>
              </a:rPr>
              <a:t>./</a:t>
            </a:r>
            <a:r>
              <a:rPr lang="cs-CZ" sz="2800" b="1" dirty="0">
                <a:solidFill>
                  <a:srgbClr val="002060"/>
                </a:solidFill>
              </a:rPr>
              <a:t>min. </a:t>
            </a:r>
            <a:endParaRPr lang="cs-CZ" sz="2800" b="1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 </a:t>
            </a:r>
            <a:r>
              <a:rPr lang="cs-CZ" sz="2800" b="1" dirty="0">
                <a:solidFill>
                  <a:srgbClr val="002060"/>
                </a:solidFill>
              </a:rPr>
              <a:t>O kolik procent se sníží </a:t>
            </a:r>
            <a:r>
              <a:rPr lang="cs-CZ" sz="2800" b="1" dirty="0" smtClean="0">
                <a:solidFill>
                  <a:srgbClr val="002060"/>
                </a:solidFill>
              </a:rPr>
              <a:t>výkon motoru?</a:t>
            </a:r>
            <a:endParaRPr lang="cs-CZ" sz="2800" b="1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endParaRPr lang="cs-CZ" sz="2800" b="1" dirty="0" smtClean="0">
              <a:solidFill>
                <a:srgbClr val="002060"/>
              </a:solidFill>
            </a:endParaRPr>
          </a:p>
        </p:txBody>
      </p:sp>
      <p:pic>
        <p:nvPicPr>
          <p:cNvPr id="10242" name="Picture 2" descr="C:\Program Files (x86)\Microsoft Office\MEDIA\CAGCAT10\j0251925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3861048"/>
            <a:ext cx="2520280" cy="25113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522649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>
            <a:normAutofit fontScale="90000"/>
          </a:bodyPr>
          <a:lstStyle/>
          <a:p>
            <a:r>
              <a:rPr lang="cs-CZ" sz="60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Procenta v „</a:t>
            </a:r>
            <a:r>
              <a:rPr lang="cs-CZ" sz="6000" b="1" dirty="0" err="1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autařské</a:t>
            </a:r>
            <a:r>
              <a:rPr lang="cs-CZ" sz="60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“ praxi </a:t>
            </a:r>
            <a:endParaRPr lang="cs-CZ" sz="6000" b="1" dirty="0">
              <a:solidFill>
                <a:srgbClr val="00206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0" y="1556792"/>
                <a:ext cx="9144000" cy="5301208"/>
              </a:xfrm>
            </p:spPr>
            <p:txBody>
              <a:bodyPr>
                <a:noAutofit/>
              </a:bodyPr>
              <a:lstStyle/>
              <a:p>
                <a:pPr marL="0" indent="0" algn="ctr">
                  <a:buNone/>
                </a:pPr>
                <a:r>
                  <a:rPr lang="cs-CZ" sz="2800" b="1" dirty="0" smtClean="0">
                    <a:solidFill>
                      <a:srgbClr val="002060"/>
                    </a:solidFill>
                  </a:rPr>
                  <a:t>225 kW ……. 5 800 </a:t>
                </a:r>
                <a:r>
                  <a:rPr lang="cs-CZ" sz="2800" b="1" dirty="0" err="1" smtClean="0">
                    <a:solidFill>
                      <a:srgbClr val="002060"/>
                    </a:solidFill>
                  </a:rPr>
                  <a:t>ot</a:t>
                </a:r>
                <a:r>
                  <a:rPr lang="cs-CZ" sz="2800" b="1" dirty="0" smtClean="0">
                    <a:solidFill>
                      <a:srgbClr val="002060"/>
                    </a:solidFill>
                  </a:rPr>
                  <a:t>./min</a:t>
                </a:r>
              </a:p>
              <a:p>
                <a:pPr marL="0" indent="0" algn="ctr">
                  <a:buNone/>
                </a:pPr>
                <a:r>
                  <a:rPr lang="cs-CZ" sz="2800" b="1" u="sng" dirty="0" smtClean="0">
                    <a:solidFill>
                      <a:srgbClr val="002060"/>
                    </a:solidFill>
                  </a:rPr>
                  <a:t>x kW …………. 3 000 </a:t>
                </a:r>
                <a:r>
                  <a:rPr lang="cs-CZ" sz="2800" b="1" u="sng" dirty="0" err="1" smtClean="0">
                    <a:solidFill>
                      <a:srgbClr val="002060"/>
                    </a:solidFill>
                  </a:rPr>
                  <a:t>ot</a:t>
                </a:r>
                <a:r>
                  <a:rPr lang="cs-CZ" sz="2800" b="1" u="sng" dirty="0" smtClean="0">
                    <a:solidFill>
                      <a:srgbClr val="002060"/>
                    </a:solidFill>
                  </a:rPr>
                  <a:t>./min </a:t>
                </a:r>
              </a:p>
              <a:p>
                <a:pPr marL="0" indent="0" algn="ctr">
                  <a:buNone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0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𝐱</m:t>
                        </m:r>
                      </m:num>
                      <m:den>
                        <m:r>
                          <a:rPr lang="cs-CZ" sz="2800" b="1" i="0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𝟐𝟐𝟓</m:t>
                        </m:r>
                      </m:den>
                    </m:f>
                    <m:r>
                      <a:rPr lang="cs-CZ" sz="2800" b="1" i="0" smtClean="0">
                        <a:solidFill>
                          <a:srgbClr val="002060"/>
                        </a:solidFill>
                        <a:latin typeface="Cambria Math"/>
                      </a:rPr>
                      <m:t>= </m:t>
                    </m:r>
                    <m:f>
                      <m:fPr>
                        <m:ctrlPr>
                          <a:rPr lang="cs-CZ" sz="2800" b="1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0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𝟑𝟎𝟎𝟎</m:t>
                        </m:r>
                      </m:num>
                      <m:den>
                        <m:r>
                          <a:rPr lang="cs-CZ" sz="2800" b="1" i="0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𝟓𝟖𝟎𝟎</m:t>
                        </m:r>
                      </m:den>
                    </m:f>
                    <m:r>
                      <a:rPr lang="cs-CZ" sz="2800" b="1" i="0" smtClean="0">
                        <a:solidFill>
                          <a:srgbClr val="002060"/>
                        </a:solidFill>
                        <a:latin typeface="Cambria Math"/>
                      </a:rPr>
                      <m:t>   = &gt;</m:t>
                    </m:r>
                  </m:oMath>
                </a14:m>
                <a:r>
                  <a:rPr lang="cs-CZ" sz="2800" b="1" u="wavy" dirty="0" smtClean="0">
                    <a:solidFill>
                      <a:srgbClr val="002060"/>
                    </a:solidFill>
                  </a:rPr>
                  <a:t>    x = 116,38 kW</a:t>
                </a:r>
              </a:p>
              <a:p>
                <a:pPr marL="0" indent="0" algn="ctr">
                  <a:buNone/>
                </a:pPr>
                <a:endParaRPr lang="cs-CZ" sz="2800" b="1" u="wavy" dirty="0">
                  <a:solidFill>
                    <a:srgbClr val="002060"/>
                  </a:solidFill>
                </a:endParaRPr>
              </a:p>
              <a:p>
                <a:pPr marL="0" indent="0" algn="ctr">
                  <a:buNone/>
                </a:pPr>
                <a:r>
                  <a:rPr lang="cs-CZ" sz="2800" b="1" dirty="0">
                    <a:solidFill>
                      <a:srgbClr val="002060"/>
                    </a:solidFill>
                  </a:rPr>
                  <a:t>225 kW </a:t>
                </a:r>
                <a:r>
                  <a:rPr lang="cs-CZ" sz="2800" b="1" dirty="0" smtClean="0">
                    <a:solidFill>
                      <a:srgbClr val="002060"/>
                    </a:solidFill>
                  </a:rPr>
                  <a:t>……….…. 100 %</a:t>
                </a:r>
                <a:endParaRPr lang="cs-CZ" sz="2800" b="1" dirty="0">
                  <a:solidFill>
                    <a:srgbClr val="002060"/>
                  </a:solidFill>
                </a:endParaRPr>
              </a:p>
              <a:p>
                <a:pPr marL="0" indent="0" algn="ctr">
                  <a:buNone/>
                </a:pPr>
                <a:r>
                  <a:rPr lang="cs-CZ" sz="2800" b="1" u="sng" dirty="0" smtClean="0">
                    <a:solidFill>
                      <a:srgbClr val="002060"/>
                    </a:solidFill>
                  </a:rPr>
                  <a:t>116, 38 </a:t>
                </a:r>
                <a:r>
                  <a:rPr lang="cs-CZ" sz="2800" b="1" u="sng" dirty="0">
                    <a:solidFill>
                      <a:srgbClr val="002060"/>
                    </a:solidFill>
                  </a:rPr>
                  <a:t>kW …………. </a:t>
                </a:r>
                <a:r>
                  <a:rPr lang="cs-CZ" sz="2800" b="1" u="sng" dirty="0" smtClean="0">
                    <a:solidFill>
                      <a:srgbClr val="002060"/>
                    </a:solidFill>
                  </a:rPr>
                  <a:t>x %  </a:t>
                </a:r>
                <a:endParaRPr lang="cs-CZ" sz="2800" b="1" u="sng" dirty="0">
                  <a:solidFill>
                    <a:srgbClr val="002060"/>
                  </a:solidFill>
                </a:endParaRPr>
              </a:p>
              <a:p>
                <a:pPr marL="0" indent="0" algn="ctr">
                  <a:buNone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>
                            <a:solidFill>
                              <a:srgbClr val="00206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>
                            <a:solidFill>
                              <a:srgbClr val="002060"/>
                            </a:solidFill>
                            <a:latin typeface="Cambria Math"/>
                          </a:rPr>
                          <m:t>𝐱</m:t>
                        </m:r>
                      </m:num>
                      <m:den>
                        <m:r>
                          <a:rPr lang="cs-CZ" sz="2800" b="1" i="0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𝟏𝟎𝟎</m:t>
                        </m:r>
                      </m:den>
                    </m:f>
                    <m:r>
                      <a:rPr lang="cs-CZ" sz="2800" b="1">
                        <a:solidFill>
                          <a:srgbClr val="002060"/>
                        </a:solidFill>
                        <a:latin typeface="Cambria Math"/>
                      </a:rPr>
                      <m:t>= </m:t>
                    </m:r>
                    <m:f>
                      <m:fPr>
                        <m:ctrlPr>
                          <a:rPr lang="cs-CZ" sz="2800" b="1" i="1">
                            <a:solidFill>
                              <a:srgbClr val="00206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𝟏𝟏𝟔</m:t>
                        </m:r>
                        <m:r>
                          <a:rPr lang="cs-CZ" sz="2800" b="1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,</m:t>
                        </m:r>
                        <m:r>
                          <a:rPr lang="cs-CZ" sz="2800" b="1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𝟑𝟖</m:t>
                        </m:r>
                      </m:num>
                      <m:den>
                        <m:r>
                          <a:rPr lang="cs-CZ" sz="2800" b="1" i="0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𝟐𝟐𝟓</m:t>
                        </m:r>
                      </m:den>
                    </m:f>
                    <m:r>
                      <a:rPr lang="cs-CZ" sz="2800" b="1">
                        <a:solidFill>
                          <a:srgbClr val="002060"/>
                        </a:solidFill>
                        <a:latin typeface="Cambria Math"/>
                      </a:rPr>
                      <m:t>   = &gt;</m:t>
                    </m:r>
                  </m:oMath>
                </a14:m>
                <a:r>
                  <a:rPr lang="cs-CZ" sz="2800" b="1" dirty="0">
                    <a:solidFill>
                      <a:srgbClr val="002060"/>
                    </a:solidFill>
                  </a:rPr>
                  <a:t>    </a:t>
                </a:r>
                <a:r>
                  <a:rPr lang="cs-CZ" sz="2800" b="1" u="dbl" dirty="0">
                    <a:solidFill>
                      <a:srgbClr val="002060"/>
                    </a:solidFill>
                  </a:rPr>
                  <a:t>x = </a:t>
                </a:r>
                <a:r>
                  <a:rPr lang="cs-CZ" sz="2800" b="1" u="dbl" dirty="0" smtClean="0">
                    <a:solidFill>
                      <a:srgbClr val="002060"/>
                    </a:solidFill>
                  </a:rPr>
                  <a:t>51,7 %</a:t>
                </a:r>
              </a:p>
              <a:p>
                <a:pPr marL="0" indent="0" algn="ctr">
                  <a:buNone/>
                </a:pPr>
                <a:r>
                  <a:rPr lang="cs-CZ" sz="2800" b="1" dirty="0" smtClean="0">
                    <a:solidFill>
                      <a:srgbClr val="002060"/>
                    </a:solidFill>
                  </a:rPr>
                  <a:t>Výkon klesne na 51,7 %, tj. o 48,3 %</a:t>
                </a:r>
                <a:endParaRPr lang="cs-CZ" sz="2800" b="1" dirty="0">
                  <a:solidFill>
                    <a:srgbClr val="002060"/>
                  </a:solidFill>
                </a:endParaRPr>
              </a:p>
              <a:p>
                <a:pPr marL="0" indent="0" algn="ctr">
                  <a:buNone/>
                </a:pPr>
                <a:endParaRPr lang="cs-CZ" sz="2800" b="1" u="wavy" dirty="0" smtClean="0">
                  <a:solidFill>
                    <a:srgbClr val="002060"/>
                  </a:solidFill>
                </a:endParaRPr>
              </a:p>
              <a:p>
                <a:pPr marL="0" indent="0" algn="ctr">
                  <a:buNone/>
                </a:pPr>
                <a:r>
                  <a:rPr lang="cs-CZ" sz="2800" b="1" u="wavy" dirty="0" smtClean="0">
                    <a:solidFill>
                      <a:srgbClr val="002060"/>
                    </a:solidFill>
                  </a:rPr>
                  <a:t>  </a:t>
                </a:r>
                <a:endParaRPr lang="cs-CZ" sz="2800" b="1" u="wavy" dirty="0">
                  <a:solidFill>
                    <a:srgbClr val="002060"/>
                  </a:solidFill>
                </a:endParaRPr>
              </a:p>
              <a:p>
                <a:pPr marL="0" indent="0" algn="ctr">
                  <a:buNone/>
                </a:pPr>
                <a:endParaRPr lang="cs-CZ" sz="2800" b="1" dirty="0">
                  <a:solidFill>
                    <a:srgbClr val="002060"/>
                  </a:solidFill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0" y="1556792"/>
                <a:ext cx="9144000" cy="5301208"/>
              </a:xfrm>
              <a:blipFill rotWithShape="1">
                <a:blip r:embed="rId2"/>
                <a:stretch>
                  <a:fillRect t="-103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073089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Procenta v „</a:t>
            </a:r>
            <a:r>
              <a:rPr lang="cs-CZ" sz="5400" b="1" dirty="0" err="1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autařské</a:t>
            </a:r>
            <a:r>
              <a:rPr lang="cs-CZ" sz="54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“ praxi 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Příště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si opět prověříme znalosti 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v různých úlohách z automobilní praxe !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Děkuji za pozornost !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4" name="Obrázek 3" descr="http://ts1.mm.bing.net/th?id=H.4504446894409894&amp;pid=1.9&amp;w=300&amp;h=300&amp;p=0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05433" y="4149081"/>
            <a:ext cx="3466768" cy="270892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0139020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Procenta v </a:t>
            </a:r>
            <a:r>
              <a:rPr lang="cs-CZ" sz="54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„</a:t>
            </a:r>
            <a:r>
              <a:rPr lang="cs-CZ" sz="5400" b="1" dirty="0" err="1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autařské</a:t>
            </a:r>
            <a:r>
              <a:rPr lang="cs-CZ" sz="5400" b="1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“ praxi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dirty="0">
                <a:solidFill>
                  <a:srgbClr val="002060"/>
                </a:solidFill>
              </a:rPr>
              <a:t>Použitá literatura:  0</a:t>
            </a:r>
          </a:p>
          <a:p>
            <a:pPr marL="0" indent="0" algn="ctr">
              <a:buNone/>
            </a:pPr>
            <a:r>
              <a:rPr lang="cs-CZ" dirty="0">
                <a:solidFill>
                  <a:srgbClr val="002060"/>
                </a:solidFill>
              </a:rPr>
              <a:t>Úlohy: autor </a:t>
            </a:r>
            <a:r>
              <a:rPr lang="cs-CZ" dirty="0" smtClean="0">
                <a:solidFill>
                  <a:srgbClr val="002060"/>
                </a:solidFill>
              </a:rPr>
              <a:t>s použitím </a:t>
            </a:r>
            <a:r>
              <a:rPr lang="cs-CZ" dirty="0">
                <a:solidFill>
                  <a:srgbClr val="002060"/>
                </a:solidFill>
              </a:rPr>
              <a:t>podkladů mistra odborného výcviku Lukáše Boučka</a:t>
            </a:r>
          </a:p>
          <a:p>
            <a:pPr marL="0" indent="0" algn="ctr">
              <a:buNone/>
            </a:pPr>
            <a:endParaRPr lang="cs-CZ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dirty="0">
                <a:solidFill>
                  <a:srgbClr val="002060"/>
                </a:solidFill>
              </a:rPr>
              <a:t>Použité obrázky a znázornění:</a:t>
            </a:r>
          </a:p>
          <a:p>
            <a:pPr marL="0" indent="0" algn="ctr">
              <a:buNone/>
            </a:pPr>
            <a:r>
              <a:rPr lang="cs-CZ" dirty="0">
                <a:solidFill>
                  <a:srgbClr val="002060"/>
                </a:solidFill>
              </a:rPr>
              <a:t> Kliparty MS Office</a:t>
            </a:r>
            <a:r>
              <a:rPr lang="cs-CZ">
                <a:solidFill>
                  <a:srgbClr val="002060"/>
                </a:solidFill>
              </a:rPr>
              <a:t>, </a:t>
            </a:r>
            <a:endParaRPr lang="cs-CZ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7792211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1523</TotalTime>
  <Words>674</Words>
  <Application>Microsoft Office PowerPoint</Application>
  <PresentationFormat>Předvádění na obrazovce (4:3)</PresentationFormat>
  <Paragraphs>116</Paragraphs>
  <Slides>17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9" baseType="lpstr">
      <vt:lpstr>Motiv systému Office</vt:lpstr>
      <vt:lpstr>List</vt:lpstr>
      <vt:lpstr>  Procenta v   „autařské“ praxi</vt:lpstr>
      <vt:lpstr>P  R  O  C  E  N  T  A</vt:lpstr>
      <vt:lpstr>Prezentace aplikace PowerPoint</vt:lpstr>
      <vt:lpstr>Procenta v „autařské“ praxi </vt:lpstr>
      <vt:lpstr>Procenta v „autařské“ praxi </vt:lpstr>
      <vt:lpstr>Prezentace aplikace PowerPoint</vt:lpstr>
      <vt:lpstr>Procenta v „autařské“ praxi </vt:lpstr>
      <vt:lpstr>Procenta v „autařské“ praxi </vt:lpstr>
      <vt:lpstr>Procenta v „autařské“ praxi </vt:lpstr>
      <vt:lpstr>Procenta v „autařské“ praxi </vt:lpstr>
      <vt:lpstr>Procenta v „autařské“ praxi </vt:lpstr>
      <vt:lpstr>Procenta v „autařské“ praxi </vt:lpstr>
      <vt:lpstr>Procenta v „autařské“ praxi </vt:lpstr>
      <vt:lpstr>Procenta v „autařské“ praxi </vt:lpstr>
      <vt:lpstr>Procenta v „autařské“ praxi </vt:lpstr>
      <vt:lpstr>Procenta v „autařské“ praxi </vt:lpstr>
      <vt:lpstr>Procenta v „autařské“ praxi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Procenta</dc:title>
  <dc:creator>Bláha Zdeněk</dc:creator>
  <cp:lastModifiedBy>Bláha Zdeněk</cp:lastModifiedBy>
  <cp:revision>73</cp:revision>
  <cp:lastPrinted>2013-04-09T11:39:44Z</cp:lastPrinted>
  <dcterms:created xsi:type="dcterms:W3CDTF">2013-02-26T11:10:07Z</dcterms:created>
  <dcterms:modified xsi:type="dcterms:W3CDTF">2013-11-13T19:36:47Z</dcterms:modified>
</cp:coreProperties>
</file>