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81" r:id="rId6"/>
    <p:sldId id="272" r:id="rId7"/>
    <p:sldId id="278" r:id="rId8"/>
    <p:sldId id="286" r:id="rId9"/>
    <p:sldId id="279" r:id="rId10"/>
    <p:sldId id="280" r:id="rId11"/>
    <p:sldId id="275" r:id="rId12"/>
    <p:sldId id="269" r:id="rId13"/>
    <p:sldId id="265" r:id="rId14"/>
    <p:sldId id="283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8.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8012453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1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libovolný ročník učebních automobilních oborů pro předmět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procvičení učiva a prověření dovedností žáků.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ověřuje pochopení výkladu učitele </a:t>
            </a:r>
            <a:r>
              <a:rPr lang="cs-CZ" sz="280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zároveň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prověření znalostí a dovedností  žáků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Úlohy mohou žáci řešit 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Minule jsme si procvičili úlohy s procenty v „</a:t>
            </a:r>
            <a:r>
              <a:rPr lang="cs-CZ" sz="2800" b="1" dirty="0" err="1" smtClean="0">
                <a:solidFill>
                  <a:srgbClr val="002060"/>
                </a:solidFill>
              </a:rPr>
              <a:t>autařské</a:t>
            </a:r>
            <a:r>
              <a:rPr lang="cs-CZ" sz="2800" b="1" dirty="0" smtClean="0">
                <a:solidFill>
                  <a:srgbClr val="002060"/>
                </a:solidFill>
              </a:rPr>
              <a:t>“ praxi,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dnes budeme pokračovat,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ovšem dnes budete řešit úlohy samostatně…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Program Files (x86)\Microsoft Office\MEDIA\CAGCAT10\j01498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45024"/>
            <a:ext cx="2978676" cy="238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Tak vám přeji, ať nedopadnete takto 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76828"/>
            <a:ext cx="2615051" cy="261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b="1" dirty="0">
                <a:solidFill>
                  <a:srgbClr val="002060"/>
                </a:solidFill>
              </a:rPr>
              <a:t>Základní cena Octavie II byla 459 900 Kč (typ 1,6 TDI), cena Octavie III se stejným motorem </a:t>
            </a:r>
            <a:r>
              <a:rPr lang="cs-CZ" sz="2800" b="1" dirty="0" smtClean="0">
                <a:solidFill>
                  <a:srgbClr val="002060"/>
                </a:solidFill>
              </a:rPr>
              <a:t>(1,6) je </a:t>
            </a:r>
            <a:r>
              <a:rPr lang="cs-CZ" sz="2800" b="1" dirty="0">
                <a:solidFill>
                  <a:srgbClr val="002060"/>
                </a:solidFill>
              </a:rPr>
              <a:t>424 900 Kč. O kolik procent zlevnil typ III oproti II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>
                <a:solidFill>
                  <a:srgbClr val="002060"/>
                </a:solidFill>
              </a:rPr>
              <a:t>Osobní vozidlo má 4 kola. Zátěžový </a:t>
            </a:r>
            <a:r>
              <a:rPr lang="cs-CZ" sz="2800" b="1" dirty="0" smtClean="0">
                <a:solidFill>
                  <a:srgbClr val="002060"/>
                </a:solidFill>
              </a:rPr>
              <a:t>regulátor </a:t>
            </a:r>
            <a:r>
              <a:rPr lang="cs-CZ" sz="2800" b="1" dirty="0">
                <a:solidFill>
                  <a:srgbClr val="002060"/>
                </a:solidFill>
              </a:rPr>
              <a:t>při obsazení vozidla pouze řidičem rozděluje brzdnou sílu mezi všechna kola tak, že 40 </a:t>
            </a:r>
            <a:r>
              <a:rPr lang="cs-CZ" sz="2800" b="1" dirty="0" smtClean="0">
                <a:solidFill>
                  <a:srgbClr val="002060"/>
                </a:solidFill>
              </a:rPr>
              <a:t>% této síly je </a:t>
            </a:r>
            <a:r>
              <a:rPr lang="cs-CZ" sz="2800" b="1" dirty="0">
                <a:solidFill>
                  <a:srgbClr val="002060"/>
                </a:solidFill>
              </a:rPr>
              <a:t>na zadní nápravě. Kolik bude brzdná síla na jednotlivých </a:t>
            </a:r>
            <a:r>
              <a:rPr lang="cs-CZ" sz="2800" b="1" dirty="0" smtClean="0">
                <a:solidFill>
                  <a:srgbClr val="002060"/>
                </a:solidFill>
              </a:rPr>
              <a:t>kolech </a:t>
            </a:r>
            <a:r>
              <a:rPr lang="cs-CZ" sz="2800" b="1" dirty="0">
                <a:solidFill>
                  <a:srgbClr val="002060"/>
                </a:solidFill>
              </a:rPr>
              <a:t>za předpokladu rovnoměrného opotřebení brzd a celkové </a:t>
            </a:r>
            <a:r>
              <a:rPr lang="cs-CZ" sz="2800" b="1" dirty="0" smtClean="0">
                <a:solidFill>
                  <a:srgbClr val="002060"/>
                </a:solidFill>
              </a:rPr>
              <a:t>brzdné </a:t>
            </a:r>
            <a:r>
              <a:rPr lang="cs-CZ" sz="2800" b="1" dirty="0">
                <a:solidFill>
                  <a:srgbClr val="002060"/>
                </a:solidFill>
              </a:rPr>
              <a:t>síle </a:t>
            </a:r>
            <a:r>
              <a:rPr lang="cs-CZ" sz="2800" b="1" dirty="0" smtClean="0">
                <a:solidFill>
                  <a:srgbClr val="002060"/>
                </a:solidFill>
              </a:rPr>
              <a:t>9,6 </a:t>
            </a:r>
            <a:r>
              <a:rPr lang="cs-CZ" sz="2800" b="1" dirty="0" err="1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>
                <a:solidFill>
                  <a:srgbClr val="002060"/>
                </a:solidFill>
              </a:rPr>
              <a:t>Brzdný kotouč mezi destičkami má tloušťku 15 mm. Kolik </a:t>
            </a:r>
            <a:r>
              <a:rPr lang="cs-CZ" sz="2800" b="1" dirty="0" smtClean="0">
                <a:solidFill>
                  <a:srgbClr val="002060"/>
                </a:solidFill>
              </a:rPr>
              <a:t> může </a:t>
            </a:r>
            <a:r>
              <a:rPr lang="cs-CZ" sz="2800" b="1" dirty="0">
                <a:solidFill>
                  <a:srgbClr val="002060"/>
                </a:solidFill>
              </a:rPr>
              <a:t>činit </a:t>
            </a:r>
            <a:r>
              <a:rPr lang="cs-CZ" sz="2800" b="1" dirty="0" smtClean="0">
                <a:solidFill>
                  <a:srgbClr val="002060"/>
                </a:solidFill>
              </a:rPr>
              <a:t>v % opotřebení </a:t>
            </a:r>
            <a:r>
              <a:rPr lang="cs-CZ" sz="2800" b="1" dirty="0">
                <a:solidFill>
                  <a:srgbClr val="002060"/>
                </a:solidFill>
              </a:rPr>
              <a:t>kotouče, jestliže </a:t>
            </a:r>
            <a:r>
              <a:rPr lang="cs-CZ" sz="2800" b="1" dirty="0" smtClean="0">
                <a:solidFill>
                  <a:srgbClr val="002060"/>
                </a:solidFill>
              </a:rPr>
              <a:t>minimální </a:t>
            </a:r>
            <a:r>
              <a:rPr lang="cs-CZ" sz="2800" b="1" dirty="0">
                <a:solidFill>
                  <a:srgbClr val="002060"/>
                </a:solidFill>
              </a:rPr>
              <a:t>přípustná tloušťka je 11 </a:t>
            </a:r>
            <a:r>
              <a:rPr lang="cs-CZ" sz="2800" b="1" dirty="0" smtClean="0">
                <a:solidFill>
                  <a:srgbClr val="002060"/>
                </a:solidFill>
              </a:rPr>
              <a:t>mm?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>
                <a:solidFill>
                  <a:srgbClr val="002060"/>
                </a:solidFill>
              </a:rPr>
              <a:t>Zimní chladicí směs obsahuje 14 % </a:t>
            </a:r>
            <a:r>
              <a:rPr lang="cs-CZ" sz="2800" b="1" dirty="0" err="1">
                <a:solidFill>
                  <a:srgbClr val="002060"/>
                </a:solidFill>
              </a:rPr>
              <a:t>ethylenglykolu</a:t>
            </a:r>
            <a:r>
              <a:rPr lang="cs-CZ" sz="2800" b="1" dirty="0">
                <a:solidFill>
                  <a:srgbClr val="002060"/>
                </a:solidFill>
              </a:rPr>
              <a:t>. Kolik ho musíme namíchat s destilovanou vodu, abychom získali 5 </a:t>
            </a:r>
            <a:r>
              <a:rPr lang="cs-CZ" sz="2800" b="1" dirty="0" smtClean="0">
                <a:solidFill>
                  <a:srgbClr val="002060"/>
                </a:solidFill>
              </a:rPr>
              <a:t>litrů </a:t>
            </a:r>
            <a:r>
              <a:rPr lang="cs-CZ" sz="2800" b="1" dirty="0">
                <a:solidFill>
                  <a:srgbClr val="002060"/>
                </a:solidFill>
              </a:rPr>
              <a:t>směsi.</a:t>
            </a:r>
          </a:p>
          <a:p>
            <a:pPr marL="514350" lvl="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1143000" indent="-114300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7000" b="1" dirty="0" smtClean="0">
                <a:solidFill>
                  <a:srgbClr val="FF0000"/>
                </a:solidFill>
              </a:rPr>
              <a:t>Správné výsledky:</a:t>
            </a:r>
            <a:endParaRPr lang="cs-CZ" sz="7000" b="1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4778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O 7,61 %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Zadní kolo – 1,92 </a:t>
            </a:r>
            <a:r>
              <a:rPr lang="cs-CZ" sz="4000" b="1" dirty="0" err="1" smtClean="0">
                <a:solidFill>
                  <a:srgbClr val="002060"/>
                </a:solidFill>
              </a:rPr>
              <a:t>kN</a:t>
            </a:r>
            <a:r>
              <a:rPr lang="cs-CZ" sz="4000" b="1" dirty="0" smtClean="0">
                <a:solidFill>
                  <a:srgbClr val="002060"/>
                </a:solidFill>
              </a:rPr>
              <a:t>, přední – 2,88 </a:t>
            </a:r>
            <a:r>
              <a:rPr lang="cs-CZ" sz="4000" b="1" dirty="0" err="1" smtClean="0">
                <a:solidFill>
                  <a:srgbClr val="002060"/>
                </a:solidFill>
              </a:rPr>
              <a:t>kN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26,67 %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>
                <a:solidFill>
                  <a:srgbClr val="002060"/>
                </a:solidFill>
              </a:rPr>
              <a:t>0,7 l </a:t>
            </a:r>
            <a:r>
              <a:rPr lang="cs-CZ" sz="4000" b="1" dirty="0" err="1" smtClean="0">
                <a:solidFill>
                  <a:srgbClr val="002060"/>
                </a:solidFill>
              </a:rPr>
              <a:t>ethylenglykolu</a:t>
            </a:r>
            <a:r>
              <a:rPr lang="cs-CZ" sz="4000" b="1" dirty="0" smtClean="0">
                <a:solidFill>
                  <a:srgbClr val="002060"/>
                </a:solidFill>
              </a:rPr>
              <a:t> + 4,3 l </a:t>
            </a:r>
            <a:r>
              <a:rPr lang="cs-CZ" sz="4000" b="1" dirty="0" err="1" smtClean="0">
                <a:solidFill>
                  <a:srgbClr val="002060"/>
                </a:solidFill>
              </a:rPr>
              <a:t>dest.vody</a:t>
            </a:r>
            <a:r>
              <a:rPr lang="cs-CZ" sz="4000" b="1" dirty="0" smtClean="0">
                <a:solidFill>
                  <a:srgbClr val="002060"/>
                </a:solidFill>
              </a:rPr>
              <a:t> </a:t>
            </a:r>
            <a:endParaRPr lang="cs-CZ" sz="40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Podrobnější řešení :</a:t>
            </a:r>
          </a:p>
          <a:p>
            <a:pPr marL="514350" indent="-514350" algn="ctr">
              <a:buFont typeface="+mj-lt"/>
              <a:buAutoNum type="arabicPeriod"/>
            </a:pP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1.</a:t>
                </a:r>
              </a:p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Základní cena Octavie II byla 459 900 Kč (typ 1,6 TDI), cena Octavie III se stejným motorem (1,6) je 424 900 Kč. O kolik procent zlevnil typ III oproti II?</a:t>
                </a: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Sleva: 459 900 – 424 900 = 35 000 Kč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459 900 Kč………..100 %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35 000 Kč ………..….x %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𝟑𝟓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𝟎𝟎𝟎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𝟒𝟓𝟗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𝟗𝟎𝟎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x =  7,61 %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2060"/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2060"/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 r="-400" b="-24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Osobní vozidlo má 4 kola. Zátěžový regulátor při obsazení vozidla pouze řidičem rozděluje brzdnou sílu mezi všechna kola tak, že 40 </a:t>
            </a:r>
            <a:r>
              <a:rPr lang="cs-CZ" sz="2800" b="1" dirty="0" smtClean="0">
                <a:solidFill>
                  <a:srgbClr val="002060"/>
                </a:solidFill>
              </a:rPr>
              <a:t>% této síly je </a:t>
            </a:r>
            <a:r>
              <a:rPr lang="cs-CZ" sz="2800" b="1" dirty="0">
                <a:solidFill>
                  <a:srgbClr val="002060"/>
                </a:solidFill>
              </a:rPr>
              <a:t>na zadní nápravě. Kolik bude brzdná síla na jednotlivých kolech za předpokladu </a:t>
            </a:r>
            <a:r>
              <a:rPr lang="cs-CZ" sz="2800" b="1" dirty="0" err="1" smtClean="0">
                <a:solidFill>
                  <a:srgbClr val="002060"/>
                </a:solidFill>
              </a:rPr>
              <a:t>rovnoměrn</a:t>
            </a:r>
            <a:r>
              <a:rPr lang="cs-CZ" sz="2800" b="1" dirty="0" smtClean="0">
                <a:solidFill>
                  <a:srgbClr val="002060"/>
                </a:solidFill>
              </a:rPr>
              <a:t>. </a:t>
            </a:r>
            <a:r>
              <a:rPr lang="cs-CZ" sz="2800" b="1" dirty="0">
                <a:solidFill>
                  <a:srgbClr val="002060"/>
                </a:solidFill>
              </a:rPr>
              <a:t>opotřebení brzd a celkové brzdné síle 9,6 </a:t>
            </a:r>
            <a:r>
              <a:rPr lang="cs-CZ" sz="2800" b="1" dirty="0" err="1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Zadní kola: 40 % z 9,6 = 3,84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 =&gt; </a:t>
            </a:r>
            <a:r>
              <a:rPr lang="cs-CZ" sz="2800" b="1" u="dbl" dirty="0" smtClean="0">
                <a:solidFill>
                  <a:srgbClr val="002060"/>
                </a:solidFill>
              </a:rPr>
              <a:t>1 zadní kolo: 1,92 </a:t>
            </a:r>
            <a:r>
              <a:rPr lang="cs-CZ" sz="2800" b="1" u="dbl" dirty="0" err="1" smtClean="0">
                <a:solidFill>
                  <a:srgbClr val="002060"/>
                </a:solidFill>
              </a:rPr>
              <a:t>kN</a:t>
            </a:r>
            <a:endParaRPr lang="cs-CZ" sz="2800" b="1" u="dbl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Přední </a:t>
            </a:r>
            <a:r>
              <a:rPr lang="cs-CZ" sz="2800" b="1" dirty="0">
                <a:solidFill>
                  <a:srgbClr val="002060"/>
                </a:solidFill>
              </a:rPr>
              <a:t>kola: </a:t>
            </a:r>
            <a:r>
              <a:rPr lang="cs-CZ" sz="2800" b="1" dirty="0" smtClean="0">
                <a:solidFill>
                  <a:srgbClr val="002060"/>
                </a:solidFill>
              </a:rPr>
              <a:t>60 </a:t>
            </a:r>
            <a:r>
              <a:rPr lang="cs-CZ" sz="2800" b="1" dirty="0">
                <a:solidFill>
                  <a:srgbClr val="002060"/>
                </a:solidFill>
              </a:rPr>
              <a:t>% z 9,6 = </a:t>
            </a:r>
            <a:r>
              <a:rPr lang="cs-CZ" sz="2800" b="1" dirty="0" smtClean="0">
                <a:solidFill>
                  <a:srgbClr val="002060"/>
                </a:solidFill>
              </a:rPr>
              <a:t>5,76 </a:t>
            </a:r>
            <a:r>
              <a:rPr lang="cs-CZ" sz="2800" b="1" dirty="0" err="1">
                <a:solidFill>
                  <a:srgbClr val="002060"/>
                </a:solidFill>
              </a:rPr>
              <a:t>kN</a:t>
            </a:r>
            <a:r>
              <a:rPr lang="cs-CZ" sz="2800" b="1" dirty="0">
                <a:solidFill>
                  <a:srgbClr val="002060"/>
                </a:solidFill>
              </a:rPr>
              <a:t> =&gt; </a:t>
            </a:r>
            <a:r>
              <a:rPr lang="cs-CZ" sz="2800" b="1" u="dbl" dirty="0">
                <a:solidFill>
                  <a:srgbClr val="002060"/>
                </a:solidFill>
              </a:rPr>
              <a:t>1 </a:t>
            </a:r>
            <a:r>
              <a:rPr lang="cs-CZ" sz="2800" b="1" u="dbl" dirty="0" smtClean="0">
                <a:solidFill>
                  <a:srgbClr val="002060"/>
                </a:solidFill>
              </a:rPr>
              <a:t>přední  </a:t>
            </a:r>
            <a:r>
              <a:rPr lang="cs-CZ" sz="2800" b="1" u="dbl" dirty="0">
                <a:solidFill>
                  <a:srgbClr val="002060"/>
                </a:solidFill>
              </a:rPr>
              <a:t>kolo: </a:t>
            </a:r>
            <a:r>
              <a:rPr lang="cs-CZ" sz="2800" b="1" u="dbl" dirty="0" smtClean="0">
                <a:solidFill>
                  <a:srgbClr val="002060"/>
                </a:solidFill>
              </a:rPr>
              <a:t>2,88 </a:t>
            </a:r>
            <a:r>
              <a:rPr lang="cs-CZ" sz="2800" b="1" u="dbl" dirty="0" err="1">
                <a:solidFill>
                  <a:srgbClr val="002060"/>
                </a:solidFill>
              </a:rPr>
              <a:t>kN</a:t>
            </a:r>
            <a:endParaRPr lang="cs-CZ" sz="2800" b="1" u="dbl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dbl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dbl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3.</a:t>
                </a:r>
              </a:p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Brzdný kotouč mezi destičkami má tloušťku 15 mm. Kolik  může činit v % opotřebení kotouče, jestliže minimální přípustná tloušťka je 11 mm?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Opotřebení: 15 - 11 = 4 mm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100 % ………………15 mm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x % ………………..  4 mm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>
                    <a:solidFill>
                      <a:srgbClr val="002060"/>
                    </a:solidFill>
                  </a:rPr>
                  <a:t>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26,67 %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sng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  <a:blipFill rotWithShape="1">
                <a:blip r:embed="rId2"/>
                <a:stretch>
                  <a:fillRect t="-1044" b="-30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4.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Zimní chladicí směs obsahuje 14 % </a:t>
                </a:r>
                <a:r>
                  <a:rPr lang="cs-CZ" sz="2800" b="1" dirty="0" err="1">
                    <a:solidFill>
                      <a:srgbClr val="002060"/>
                    </a:solidFill>
                  </a:rPr>
                  <a:t>ethylenglykolu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. Kolik ho musíme namíchat s destilovanou vodu, abychom získali </a:t>
                </a: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5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litrů směsi.</a:t>
                </a:r>
              </a:p>
              <a:p>
                <a:pPr marL="0" indent="0" algn="ctr">
                  <a:buNone/>
                </a:pPr>
                <a:endParaRPr lang="cs-CZ" sz="30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% ………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5 l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14 </a:t>
                </a:r>
                <a:r>
                  <a:rPr lang="cs-CZ" sz="2800" b="1" u="sng" dirty="0">
                    <a:solidFill>
                      <a:srgbClr val="002060"/>
                    </a:solidFill>
                  </a:rPr>
                  <a:t>%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……… x l   </a:t>
                </a:r>
                <a:endParaRPr lang="cs-CZ" sz="2800" b="1" u="sng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𝟏𝟒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 =&gt; 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0,7 l </a:t>
                </a:r>
                <a:r>
                  <a:rPr lang="cs-CZ" sz="2800" b="1" u="dbl" dirty="0" err="1">
                    <a:solidFill>
                      <a:srgbClr val="002060"/>
                    </a:solidFill>
                  </a:rPr>
                  <a:t>ethylenglykolu</a:t>
                </a:r>
                <a:r>
                  <a:rPr lang="cs-CZ" sz="2800" b="1" u="dbl" dirty="0">
                    <a:solidFill>
                      <a:srgbClr val="002060"/>
                    </a:solidFill>
                  </a:rPr>
                  <a:t> </a:t>
                </a:r>
                <a:endParaRPr lang="cs-CZ" sz="2800" b="1" u="dbl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( + 4,3 l destilované vody)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379" r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Tak doufám, že se všem zadařilo….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7889"/>
            <a:ext cx="5040560" cy="359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 se těším opět na shledanou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literatura:  0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Úlohy: autor podle podkladů mistra odborného výcviku Lukáše Boučka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Office,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1324</TotalTime>
  <Words>436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List</vt:lpstr>
      <vt:lpstr>  Prověření znalostí II.</vt:lpstr>
      <vt:lpstr>P  R  O  C  E  N  T  A</vt:lpstr>
      <vt:lpstr>Prezentace aplikace PowerPoint</vt:lpstr>
      <vt:lpstr>Prověření znalostí II.</vt:lpstr>
      <vt:lpstr>Prověření znalostí II.</vt:lpstr>
      <vt:lpstr>Prezentace aplikace PowerPoint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74</cp:revision>
  <cp:lastPrinted>2013-04-09T11:39:44Z</cp:lastPrinted>
  <dcterms:created xsi:type="dcterms:W3CDTF">2013-02-26T11:10:07Z</dcterms:created>
  <dcterms:modified xsi:type="dcterms:W3CDTF">2013-11-13T19:39:14Z</dcterms:modified>
</cp:coreProperties>
</file>