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6" r:id="rId5"/>
    <p:sldId id="281" r:id="rId6"/>
    <p:sldId id="289" r:id="rId7"/>
    <p:sldId id="256" r:id="rId8"/>
    <p:sldId id="271" r:id="rId9"/>
    <p:sldId id="272" r:id="rId10"/>
    <p:sldId id="278" r:id="rId11"/>
    <p:sldId id="279" r:id="rId12"/>
    <p:sldId id="280" r:id="rId13"/>
    <p:sldId id="275" r:id="rId14"/>
    <p:sldId id="269" r:id="rId15"/>
    <p:sldId id="258" r:id="rId16"/>
    <p:sldId id="265" r:id="rId17"/>
    <p:sldId id="274" r:id="rId18"/>
    <p:sldId id="260" r:id="rId19"/>
    <p:sldId id="287" r:id="rId20"/>
    <p:sldId id="288" r:id="rId21"/>
    <p:sldId id="283" r:id="rId22"/>
    <p:sldId id="28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List_aplikace_Microsoft_Office_Excel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prodejzebriku.cz/page/dvoudilne-vysuvne-zebriky-2-dilny-zebr-2x7-pric-hobby-23" TargetMode="External"/><Relationship Id="rId2" Type="http://schemas.openxmlformats.org/officeDocument/2006/relationships/hyperlink" Target="http://www.mauler-psicho.com/obrazy/obraz24_pytagorova_veta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ogismarket.cz/zarges/vyskove-nastavitelny-stojaci-zebrik-pouzitelny-na-schody/1028957811-2616872707-p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9.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283687304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p:oleObj spid="_x0000_s5138" name="List" r:id="rId4" imgW="6772277" imgH="2552762" progId="Excel.Shee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automobilních oborů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MATEMATIKA. V dalším ročníku může být využit v rámci opakování.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doplněných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obrázky podporuje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 učitele </a:t>
            </a:r>
            <a:r>
              <a:rPr lang="cs-CZ" sz="280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touto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výuky. Úlohy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by měli žáci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řešit samostatně ve svých sešitech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možností následné kontroly. Zároveň jej mohou využívat žáci pro domácí 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Měli byste znát ze základní školy….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373312"/>
            <a:ext cx="5184576" cy="435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2325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71781"/>
            <a:ext cx="6696744" cy="5348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Když </a:t>
            </a:r>
            <a:r>
              <a:rPr lang="cs-CZ" b="1" dirty="0">
                <a:solidFill>
                  <a:srgbClr val="002060"/>
                </a:solidFill>
              </a:rPr>
              <a:t>se řekne</a:t>
            </a:r>
          </a:p>
          <a:p>
            <a:pPr marL="0" indent="0" algn="ctr">
              <a:buNone/>
            </a:pPr>
            <a:r>
              <a:rPr lang="cs-CZ" b="1" u="sng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>
                <a:solidFill>
                  <a:srgbClr val="002060"/>
                </a:solidFill>
              </a:rPr>
              <a:t>ravoúhlý trojúhelník, tak jako</a:t>
            </a:r>
          </a:p>
          <a:p>
            <a:pPr marL="0" indent="0" algn="ctr">
              <a:buNone/>
            </a:pPr>
            <a:r>
              <a:rPr lang="cs-CZ" b="1" u="sng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>
                <a:solidFill>
                  <a:srgbClr val="002060"/>
                </a:solidFill>
              </a:rPr>
              <a:t>rvní nás napadne</a:t>
            </a:r>
          </a:p>
          <a:p>
            <a:pPr marL="0" indent="0" algn="ctr">
              <a:buNone/>
            </a:pPr>
            <a:r>
              <a:rPr lang="cs-CZ" b="1" u="sng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>
                <a:solidFill>
                  <a:srgbClr val="002060"/>
                </a:solidFill>
              </a:rPr>
              <a:t>ythagorova věta….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993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„Čtverec nad přeponou se rovná </a:t>
            </a:r>
          </a:p>
          <a:p>
            <a:r>
              <a:rPr lang="cs-CZ" sz="36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součtu čtverců nad oběma odvěsnami“</a:t>
            </a:r>
          </a:p>
          <a:p>
            <a:endParaRPr lang="cs-CZ" sz="36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u="sng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u="sng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rgbClr val="002060"/>
                </a:solidFill>
              </a:rPr>
              <a:t>3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 </a:t>
            </a:r>
            <a:r>
              <a:rPr lang="cs-CZ" sz="3600" b="1" dirty="0" smtClean="0">
                <a:solidFill>
                  <a:srgbClr val="002060"/>
                </a:solidFill>
              </a:rPr>
              <a:t> + 4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</a:rPr>
              <a:t> = 5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</a:t>
            </a:r>
            <a:endParaRPr lang="cs-CZ" sz="3600" b="1" dirty="0" smtClean="0">
              <a:solidFill>
                <a:srgbClr val="00206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7804" y="2775760"/>
            <a:ext cx="3528392" cy="3287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373216"/>
            <a:ext cx="8136904" cy="12241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Procvičme si tuto nejslavnější poučku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na několika úlohách: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12776"/>
            <a:ext cx="4199738" cy="3260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-108012" y="1124744"/>
            <a:ext cx="914400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 dlouhá je uhlopříčka televizní obrazovky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o šířce 55 cm a výšce 42 cm ?</a:t>
            </a:r>
            <a:endParaRPr lang="cs-CZ" sz="5700" b="1" dirty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564904"/>
            <a:ext cx="4248472" cy="3211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hnutá šipka dolů 3"/>
          <p:cNvSpPr/>
          <p:nvPr/>
        </p:nvSpPr>
        <p:spPr>
          <a:xfrm>
            <a:off x="2699792" y="5877272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002060"/>
                    </a:solidFill>
                  </a:rPr>
                  <a:t> </a:t>
                </a:r>
                <a:endParaRPr lang="cs-CZ" sz="11200" dirty="0" smtClean="0">
                  <a:solidFill>
                    <a:srgbClr val="FF0000"/>
                  </a:solidFill>
                </a:endParaRPr>
              </a:p>
              <a:p>
                <a:endParaRPr lang="cs-CZ" sz="11200" b="1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u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= 55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+ 42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𝒖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𝟎𝟐𝟓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𝟕𝟔𝟒</m:t>
                          </m:r>
                        </m:e>
                      </m:rad>
                    </m:oMath>
                  </m:oMathPara>
                </a14:m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u = 69,2 cm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Obrazovka televizoru má uhlopříčku přibližně 69 cm.</a:t>
                </a:r>
              </a:p>
              <a:p>
                <a:endParaRPr lang="cs-CZ" sz="11200" b="1" dirty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5" y="1095697"/>
            <a:ext cx="3882408" cy="3039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 vysoko dosáhne horní okraj žebříku dlouhého 3 m,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je-li jeho dolní konec postaven 75 cm od svislé zdi? 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86155"/>
            <a:ext cx="2575434" cy="3884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4860032" y="5840919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628800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3</a:t>
                </a:r>
                <a:r>
                  <a:rPr lang="cs-CZ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b="1" dirty="0">
                    <a:solidFill>
                      <a:srgbClr val="002060"/>
                    </a:solidFill>
                  </a:rPr>
                  <a:t>=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0,75</a:t>
                </a:r>
                <a:r>
                  <a:rPr lang="cs-CZ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b="1" dirty="0">
                    <a:solidFill>
                      <a:srgbClr val="002060"/>
                    </a:solidFill>
                  </a:rPr>
                  <a:t>+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v</a:t>
                </a:r>
                <a:r>
                  <a:rPr lang="cs-CZ" b="1" baseline="30000" dirty="0" smtClean="0">
                    <a:solidFill>
                      <a:srgbClr val="00206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v</a:t>
                </a:r>
                <a:r>
                  <a:rPr lang="cs-CZ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b="1" dirty="0">
                    <a:solidFill>
                      <a:srgbClr val="002060"/>
                    </a:solidFill>
                  </a:rPr>
                  <a:t>= 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3</a:t>
                </a:r>
                <a:r>
                  <a:rPr lang="cs-CZ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b="1" dirty="0" smtClean="0">
                    <a:solidFill>
                      <a:srgbClr val="002060"/>
                    </a:solidFill>
                  </a:rPr>
                  <a:t> – 0,75</a:t>
                </a:r>
                <a:r>
                  <a:rPr lang="cs-CZ" b="1" baseline="30000" dirty="0" smtClean="0">
                    <a:solidFill>
                      <a:srgbClr val="002060"/>
                    </a:solidFill>
                  </a:rPr>
                  <a:t>2</a:t>
                </a:r>
                <a:endParaRPr lang="cs-CZ" b="1" baseline="30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v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𝟓𝟔𝟐𝟓</m:t>
                        </m:r>
                      </m:e>
                    </m:rad>
                  </m:oMath>
                </a14:m>
                <a:endParaRPr lang="cs-CZ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b="1" u="dbl" dirty="0" smtClean="0">
                    <a:solidFill>
                      <a:srgbClr val="002060"/>
                    </a:solidFill>
                  </a:rPr>
                  <a:t>v </a:t>
                </a:r>
                <a:r>
                  <a:rPr lang="cs-CZ" b="1" u="dbl" dirty="0">
                    <a:solidFill>
                      <a:srgbClr val="002060"/>
                    </a:solidFill>
                  </a:rPr>
                  <a:t>= </a:t>
                </a:r>
                <a:r>
                  <a:rPr lang="cs-CZ" b="1" u="dbl" dirty="0" smtClean="0">
                    <a:solidFill>
                      <a:srgbClr val="002060"/>
                    </a:solidFill>
                  </a:rPr>
                  <a:t>2,9 m</a:t>
                </a:r>
              </a:p>
              <a:p>
                <a:pPr marL="0" indent="0">
                  <a:buNone/>
                </a:pPr>
                <a:endParaRPr lang="cs-CZ" b="1" u="dbl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Horní okraj žebřík dosáhne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do výše 2,9 m.</a:t>
                </a:r>
                <a:endParaRPr lang="cs-CZ" b="1" dirty="0">
                  <a:solidFill>
                    <a:srgbClr val="00206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628800"/>
                <a:ext cx="8229600" cy="4525963"/>
              </a:xfrm>
              <a:blipFill rotWithShape="1">
                <a:blip r:embed="rId2" cstate="print"/>
                <a:stretch>
                  <a:fillRect l="-1926" t="-1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56777"/>
            <a:ext cx="3851920" cy="585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 vysoko bude vrchol „štaflí“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(dvojitého  žebříku), je-li délka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každého z obou žebříků 4 m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 dolní konce jsou od sebe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vzdáleny 1,8 m? 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4427984" cy="521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hnutá šipka dolů 5">
            <a:hlinkClick r:id="" action="ppaction://hlinkshowjump?jump=nextslide"/>
          </p:cNvPr>
          <p:cNvSpPr/>
          <p:nvPr/>
        </p:nvSpPr>
        <p:spPr>
          <a:xfrm>
            <a:off x="443289" y="5744537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</p:spPr>
            <p:txBody>
              <a:bodyPr>
                <a:normAutofit/>
              </a:bodyPr>
              <a:lstStyle/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4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0,9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+ v</a:t>
                </a:r>
                <a:r>
                  <a:rPr lang="cs-CZ" sz="2800" b="1" baseline="30000" dirty="0">
                    <a:solidFill>
                      <a:srgbClr val="002060"/>
                    </a:solidFill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v</a:t>
                </a:r>
                <a:r>
                  <a:rPr lang="cs-CZ" sz="2800" b="1" baseline="30000" dirty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 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4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–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0,9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endParaRPr lang="cs-CZ" sz="2800" b="1" baseline="30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v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002060"/>
                        </a:solidFill>
                        <a:latin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𝟏𝟔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𝟖𝟏</m:t>
                        </m:r>
                      </m:e>
                    </m:rad>
                  </m:oMath>
                </a14:m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u="dbl" dirty="0">
                    <a:solidFill>
                      <a:srgbClr val="002060"/>
                    </a:solidFill>
                  </a:rPr>
                  <a:t>v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3,9 m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    Horní konec „štaflí“ bude 3,9 m nad zemí</a:t>
                </a:r>
                <a:endParaRPr lang="cs-CZ" sz="2800" b="1" u="dbl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  <a:blipFill rotWithShape="1">
                <a:blip r:embed="rId2" cstate="print"/>
                <a:stretch>
                  <a:fillRect l="-1481" r="-889" b="-1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341" y="1412776"/>
            <a:ext cx="6524261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 křižovatky dvou na sebe kolmých silnic vyjeli současně dva cyklisté, první rychlostí 18 km/h a druhý rychlostí 27 km/h.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Jaká bude jejich vzdušná vzdálenost po 10 minutách jízdy? </a:t>
            </a: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Poznámka: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V jakém pořadí mají správně projet křižovatkou všichni tři ? </a:t>
            </a: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140968"/>
            <a:ext cx="3802594" cy="2861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5222583" y="5271074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6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249633"/>
              </a:xfrm>
            </p:spPr>
            <p:txBody>
              <a:bodyPr>
                <a:normAutofit/>
              </a:bodyPr>
              <a:lstStyle/>
              <a:p>
                <a:pPr marL="0" indent="0" algn="r">
                  <a:buNone/>
                </a:pPr>
                <a:endParaRPr lang="cs-CZ" b="1" dirty="0" smtClean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:endParaRPr lang="cs-CZ" b="1" dirty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:endParaRPr lang="cs-CZ" b="1" dirty="0" smtClean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:endParaRPr lang="cs-CZ" b="1" dirty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:endParaRPr lang="cs-CZ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x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3 000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+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4 500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r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rgbClr val="002060"/>
                          </a:solidFill>
                          <a:latin typeface="Cambria Math"/>
                        </a:rPr>
                        <m:t>𝒖</m:t>
                      </m:r>
                      <m:r>
                        <a:rPr lang="cs-CZ" sz="2800" b="1" i="1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𝟗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𝟎𝟎𝟎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𝟎𝟎𝟎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𝟐𝟎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𝟐𝟓𝟎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𝟎𝟎𝟎</m:t>
                          </m:r>
                        </m:e>
                      </m:rad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>
                    <a:solidFill>
                      <a:srgbClr val="002060"/>
                    </a:solidFill>
                  </a:rPr>
                  <a:t>u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5 408,3 m = 5,4 km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Oba cyklisté budou od sebe vzdáleni 5,4 km.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249633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96752"/>
            <a:ext cx="9144000" cy="342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352928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Dopravní  značka na obrázku </a:t>
            </a:r>
            <a:r>
              <a:rPr lang="cs-CZ" sz="2800" i="1" dirty="0" smtClean="0">
                <a:solidFill>
                  <a:srgbClr val="002060"/>
                </a:solidFill>
              </a:rPr>
              <a:t>(o jakou značku se jedná?), </a:t>
            </a:r>
            <a:r>
              <a:rPr lang="cs-CZ" sz="2800" b="1" dirty="0" smtClean="0">
                <a:solidFill>
                  <a:srgbClr val="002060"/>
                </a:solidFill>
              </a:rPr>
              <a:t>která má standartní rozměry 500 mm x 500 mm, má být uchycena na svislý sloupek. V jaké vzdálenosti od sebe budou úchytné šrouby, mají-li být 7 cm od „rohů“ značky?</a:t>
            </a:r>
            <a:endParaRPr lang="cs-CZ" sz="2800" i="1" dirty="0">
              <a:solidFill>
                <a:srgbClr val="002060"/>
              </a:solidFill>
            </a:endParaRP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98007"/>
            <a:ext cx="3168352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hnutá šipka dolů 6">
            <a:hlinkClick r:id="" action="ppaction://hlinkshowjump?jump=nextslide"/>
          </p:cNvPr>
          <p:cNvSpPr/>
          <p:nvPr/>
        </p:nvSpPr>
        <p:spPr>
          <a:xfrm>
            <a:off x="4860032" y="5661248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94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</a:t>
                </a: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x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50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+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50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    </m:t>
                      </m:r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800" b="1" i="1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𝟓𝟎𝟎</m:t>
                          </m:r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𝟓𝟎𝟎</m:t>
                          </m:r>
                        </m:e>
                      </m:rad>
                    </m:oMath>
                  </m:oMathPara>
                </a14:m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x = 70,7 cm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d = x – 2 . 7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     x </a:t>
                </a:r>
                <a:r>
                  <a:rPr lang="cs-CZ" sz="2800" b="1" u="dbl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56,7 cm</a:t>
                </a:r>
              </a:p>
              <a:p>
                <a:pPr marL="0" indent="0">
                  <a:buNone/>
                </a:pPr>
                <a:endParaRPr lang="cs-CZ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Úchytné šrouby budou  56,7 cm od sebe</a:t>
                </a: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 cstate="print"/>
                <a:stretch>
                  <a:fillRect l="-4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5626" y="1772816"/>
            <a:ext cx="484567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4401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 velká bude výslednice dvou na sebe kolmých sil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působících v jednom bodě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o velikostech 1,5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 a 2,3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Zahnutá šipka dolů 5">
            <a:hlinkClick r:id="" action="ppaction://hlinkshowjump?jump=nextslide"/>
          </p:cNvPr>
          <p:cNvSpPr/>
          <p:nvPr/>
        </p:nvSpPr>
        <p:spPr>
          <a:xfrm>
            <a:off x="5255568" y="5949280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408" y="3141270"/>
            <a:ext cx="4111592" cy="3096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6060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Skládání sil:</a:t>
                </a: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F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2,3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+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1,5</a:t>
                </a:r>
                <a:r>
                  <a:rPr lang="cs-CZ" sz="2800" b="1" baseline="30000" dirty="0" smtClean="0">
                    <a:solidFill>
                      <a:srgbClr val="002060"/>
                    </a:solidFill>
                  </a:rPr>
                  <a:t>2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sz="2800" b="1" i="1">
                          <a:solidFill>
                            <a:srgbClr val="002060"/>
                          </a:solidFill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𝟐𝟗</m:t>
                          </m:r>
                          <m:r>
                            <a:rPr lang="cs-CZ" sz="28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𝟐𝟓</m:t>
                          </m:r>
                        </m:e>
                      </m:rad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u="dbl" dirty="0">
                    <a:solidFill>
                      <a:srgbClr val="002060"/>
                    </a:solidFill>
                  </a:rPr>
                  <a:t>u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2,75 </a:t>
                </a:r>
                <a:r>
                  <a:rPr lang="cs-CZ" sz="2800" b="1" u="dbl" dirty="0" err="1" smtClean="0">
                    <a:solidFill>
                      <a:srgbClr val="002060"/>
                    </a:solidFill>
                  </a:rPr>
                  <a:t>kN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 ( 2 746 N) 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Výslednice sil má velikost 2 746 N, tedy asi 2,75 </a:t>
                </a:r>
                <a:r>
                  <a:rPr lang="cs-CZ" sz="2800" b="1" dirty="0" err="1" smtClean="0">
                    <a:solidFill>
                      <a:srgbClr val="002060"/>
                    </a:solidFill>
                  </a:rPr>
                  <a:t>kN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.</a:t>
                </a: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53560"/>
            <a:ext cx="3977679" cy="2967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2891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si prověříme Pythagorovu větu,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přesněji vaše praktické znalosti 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Pythagorova věta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 :  0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MS Office, </a:t>
            </a:r>
          </a:p>
          <a:p>
            <a:pPr marL="0" indent="0" algn="ctr">
              <a:buNone/>
            </a:pPr>
            <a:r>
              <a:rPr lang="cs-CZ" sz="2200" dirty="0" smtClean="0">
                <a:solidFill>
                  <a:srgbClr val="002060"/>
                </a:solidFill>
                <a:hlinkClick r:id="rId2"/>
              </a:rPr>
              <a:t>http://</a:t>
            </a:r>
            <a:r>
              <a:rPr lang="cs-CZ" sz="2200" dirty="0" smtClean="0">
                <a:solidFill>
                  <a:srgbClr val="002060"/>
                </a:solidFill>
                <a:hlinkClick r:id="rId2"/>
              </a:rPr>
              <a:t>www.</a:t>
            </a:r>
            <a:r>
              <a:rPr lang="cs-CZ" sz="2200" dirty="0" err="1" smtClean="0">
                <a:solidFill>
                  <a:srgbClr val="002060"/>
                </a:solidFill>
                <a:hlinkClick r:id="rId2"/>
              </a:rPr>
              <a:t>mauler</a:t>
            </a:r>
            <a:r>
              <a:rPr lang="cs-CZ" sz="2200" dirty="0" smtClean="0">
                <a:solidFill>
                  <a:srgbClr val="002060"/>
                </a:solidFill>
                <a:hlinkClick r:id="rId2"/>
              </a:rPr>
              <a:t>-</a:t>
            </a:r>
            <a:r>
              <a:rPr lang="cs-CZ" sz="2200" dirty="0" err="1" smtClean="0">
                <a:solidFill>
                  <a:srgbClr val="002060"/>
                </a:solidFill>
                <a:hlinkClick r:id="rId2"/>
              </a:rPr>
              <a:t>psicho.com</a:t>
            </a:r>
            <a:r>
              <a:rPr lang="cs-CZ" sz="2200" dirty="0" smtClean="0">
                <a:solidFill>
                  <a:srgbClr val="002060"/>
                </a:solidFill>
                <a:hlinkClick r:id="rId2"/>
              </a:rPr>
              <a:t>/obrazy/obraz24_</a:t>
            </a:r>
            <a:r>
              <a:rPr lang="cs-CZ" sz="2200" dirty="0" err="1" smtClean="0">
                <a:solidFill>
                  <a:srgbClr val="002060"/>
                </a:solidFill>
                <a:hlinkClick r:id="rId2"/>
              </a:rPr>
              <a:t>pytagorova</a:t>
            </a:r>
            <a:r>
              <a:rPr lang="cs-CZ" sz="2200" dirty="0" smtClean="0">
                <a:solidFill>
                  <a:srgbClr val="002060"/>
                </a:solidFill>
                <a:hlinkClick r:id="rId2"/>
              </a:rPr>
              <a:t>_veta.</a:t>
            </a:r>
            <a:r>
              <a:rPr lang="cs-CZ" sz="2200" dirty="0" err="1" smtClean="0">
                <a:solidFill>
                  <a:srgbClr val="002060"/>
                </a:solidFill>
                <a:hlinkClick r:id="rId2"/>
              </a:rPr>
              <a:t>htm</a:t>
            </a:r>
            <a:endParaRPr lang="cs-CZ" sz="22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200" dirty="0" smtClean="0">
                <a:solidFill>
                  <a:srgbClr val="002060"/>
                </a:solidFill>
                <a:hlinkClick r:id="rId3"/>
              </a:rPr>
              <a:t>http</a:t>
            </a:r>
            <a:r>
              <a:rPr lang="cs-CZ" sz="2200" dirty="0" smtClean="0">
                <a:solidFill>
                  <a:srgbClr val="002060"/>
                </a:solidFill>
                <a:hlinkClick r:id="rId3"/>
              </a:rPr>
              <a:t>://</a:t>
            </a:r>
            <a:r>
              <a:rPr lang="cs-CZ" sz="2200" dirty="0" smtClean="0">
                <a:solidFill>
                  <a:srgbClr val="002060"/>
                </a:solidFill>
                <a:hlinkClick r:id="rId3"/>
              </a:rPr>
              <a:t>prodejzebriku.cz/page/dvoudilne-vysuvne-zebriky-2-dilny-zebr-2x7-pric-hobby-23</a:t>
            </a:r>
            <a:endParaRPr lang="cs-CZ" sz="22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http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://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www.</a:t>
            </a:r>
            <a:r>
              <a:rPr lang="cs-CZ" sz="2200" dirty="0" err="1" smtClean="0">
                <a:solidFill>
                  <a:srgbClr val="002060"/>
                </a:solidFill>
                <a:hlinkClick r:id="rId4"/>
              </a:rPr>
              <a:t>logismarket.cz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/</a:t>
            </a:r>
            <a:r>
              <a:rPr lang="cs-CZ" sz="2200" dirty="0" err="1" smtClean="0">
                <a:solidFill>
                  <a:srgbClr val="002060"/>
                </a:solidFill>
                <a:hlinkClick r:id="rId4"/>
              </a:rPr>
              <a:t>zarges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/</a:t>
            </a:r>
            <a:r>
              <a:rPr lang="cs-CZ" sz="2200" dirty="0" err="1" smtClean="0">
                <a:solidFill>
                  <a:srgbClr val="002060"/>
                </a:solidFill>
                <a:hlinkClick r:id="rId4"/>
              </a:rPr>
              <a:t>vyskove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-</a:t>
            </a:r>
            <a:r>
              <a:rPr lang="cs-CZ" sz="2200" dirty="0" err="1" smtClean="0">
                <a:solidFill>
                  <a:srgbClr val="002060"/>
                </a:solidFill>
                <a:hlinkClick r:id="rId4"/>
              </a:rPr>
              <a:t>nastavitelny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-</a:t>
            </a:r>
            <a:r>
              <a:rPr lang="cs-CZ" sz="2200" dirty="0" err="1" smtClean="0">
                <a:solidFill>
                  <a:srgbClr val="002060"/>
                </a:solidFill>
                <a:hlinkClick r:id="rId4"/>
              </a:rPr>
              <a:t>stojaci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-</a:t>
            </a:r>
            <a:r>
              <a:rPr lang="cs-CZ" sz="2200" dirty="0" err="1" smtClean="0">
                <a:solidFill>
                  <a:srgbClr val="002060"/>
                </a:solidFill>
                <a:hlinkClick r:id="rId4"/>
              </a:rPr>
              <a:t>zebrik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-</a:t>
            </a:r>
            <a:r>
              <a:rPr lang="cs-CZ" sz="2200" dirty="0" err="1" smtClean="0">
                <a:solidFill>
                  <a:srgbClr val="002060"/>
                </a:solidFill>
                <a:hlinkClick r:id="rId4"/>
              </a:rPr>
              <a:t>pouzitelny</a:t>
            </a:r>
            <a:r>
              <a:rPr lang="cs-CZ" sz="2200" dirty="0" smtClean="0">
                <a:solidFill>
                  <a:srgbClr val="002060"/>
                </a:solidFill>
                <a:hlinkClick r:id="rId4"/>
              </a:rPr>
              <a:t>-na-schody/1028957811-2616872707-</a:t>
            </a:r>
            <a:r>
              <a:rPr lang="cs-CZ" sz="2200" dirty="0" err="1" smtClean="0">
                <a:solidFill>
                  <a:srgbClr val="002060"/>
                </a:solidFill>
                <a:hlinkClick r:id="rId4"/>
              </a:rPr>
              <a:t>p.html</a:t>
            </a:r>
            <a:endParaRPr lang="cs-CZ" sz="22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200" dirty="0" smtClean="0">
                <a:solidFill>
                  <a:srgbClr val="002060"/>
                </a:solidFill>
              </a:rPr>
              <a:t>autor</a:t>
            </a:r>
            <a:endParaRPr lang="cs-CZ" sz="2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1166</TotalTime>
  <Words>417</Words>
  <Application>Microsoft Office PowerPoint</Application>
  <PresentationFormat>Předvádění na obrazovce (4:3)</PresentationFormat>
  <Paragraphs>98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List</vt:lpstr>
      <vt:lpstr>  Pythagorova věta</vt:lpstr>
      <vt:lpstr>P  R  O  C  E  N  T  A</vt:lpstr>
      <vt:lpstr>Snímek 3</vt:lpstr>
      <vt:lpstr>Pythagorova věta</vt:lpstr>
      <vt:lpstr>Pythagorova věta</vt:lpstr>
      <vt:lpstr>Pythagorova věta</vt:lpstr>
      <vt:lpstr>Snímek 7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  <vt:lpstr>Pythagorova věta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Dum</cp:lastModifiedBy>
  <cp:revision>76</cp:revision>
  <cp:lastPrinted>2013-04-09T11:39:44Z</cp:lastPrinted>
  <dcterms:created xsi:type="dcterms:W3CDTF">2013-02-26T11:10:07Z</dcterms:created>
  <dcterms:modified xsi:type="dcterms:W3CDTF">2013-11-13T20:06:55Z</dcterms:modified>
</cp:coreProperties>
</file>