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73" r:id="rId3"/>
    <p:sldId id="270" r:id="rId4"/>
    <p:sldId id="285" r:id="rId5"/>
    <p:sldId id="281" r:id="rId6"/>
    <p:sldId id="256" r:id="rId7"/>
    <p:sldId id="271" r:id="rId8"/>
    <p:sldId id="272" r:id="rId9"/>
    <p:sldId id="278" r:id="rId10"/>
    <p:sldId id="279" r:id="rId11"/>
    <p:sldId id="280" r:id="rId12"/>
    <p:sldId id="275" r:id="rId13"/>
    <p:sldId id="269" r:id="rId14"/>
    <p:sldId id="258" r:id="rId15"/>
    <p:sldId id="265" r:id="rId16"/>
    <p:sldId id="283" r:id="rId17"/>
    <p:sldId id="284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78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046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3687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69530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61708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15501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43851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8281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32297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89716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53768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77427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duotone>
              <a:schemeClr val="accent6">
                <a:shade val="45000"/>
                <a:satMod val="135000"/>
              </a:schemeClr>
              <a:prstClr val="white"/>
            </a:duotone>
          </a:blip>
          <a:srcRect/>
          <a:stretch>
            <a:fillRect l="-48000" r="-4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26DDFE-0685-4572-8C56-254BE8C3CE2B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27617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3.emf"/><Relationship Id="rId5" Type="http://schemas.openxmlformats.org/officeDocument/2006/relationships/package" Target="../embeddings/Microsoft_Excel_Worksheet1.xlsx"/><Relationship Id="rId4" Type="http://schemas.openxmlformats.org/officeDocument/2006/relationships/oleObject" Target="../embeddings/oleObject1.bin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179512" y="188640"/>
            <a:ext cx="8784976" cy="4752527"/>
          </a:xfrm>
        </p:spPr>
        <p:txBody>
          <a:bodyPr>
            <a:noAutofit/>
          </a:bodyPr>
          <a:lstStyle/>
          <a:p>
            <a:r>
              <a:rPr lang="cs-CZ" sz="66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66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66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66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72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Procenta ve  </a:t>
            </a:r>
            <a:br>
              <a:rPr lang="cs-CZ" sz="72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72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stavební praxi</a:t>
            </a:r>
            <a:endParaRPr lang="cs-CZ" sz="7200" b="1" dirty="0">
              <a:ln cmpd="thickThin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</a:ln>
              <a:solidFill>
                <a:schemeClr val="accent6">
                  <a:lumMod val="50000"/>
                </a:schemeClr>
              </a:solidFill>
              <a:effectLst>
                <a:outerShdw blurRad="50800" dist="50800" dir="8580000" algn="ctr" rotWithShape="0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0" y="5373216"/>
            <a:ext cx="9144000" cy="1484784"/>
          </a:xfrm>
        </p:spPr>
        <p:txBody>
          <a:bodyPr>
            <a:normAutofit lnSpcReduction="10000"/>
          </a:bodyPr>
          <a:lstStyle/>
          <a:p>
            <a:endParaRPr lang="cs-CZ" b="1" dirty="0" smtClean="0">
              <a:solidFill>
                <a:srgbClr val="7030A0"/>
              </a:solidFill>
            </a:endParaRPr>
          </a:p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Matematika pro stavební obory 7.</a:t>
            </a:r>
          </a:p>
          <a:p>
            <a:pPr algn="r"/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Autor: RNDr. Zdeněk Bláha</a:t>
            </a:r>
          </a:p>
          <a:p>
            <a:endParaRPr lang="cs-CZ" sz="72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algn="r"/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0" y="0"/>
            <a:ext cx="9144000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3787872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  R  O  C  E  N  T  A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08912" cy="504056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3">
            <a:lum bright="10000" contrast="16000"/>
          </a:blip>
          <a:stretch>
            <a:fillRect/>
          </a:stretch>
        </p:blipFill>
        <p:spPr bwMode="auto">
          <a:xfrm>
            <a:off x="1" y="0"/>
            <a:ext cx="9144000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46977263"/>
              </p:ext>
            </p:extLst>
          </p:nvPr>
        </p:nvGraphicFramePr>
        <p:xfrm>
          <a:off x="135576" y="2708275"/>
          <a:ext cx="8595563" cy="324100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44" name="List" r:id="rId5" imgW="6772277" imgH="2552762" progId="Excel.Sheet.12">
                  <p:embed/>
                </p:oleObj>
              </mc:Choice>
              <mc:Fallback>
                <p:oleObj name="List" r:id="rId5" imgW="6772277" imgH="2552762" progId="Excel.Sheet.12">
                  <p:embed/>
                  <p:pic>
                    <p:nvPicPr>
                      <p:cNvPr id="0" name="Objek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35576" y="2708275"/>
                        <a:ext cx="8595563" cy="324100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024538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8784976" cy="936104"/>
          </a:xfrm>
        </p:spPr>
        <p:txBody>
          <a:bodyPr>
            <a:noAutofit/>
          </a:bodyPr>
          <a:lstStyle/>
          <a:p>
            <a:endParaRPr lang="cs-CZ" sz="5400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" y="1988840"/>
            <a:ext cx="9036496" cy="4869160"/>
          </a:xfrm>
        </p:spPr>
        <p:txBody>
          <a:bodyPr>
            <a:normAutofit fontScale="70000" lnSpcReduction="20000"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4400" b="1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Materiál je určen pro 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první či druhý ročník 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učebních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stavebních oborů předmětu 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MATEMATIKA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k tématu slovní úlohy. Ve třetím ročníku jej lze využit v rámci procvičení.  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Inovuje výuku použitím multimediálních pomůcek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– prezentace 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příklady 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doplněných textem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podporující 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výklad učitele a hravou formou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se tak 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snaží povzbudit zájem učňů o matematiku.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4400" b="1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Materiál používá učitel při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procvičování 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– pro větší atraktivnost výuky. Úlohy mohou žáci řešit samostatně ve svých sešitech nebo na interaktivní tabuli s možností následné kontroly. Zároveň jej mohou využívat žáci pro domácí přípravu na výuku.</a:t>
            </a:r>
          </a:p>
          <a:p>
            <a:endParaRPr lang="cs-CZ" sz="2800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sz="2800" dirty="0" smtClean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1" y="0"/>
            <a:ext cx="9144000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3929246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Procenta ve stavební  praxi </a:t>
            </a:r>
            <a:endParaRPr lang="cs-CZ" sz="5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2800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Dnes se budeme zabývat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 procenty ve „vašem“ oboru </a:t>
            </a:r>
          </a:p>
          <a:p>
            <a:pPr marL="0" indent="0" algn="ctr">
              <a:buNone/>
            </a:pPr>
            <a:endParaRPr lang="cs-CZ" sz="2800" b="1" dirty="0" smtClean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3861048"/>
            <a:ext cx="2880320" cy="2225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79475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Procenta </a:t>
            </a:r>
            <a:r>
              <a:rPr lang="cs-CZ" sz="54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ve stavební </a:t>
            </a:r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praxi </a:t>
            </a:r>
            <a:endParaRPr lang="cs-CZ" sz="5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Některé použité údaje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 nebudou možná přesně odpovídat skutečnosti, 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ale to pro naše výpočty vadit nebude …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3789040"/>
            <a:ext cx="3762842" cy="2504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79792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1484784"/>
            <a:ext cx="7776864" cy="5373216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První kopáč vykopal za den 12,5 m příkopu, druhý 15 m. O kolik % více vykopal druhý dělník oproti prvnímu?</a:t>
            </a:r>
          </a:p>
        </p:txBody>
      </p:sp>
      <p:sp>
        <p:nvSpPr>
          <p:cNvPr id="6" name="Nadpis 3"/>
          <p:cNvSpPr txBox="1">
            <a:spLocks/>
          </p:cNvSpPr>
          <p:nvPr/>
        </p:nvSpPr>
        <p:spPr>
          <a:xfrm>
            <a:off x="179512" y="188640"/>
            <a:ext cx="8784976" cy="86409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Procenta </a:t>
            </a:r>
            <a:r>
              <a:rPr lang="cs-CZ" sz="54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ve stavební </a:t>
            </a:r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praxi </a:t>
            </a:r>
          </a:p>
        </p:txBody>
      </p:sp>
      <p:sp>
        <p:nvSpPr>
          <p:cNvPr id="2" name="Zahnutá šipka dolů 1">
            <a:hlinkClick r:id="" action="ppaction://hlinkshowjump?jump=nextslide"/>
          </p:cNvPr>
          <p:cNvSpPr/>
          <p:nvPr/>
        </p:nvSpPr>
        <p:spPr>
          <a:xfrm>
            <a:off x="2843808" y="5949280"/>
            <a:ext cx="4032448" cy="731520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2060"/>
                </a:solidFill>
              </a:rPr>
              <a:t>Řešení :</a:t>
            </a:r>
            <a:endParaRPr lang="cs-CZ" sz="3600" b="1" dirty="0">
              <a:solidFill>
                <a:srgbClr val="002060"/>
              </a:solidFill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6756" y="3068960"/>
            <a:ext cx="3430488" cy="26703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32088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Procenta </a:t>
            </a:r>
            <a:r>
              <a:rPr lang="cs-CZ" sz="54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ve stavební </a:t>
            </a:r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praxi </a:t>
            </a:r>
            <a:endParaRPr lang="cs-CZ" sz="5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611560" y="1268760"/>
                <a:ext cx="7704856" cy="5589240"/>
              </a:xfrm>
            </p:spPr>
            <p:txBody>
              <a:bodyPr>
                <a:normAutofit/>
              </a:bodyPr>
              <a:lstStyle/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První kopáč vykopal za den 12,5 m příkopu, druhý 15 m. O kolik % více vykopal druhý dělník oproti prvnímu?</a:t>
                </a:r>
              </a:p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15 – 12,5 = 2,5 m navíc</a:t>
                </a:r>
              </a:p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12,5 m ……………..100 %</a:t>
                </a:r>
              </a:p>
              <a:p>
                <a:pPr marL="0" indent="0" algn="ctr">
                  <a:buNone/>
                </a:pPr>
                <a:r>
                  <a:rPr lang="cs-CZ" sz="2800" b="1" u="sng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2,5 m …………………x %</a:t>
                </a: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</m:num>
                      <m:den>
                        <m: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𝟏𝟎𝟎</m:t>
                        </m:r>
                      </m:den>
                    </m:f>
                  </m:oMath>
                </a14:m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,</m:t>
                        </m:r>
                        <m: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𝟓</m:t>
                        </m:r>
                      </m:num>
                      <m:den>
                        <m: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𝟏𝟐</m:t>
                        </m:r>
                        <m: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,</m:t>
                        </m:r>
                        <m: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𝟓</m:t>
                        </m:r>
                      </m:den>
                    </m:f>
                  </m:oMath>
                </a14:m>
                <a:endParaRPr lang="cs-CZ" sz="2800" b="1" dirty="0" smtClean="0">
                  <a:solidFill>
                    <a:schemeClr val="accent6">
                      <a:lumMod val="50000"/>
                    </a:schemeClr>
                  </a:solidFill>
                </a:endParaRPr>
              </a:p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x = (2,5/12,5).100</a:t>
                </a:r>
              </a:p>
              <a:p>
                <a:pPr marL="0" indent="0" algn="ctr">
                  <a:buNone/>
                </a:pPr>
                <a:r>
                  <a:rPr lang="cs-CZ" sz="2800" b="1" u="dbl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x = 20 %  </a:t>
                </a:r>
              </a:p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Druhý vykopal o 20 % více.</a:t>
                </a:r>
                <a:endParaRPr lang="cs-CZ" sz="2800" b="1" dirty="0">
                  <a:solidFill>
                    <a:schemeClr val="accent6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11560" y="1268760"/>
                <a:ext cx="7704856" cy="5589240"/>
              </a:xfrm>
              <a:blipFill rotWithShape="1">
                <a:blip r:embed="rId2"/>
                <a:stretch>
                  <a:fillRect l="-237" t="-981" r="-134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996856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Procenta </a:t>
            </a:r>
            <a:r>
              <a:rPr lang="cs-CZ" sz="54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ve stavební </a:t>
            </a:r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praxi </a:t>
            </a:r>
            <a:endParaRPr lang="cs-CZ" sz="5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23528" y="1556792"/>
            <a:ext cx="8280920" cy="5301208"/>
          </a:xfrm>
        </p:spPr>
        <p:txBody>
          <a:bodyPr>
            <a:normAutofit/>
          </a:bodyPr>
          <a:lstStyle/>
          <a:p>
            <a:pPr marL="0" lvl="0" indent="0" algn="ctr">
              <a:buNone/>
            </a:pP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Brzdné síly na jedné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nápravě nákladního </a:t>
            </a: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vozidla </a:t>
            </a:r>
            <a:endParaRPr lang="cs-CZ" sz="28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lv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se </a:t>
            </a: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nesmí lišit o více jak 30 %. </a:t>
            </a:r>
            <a:endParaRPr lang="cs-CZ" sz="28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lv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Jaké </a:t>
            </a: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hodnoty můžeme naměřit na druhém kole, </a:t>
            </a:r>
            <a:endParaRPr lang="cs-CZ" sz="28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lv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je-li </a:t>
            </a: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na prvním kole brzdná síla 2,1 </a:t>
            </a:r>
            <a:r>
              <a:rPr lang="cs-CZ" sz="2800" b="1" dirty="0" err="1">
                <a:solidFill>
                  <a:schemeClr val="accent6">
                    <a:lumMod val="50000"/>
                  </a:schemeClr>
                </a:solidFill>
              </a:rPr>
              <a:t>kN</a:t>
            </a: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?</a:t>
            </a:r>
          </a:p>
          <a:p>
            <a:pPr marL="0" indent="0" algn="ctr">
              <a:buNone/>
            </a:pPr>
            <a:endParaRPr lang="cs-CZ" sz="2800" b="1" dirty="0">
              <a:solidFill>
                <a:srgbClr val="002060"/>
              </a:solidFill>
            </a:endParaRPr>
          </a:p>
          <a:p>
            <a:endParaRPr lang="cs-CZ" sz="5700" b="1" dirty="0" smtClean="0">
              <a:solidFill>
                <a:srgbClr val="FF0000"/>
              </a:solidFill>
            </a:endParaRPr>
          </a:p>
        </p:txBody>
      </p:sp>
      <p:sp>
        <p:nvSpPr>
          <p:cNvPr id="5" name="Zahnutá šipka dolů 4"/>
          <p:cNvSpPr/>
          <p:nvPr/>
        </p:nvSpPr>
        <p:spPr>
          <a:xfrm>
            <a:off x="2830774" y="6129210"/>
            <a:ext cx="4032448" cy="731520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2060"/>
                </a:solidFill>
                <a:hlinkClick r:id="" action="ppaction://hlinkshowjump?jump=nextslide"/>
              </a:rPr>
              <a:t>Řešení</a:t>
            </a:r>
            <a:r>
              <a:rPr lang="cs-CZ" sz="3600" b="1" dirty="0" smtClean="0">
                <a:solidFill>
                  <a:srgbClr val="002060"/>
                </a:solidFill>
              </a:rPr>
              <a:t> :</a:t>
            </a:r>
            <a:endParaRPr lang="cs-CZ" sz="3600" b="1" dirty="0">
              <a:solidFill>
                <a:srgbClr val="002060"/>
              </a:solidFill>
            </a:endParaRPr>
          </a:p>
        </p:txBody>
      </p:sp>
      <p:pic>
        <p:nvPicPr>
          <p:cNvPr id="6146" name="Picture 2" descr="C:\Program Files (x86)\Microsoft Office\MEDIA\CAGCAT10\j0252349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3512" y="4077072"/>
            <a:ext cx="1826971" cy="1110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8177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Procenta </a:t>
            </a:r>
            <a:r>
              <a:rPr lang="cs-CZ" sz="54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ve stavební </a:t>
            </a:r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praxi </a:t>
            </a:r>
            <a:endParaRPr lang="cs-CZ" sz="5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0" y="1196752"/>
            <a:ext cx="9144000" cy="5661248"/>
          </a:xfrm>
        </p:spPr>
        <p:txBody>
          <a:bodyPr>
            <a:normAutofit/>
          </a:bodyPr>
          <a:lstStyle/>
          <a:p>
            <a:pPr marL="0" lvl="0" indent="0" algn="ctr">
              <a:buNone/>
            </a:pP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Brzdné síly na jedné nápravě nákladního vozidla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se </a:t>
            </a: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nesmí lišit o více jak 30 %.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 Jaké </a:t>
            </a: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hodnoty můžeme naměřit na druhém kole,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je-li </a:t>
            </a: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na prvním kole brzdná síla 2,1 </a:t>
            </a:r>
            <a:r>
              <a:rPr lang="cs-CZ" sz="2800" b="1" dirty="0" err="1">
                <a:solidFill>
                  <a:schemeClr val="accent6">
                    <a:lumMod val="50000"/>
                  </a:schemeClr>
                </a:solidFill>
              </a:rPr>
              <a:t>kN</a:t>
            </a: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?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Nejprve výpočet odchylky: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100 % ……….. 2,1 </a:t>
            </a:r>
            <a:r>
              <a:rPr lang="cs-CZ" sz="2800" b="1" dirty="0" err="1" smtClean="0">
                <a:solidFill>
                  <a:schemeClr val="accent6">
                    <a:lumMod val="50000"/>
                  </a:schemeClr>
                </a:solidFill>
              </a:rPr>
              <a:t>kN</a:t>
            </a:r>
            <a:endParaRPr lang="cs-CZ" sz="28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2800" b="1" u="sng" dirty="0" smtClean="0">
                <a:solidFill>
                  <a:schemeClr val="accent6">
                    <a:lumMod val="50000"/>
                  </a:schemeClr>
                </a:solidFill>
              </a:rPr>
              <a:t>30 % …………… x </a:t>
            </a:r>
            <a:r>
              <a:rPr lang="cs-CZ" sz="2800" b="1" u="sng" dirty="0" err="1" smtClean="0">
                <a:solidFill>
                  <a:schemeClr val="accent6">
                    <a:lumMod val="50000"/>
                  </a:schemeClr>
                </a:solidFill>
              </a:rPr>
              <a:t>kN</a:t>
            </a:r>
            <a:endParaRPr lang="cs-CZ" sz="2800" b="1" u="sng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x = 0,63 </a:t>
            </a:r>
            <a:r>
              <a:rPr lang="cs-CZ" sz="2800" b="1" dirty="0" err="1" smtClean="0">
                <a:solidFill>
                  <a:schemeClr val="accent6">
                    <a:lumMod val="50000"/>
                  </a:schemeClr>
                </a:solidFill>
              </a:rPr>
              <a:t>kN</a:t>
            </a:r>
            <a:endParaRPr lang="cs-CZ" sz="28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2800" b="1" u="dbl" dirty="0" smtClean="0">
                <a:solidFill>
                  <a:schemeClr val="accent6">
                    <a:lumMod val="50000"/>
                  </a:schemeClr>
                </a:solidFill>
              </a:rPr>
              <a:t>Tolerance : 2,1 ± 0,63 </a:t>
            </a:r>
            <a:r>
              <a:rPr lang="cs-CZ" sz="2800" b="1" u="dbl" dirty="0" err="1" smtClean="0">
                <a:solidFill>
                  <a:schemeClr val="accent6">
                    <a:lumMod val="50000"/>
                  </a:schemeClr>
                </a:solidFill>
              </a:rPr>
              <a:t>kN</a:t>
            </a:r>
            <a:endParaRPr lang="cs-CZ" sz="2800" b="1" u="dbl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Na druhém kole můžeme naměřit hodnoty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 v rozmezí od 1,47 </a:t>
            </a:r>
            <a:r>
              <a:rPr lang="cs-CZ" sz="2800" b="1" dirty="0" err="1" smtClean="0">
                <a:solidFill>
                  <a:schemeClr val="accent6">
                    <a:lumMod val="50000"/>
                  </a:schemeClr>
                </a:solidFill>
              </a:rPr>
              <a:t>kN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 do 2,73 </a:t>
            </a:r>
            <a:r>
              <a:rPr lang="cs-CZ" sz="2800" b="1" dirty="0" err="1" smtClean="0">
                <a:solidFill>
                  <a:schemeClr val="accent6">
                    <a:lumMod val="50000"/>
                  </a:schemeClr>
                </a:solidFill>
              </a:rPr>
              <a:t>kN</a:t>
            </a:r>
            <a:endParaRPr lang="cs-CZ" sz="28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sz="2800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2800" b="1" dirty="0">
              <a:solidFill>
                <a:srgbClr val="002060"/>
              </a:solidFill>
            </a:endParaRPr>
          </a:p>
          <a:p>
            <a:endParaRPr lang="cs-CZ" sz="11200" dirty="0" smtClean="0">
              <a:solidFill>
                <a:srgbClr val="FF0000"/>
              </a:solidFill>
            </a:endParaRPr>
          </a:p>
          <a:p>
            <a:endParaRPr lang="cs-CZ" sz="11200" b="1" dirty="0">
              <a:solidFill>
                <a:srgbClr val="FF0000"/>
              </a:solidFill>
            </a:endParaRPr>
          </a:p>
          <a:p>
            <a:endParaRPr lang="cs-CZ" sz="11200" b="1" dirty="0" smtClean="0">
              <a:solidFill>
                <a:srgbClr val="FF0000"/>
              </a:solidFill>
            </a:endParaRPr>
          </a:p>
          <a:p>
            <a:endParaRPr lang="cs-CZ" sz="11200" b="1" dirty="0">
              <a:solidFill>
                <a:srgbClr val="FF0000"/>
              </a:solidFill>
            </a:endParaRPr>
          </a:p>
          <a:p>
            <a:endParaRPr lang="cs-CZ" sz="11200" b="1" dirty="0" smtClean="0">
              <a:solidFill>
                <a:srgbClr val="FF0000"/>
              </a:solidFill>
            </a:endParaRPr>
          </a:p>
          <a:p>
            <a:endParaRPr lang="cs-CZ" sz="11200" b="1" dirty="0" smtClean="0">
              <a:solidFill>
                <a:srgbClr val="FF0000"/>
              </a:solidFill>
            </a:endParaRPr>
          </a:p>
          <a:p>
            <a:endParaRPr lang="cs-CZ" sz="11200" b="1" dirty="0" smtClean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8845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Procenta </a:t>
            </a:r>
            <a:r>
              <a:rPr lang="cs-CZ" sz="54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ve stavební praxi </a:t>
            </a:r>
            <a:endParaRPr lang="cs-CZ" sz="5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0" y="1556792"/>
            <a:ext cx="9144000" cy="5301208"/>
          </a:xfrm>
        </p:spPr>
        <p:txBody>
          <a:bodyPr>
            <a:normAutofit/>
          </a:bodyPr>
          <a:lstStyle/>
          <a:p>
            <a:pPr marL="0" lvl="0" indent="0" algn="ctr">
              <a:buNone/>
            </a:pP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Účinnost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spalovacího </a:t>
            </a: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zážehového motoru je asi 36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%.</a:t>
            </a:r>
          </a:p>
          <a:p>
            <a:pPr marL="0" lv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Ze </a:t>
            </a: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spáleného benzinu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nám </a:t>
            </a: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19 % „projde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výfukem“ ,</a:t>
            </a:r>
          </a:p>
          <a:p>
            <a:pPr marL="0" lv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zbytek se přemění na teplo. </a:t>
            </a:r>
            <a:endParaRPr lang="cs-CZ" sz="28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lv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Kolik </a:t>
            </a: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litrů benzinu „se protopí“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(přemění na neužitečné teplo – netopíme-li v autě) při </a:t>
            </a: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průměrné spotřebě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7,6 l / 100 km?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sz="2800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2800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2800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2800" b="1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2800" dirty="0" smtClean="0">
              <a:solidFill>
                <a:srgbClr val="002060"/>
              </a:solidFill>
              <a:effectLst>
                <a:outerShdw blurRad="50800" dist="38100" dir="18900000" algn="bl" rotWithShape="0">
                  <a:prstClr val="black">
                    <a:alpha val="40000"/>
                  </a:prstClr>
                </a:outerShdw>
              </a:effectLst>
            </a:endParaRPr>
          </a:p>
          <a:p>
            <a:pPr marL="0" indent="0">
              <a:buNone/>
            </a:pPr>
            <a:endParaRPr lang="cs-CZ" sz="2800" dirty="0" smtClean="0">
              <a:solidFill>
                <a:srgbClr val="002060"/>
              </a:solidFill>
              <a:effectLst>
                <a:outerShdw blurRad="50800" dist="38100" dir="18900000" algn="bl" rotWithShape="0">
                  <a:prstClr val="black">
                    <a:alpha val="40000"/>
                  </a:prstClr>
                </a:outerShdw>
              </a:effectLst>
            </a:endParaRPr>
          </a:p>
          <a:p>
            <a:pPr marL="0" indent="0">
              <a:buNone/>
            </a:pPr>
            <a:endParaRPr lang="cs-CZ" sz="11200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11200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11200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11200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11200" dirty="0" smtClean="0">
              <a:solidFill>
                <a:srgbClr val="002060"/>
              </a:solidFill>
            </a:endParaRPr>
          </a:p>
        </p:txBody>
      </p:sp>
      <p:sp>
        <p:nvSpPr>
          <p:cNvPr id="4" name="Zahnutá šipka dolů 3">
            <a:hlinkClick r:id="" action="ppaction://hlinkshowjump?jump=nextslide"/>
          </p:cNvPr>
          <p:cNvSpPr/>
          <p:nvPr/>
        </p:nvSpPr>
        <p:spPr>
          <a:xfrm>
            <a:off x="2830774" y="6129210"/>
            <a:ext cx="4032448" cy="731520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2060"/>
                </a:solidFill>
                <a:hlinkClick r:id="" action="ppaction://hlinkshowjump?jump=nextslide"/>
              </a:rPr>
              <a:t>Řešení</a:t>
            </a:r>
            <a:r>
              <a:rPr lang="cs-CZ" sz="3600" b="1" dirty="0" smtClean="0">
                <a:solidFill>
                  <a:srgbClr val="002060"/>
                </a:solidFill>
              </a:rPr>
              <a:t> :</a:t>
            </a:r>
            <a:endParaRPr lang="cs-CZ" sz="3600" b="1" dirty="0">
              <a:solidFill>
                <a:srgbClr val="002060"/>
              </a:solidFill>
            </a:endParaRPr>
          </a:p>
        </p:txBody>
      </p:sp>
      <p:pic>
        <p:nvPicPr>
          <p:cNvPr id="7170" name="Picture 2" descr="C:\Program Files (x86)\Microsoft Office\MEDIA\CAGCAT10\j0251925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5829" y="4323270"/>
            <a:ext cx="1812341" cy="1805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88845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Procenta </a:t>
            </a:r>
            <a:r>
              <a:rPr lang="cs-CZ" sz="54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ve stavební </a:t>
            </a:r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praxi </a:t>
            </a:r>
            <a:endParaRPr lang="cs-CZ" sz="5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Zástupný symbol pro obsah 6"/>
              <p:cNvSpPr>
                <a:spLocks noGrp="1"/>
              </p:cNvSpPr>
              <p:nvPr>
                <p:ph idx="1"/>
              </p:nvPr>
            </p:nvSpPr>
            <p:spPr>
              <a:xfrm>
                <a:off x="0" y="1052736"/>
                <a:ext cx="9144000" cy="5805264"/>
              </a:xfrm>
            </p:spPr>
            <p:txBody>
              <a:bodyPr>
                <a:normAutofit fontScale="92500" lnSpcReduction="10000"/>
              </a:bodyPr>
              <a:lstStyle/>
              <a:p>
                <a:pPr marL="0" lvl="0" indent="0" algn="ctr">
                  <a:buNone/>
                </a:pPr>
                <a:r>
                  <a:rPr lang="cs-CZ" sz="2800" b="1" dirty="0">
                    <a:solidFill>
                      <a:schemeClr val="accent6">
                        <a:lumMod val="50000"/>
                      </a:schemeClr>
                    </a:solidFill>
                  </a:rPr>
                  <a:t>Účinnost spalovacího zážehového motoru je asi 36 </a:t>
                </a: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%.Ze </a:t>
                </a:r>
                <a:r>
                  <a:rPr lang="cs-CZ" sz="2800" b="1" dirty="0">
                    <a:solidFill>
                      <a:schemeClr val="accent6">
                        <a:lumMod val="50000"/>
                      </a:schemeClr>
                    </a:solidFill>
                  </a:rPr>
                  <a:t>spáleného benzinu nám 19 % „projde výfukem</a:t>
                </a: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“, </a:t>
                </a:r>
                <a:r>
                  <a:rPr lang="cs-CZ" sz="2800" b="1" dirty="0">
                    <a:solidFill>
                      <a:schemeClr val="accent6">
                        <a:lumMod val="50000"/>
                      </a:schemeClr>
                    </a:solidFill>
                  </a:rPr>
                  <a:t>zbytek se přemění na teplo. </a:t>
                </a: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 Kolik </a:t>
                </a:r>
                <a:r>
                  <a:rPr lang="cs-CZ" sz="2800" b="1" dirty="0">
                    <a:solidFill>
                      <a:schemeClr val="accent6">
                        <a:lumMod val="50000"/>
                      </a:schemeClr>
                    </a:solidFill>
                  </a:rPr>
                  <a:t>litrů benzinu „se protopí“ (přemění na neužitečné teplo – netopíme-li v autě) při průměrné spotřebě 7,6 l / 100 km?</a:t>
                </a:r>
              </a:p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Na teplo se přemění:</a:t>
                </a:r>
              </a:p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100 – 36 – 19 = 55 %</a:t>
                </a:r>
              </a:p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Spotřeba: 7,6 l / 100 km ……….. 100 %</a:t>
                </a:r>
              </a:p>
              <a:p>
                <a:pPr marL="0" indent="0" algn="ctr">
                  <a:buNone/>
                </a:pPr>
                <a:r>
                  <a:rPr lang="cs-CZ" sz="2800" b="1" u="sng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x l / 100 km …………. 55 %</a:t>
                </a:r>
              </a:p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0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𝐱</m:t>
                          </m:r>
                        </m:num>
                        <m:den>
                          <m:r>
                            <a:rPr lang="cs-CZ" sz="2800" b="1" i="0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𝟕</m:t>
                          </m:r>
                          <m:r>
                            <a:rPr lang="cs-CZ" sz="2800" b="1" i="0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,</m:t>
                          </m:r>
                          <m:r>
                            <a:rPr lang="cs-CZ" sz="2800" b="1" i="0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𝟔</m:t>
                          </m:r>
                        </m:den>
                      </m:f>
                      <m:r>
                        <a:rPr lang="cs-CZ" sz="2800" b="1" i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cs-CZ" sz="28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0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𝟓𝟓</m:t>
                          </m:r>
                        </m:num>
                        <m:den>
                          <m:r>
                            <a:rPr lang="cs-CZ" sz="2800" b="1" i="0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𝟏𝟎𝟎</m:t>
                          </m:r>
                        </m:den>
                      </m:f>
                    </m:oMath>
                  </m:oMathPara>
                </a14:m>
                <a:endParaRPr lang="cs-CZ" sz="2800" b="1" dirty="0" smtClean="0">
                  <a:solidFill>
                    <a:schemeClr val="accent6">
                      <a:lumMod val="50000"/>
                    </a:schemeClr>
                  </a:solidFill>
                </a:endParaRPr>
              </a:p>
              <a:p>
                <a:pPr marL="0" indent="0" algn="ctr">
                  <a:buNone/>
                </a:pPr>
                <a:r>
                  <a:rPr lang="cs-CZ" sz="2800" b="1" u="dbl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x = 4,18 l / 100 km</a:t>
                </a:r>
              </a:p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Při zadaných parametrech se nám na teplo přemění 4,18 l benzínu na 100 km jízdy.</a:t>
                </a:r>
              </a:p>
            </p:txBody>
          </p:sp>
        </mc:Choice>
        <mc:Fallback xmlns="">
          <p:sp>
            <p:nvSpPr>
              <p:cNvPr id="7" name="Zástupný symbol pro obsah 6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0" y="1052736"/>
                <a:ext cx="9144000" cy="5805264"/>
              </a:xfrm>
              <a:blipFill rotWithShape="1">
                <a:blip r:embed="rId2"/>
                <a:stretch>
                  <a:fillRect l="-800" t="-1576" r="-17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647499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Procenta </a:t>
            </a:r>
            <a:r>
              <a:rPr lang="cs-CZ" sz="54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ve stavební </a:t>
            </a:r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praxi </a:t>
            </a:r>
            <a:endParaRPr lang="cs-CZ" sz="5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Původní tlak v potrubí 15,3 </a:t>
            </a:r>
            <a:r>
              <a:rPr lang="cs-CZ" sz="2800" b="1" dirty="0" err="1" smtClean="0">
                <a:solidFill>
                  <a:schemeClr val="accent6">
                    <a:lumMod val="50000"/>
                  </a:schemeClr>
                </a:solidFill>
              </a:rPr>
              <a:t>MPa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  vzrostl o 8 %.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Kolik byl výsledný tlak v </a:t>
            </a:r>
            <a:r>
              <a:rPr lang="cs-CZ" sz="2800" b="1" dirty="0" err="1" smtClean="0">
                <a:solidFill>
                  <a:schemeClr val="accent6">
                    <a:lumMod val="50000"/>
                  </a:schemeClr>
                </a:solidFill>
              </a:rPr>
              <a:t>Mpa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?</a:t>
            </a: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811079"/>
            <a:ext cx="2808312" cy="37337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40141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Procenta </a:t>
            </a:r>
            <a:r>
              <a:rPr lang="cs-CZ" sz="54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ve stavební  </a:t>
            </a:r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praxi </a:t>
            </a:r>
            <a:endParaRPr lang="cs-CZ" sz="5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0" y="1556792"/>
                <a:ext cx="9144000" cy="5301208"/>
              </a:xfrm>
            </p:spPr>
            <p:txBody>
              <a:bodyPr>
                <a:noAutofit/>
              </a:bodyPr>
              <a:lstStyle/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Původní tlak v potrubí 15,3 </a:t>
                </a:r>
                <a:r>
                  <a:rPr lang="cs-CZ" sz="2800" b="1" dirty="0" err="1">
                    <a:solidFill>
                      <a:schemeClr val="accent6">
                        <a:lumMod val="50000"/>
                      </a:schemeClr>
                    </a:solidFill>
                  </a:rPr>
                  <a:t>MPa</a:t>
                </a:r>
                <a:r>
                  <a:rPr lang="cs-CZ" sz="2800" b="1" dirty="0">
                    <a:solidFill>
                      <a:schemeClr val="accent6">
                        <a:lumMod val="50000"/>
                      </a:schemeClr>
                    </a:solidFill>
                  </a:rPr>
                  <a:t>  vzrostl o 8 %.</a:t>
                </a:r>
              </a:p>
              <a:p>
                <a:pPr marL="0" indent="0" algn="ctr">
                  <a:buNone/>
                </a:pPr>
                <a:r>
                  <a:rPr lang="cs-CZ" sz="2800" b="1" dirty="0">
                    <a:solidFill>
                      <a:schemeClr val="accent6">
                        <a:lumMod val="50000"/>
                      </a:schemeClr>
                    </a:solidFill>
                  </a:rPr>
                  <a:t>Kolik byl výsledný tlak v </a:t>
                </a:r>
                <a:r>
                  <a:rPr lang="cs-CZ" sz="2800" b="1" dirty="0" err="1">
                    <a:solidFill>
                      <a:schemeClr val="accent6">
                        <a:lumMod val="50000"/>
                      </a:schemeClr>
                    </a:solidFill>
                  </a:rPr>
                  <a:t>Mpa</a:t>
                </a: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?</a:t>
                </a:r>
              </a:p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nárůst tlaku o 8 %, tedy na 108 %</a:t>
                </a:r>
              </a:p>
              <a:p>
                <a:pPr marL="0" indent="0" algn="ctr">
                  <a:buNone/>
                </a:pPr>
                <a:endParaRPr lang="cs-CZ" sz="2800" b="1" dirty="0" smtClean="0">
                  <a:solidFill>
                    <a:schemeClr val="accent6">
                      <a:lumMod val="50000"/>
                    </a:schemeClr>
                  </a:solidFill>
                </a:endParaRPr>
              </a:p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100 % ……………..15,3 </a:t>
                </a:r>
                <a:r>
                  <a:rPr lang="cs-CZ" sz="2800" b="1" dirty="0" err="1" smtClean="0">
                    <a:solidFill>
                      <a:schemeClr val="accent6">
                        <a:lumMod val="50000"/>
                      </a:schemeClr>
                    </a:solidFill>
                  </a:rPr>
                  <a:t>Mpa</a:t>
                </a:r>
                <a:endParaRPr lang="cs-CZ" sz="2800" b="1" dirty="0" smtClean="0">
                  <a:solidFill>
                    <a:schemeClr val="accent6">
                      <a:lumMod val="50000"/>
                    </a:schemeClr>
                  </a:solidFill>
                </a:endParaRPr>
              </a:p>
              <a:p>
                <a:pPr marL="0" indent="0" algn="ctr">
                  <a:buNone/>
                </a:pPr>
                <a:r>
                  <a:rPr lang="cs-CZ" sz="2800" b="1" u="sng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108% …………………..x </a:t>
                </a:r>
                <a:r>
                  <a:rPr lang="cs-CZ" sz="2800" b="1" u="sng" dirty="0" err="1" smtClean="0">
                    <a:solidFill>
                      <a:schemeClr val="accent6">
                        <a:lumMod val="50000"/>
                      </a:schemeClr>
                    </a:solidFill>
                  </a:rPr>
                  <a:t>Mpa</a:t>
                </a:r>
                <a:endParaRPr lang="cs-CZ" sz="2800" b="1" u="sng" dirty="0" smtClean="0">
                  <a:solidFill>
                    <a:schemeClr val="accent6">
                      <a:lumMod val="50000"/>
                    </a:schemeClr>
                  </a:solidFill>
                </a:endParaRPr>
              </a:p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𝒙</m:t>
                          </m:r>
                        </m:num>
                        <m:den>
                          <m:r>
                            <a:rPr lang="cs-CZ" sz="28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𝟏𝟓</m:t>
                          </m:r>
                          <m:r>
                            <a:rPr lang="cs-CZ" sz="28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,</m:t>
                          </m:r>
                          <m:r>
                            <a:rPr lang="cs-CZ" sz="28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𝟑</m:t>
                          </m:r>
                        </m:den>
                      </m:f>
                      <m:r>
                        <a:rPr lang="cs-CZ" sz="2800" b="1" i="1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cs-CZ" sz="28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𝟏𝟎𝟖</m:t>
                          </m:r>
                        </m:num>
                        <m:den>
                          <m:r>
                            <a:rPr lang="cs-CZ" sz="28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𝟏𝟎𝟎</m:t>
                          </m:r>
                        </m:den>
                      </m:f>
                    </m:oMath>
                  </m:oMathPara>
                </a14:m>
                <a:endParaRPr lang="cs-CZ" sz="2800" b="1" dirty="0" smtClean="0">
                  <a:solidFill>
                    <a:schemeClr val="accent6">
                      <a:lumMod val="50000"/>
                    </a:schemeClr>
                  </a:solidFill>
                </a:endParaRPr>
              </a:p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x = (108/100).15,3 = </a:t>
                </a:r>
                <a:r>
                  <a:rPr lang="cs-CZ" sz="2800" b="1" u="dbl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16,524 </a:t>
                </a:r>
                <a:r>
                  <a:rPr lang="cs-CZ" sz="2800" b="1" u="dbl" dirty="0" err="1" smtClean="0">
                    <a:solidFill>
                      <a:schemeClr val="accent6">
                        <a:lumMod val="50000"/>
                      </a:schemeClr>
                    </a:solidFill>
                  </a:rPr>
                  <a:t>MPa</a:t>
                </a:r>
                <a:endParaRPr lang="cs-CZ" sz="2800" b="1" u="dbl" dirty="0" smtClean="0">
                  <a:solidFill>
                    <a:schemeClr val="accent6">
                      <a:lumMod val="50000"/>
                    </a:schemeClr>
                  </a:solidFill>
                </a:endParaRPr>
              </a:p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Tlak v potrubí byl 16,524 </a:t>
                </a:r>
                <a:r>
                  <a:rPr lang="cs-CZ" sz="2800" b="1" dirty="0" err="1" smtClean="0">
                    <a:solidFill>
                      <a:schemeClr val="accent6">
                        <a:lumMod val="50000"/>
                      </a:schemeClr>
                    </a:solidFill>
                  </a:rPr>
                  <a:t>Mpa</a:t>
                </a: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.</a:t>
                </a:r>
                <a:endParaRPr lang="cs-CZ" sz="2800" b="1" dirty="0">
                  <a:solidFill>
                    <a:schemeClr val="accent6">
                      <a:lumMod val="50000"/>
                    </a:schemeClr>
                  </a:solidFill>
                </a:endParaRPr>
              </a:p>
              <a:p>
                <a:pPr marL="0" indent="0" algn="ctr">
                  <a:buNone/>
                </a:pPr>
                <a:endParaRPr lang="cs-CZ" sz="3000" b="1" dirty="0">
                  <a:solidFill>
                    <a:srgbClr val="002060"/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0" y="1556792"/>
                <a:ext cx="9144000" cy="5301208"/>
              </a:xfrm>
              <a:blipFill rotWithShape="1">
                <a:blip r:embed="rId2"/>
                <a:stretch>
                  <a:fillRect t="-103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84228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58495"/>
          </a:xfrm>
        </p:spPr>
        <p:txBody>
          <a:bodyPr>
            <a:normAutofit fontScale="90000"/>
          </a:bodyPr>
          <a:lstStyle/>
          <a:p>
            <a:r>
              <a:rPr lang="cs-CZ" sz="60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Procenta </a:t>
            </a:r>
            <a:r>
              <a:rPr lang="cs-CZ" sz="60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ve stavební </a:t>
            </a:r>
            <a:r>
              <a:rPr lang="cs-CZ" sz="60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praxi </a:t>
            </a:r>
            <a:endParaRPr lang="cs-CZ" sz="6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6792"/>
            <a:ext cx="9144000" cy="530120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Výkon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určitého motoru je 225 </a:t>
            </a: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kW při 5 800 </a:t>
            </a:r>
            <a:r>
              <a:rPr lang="cs-CZ" sz="2800" b="1" dirty="0" err="1" smtClean="0">
                <a:solidFill>
                  <a:schemeClr val="accent6">
                    <a:lumMod val="50000"/>
                  </a:schemeClr>
                </a:solidFill>
              </a:rPr>
              <a:t>ot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./min.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  </a:t>
            </a: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Kolik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bude asi přibližně </a:t>
            </a: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výkon motoru při 3 000 </a:t>
            </a:r>
            <a:r>
              <a:rPr lang="cs-CZ" sz="2800" b="1" dirty="0" err="1" smtClean="0">
                <a:solidFill>
                  <a:schemeClr val="accent6">
                    <a:lumMod val="50000"/>
                  </a:schemeClr>
                </a:solidFill>
              </a:rPr>
              <a:t>ot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./</a:t>
            </a: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min. </a:t>
            </a:r>
            <a:endParaRPr lang="cs-CZ" sz="28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O kolik procent se sníží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výkon motoru?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sz="2800" b="1" dirty="0" smtClean="0">
              <a:solidFill>
                <a:srgbClr val="002060"/>
              </a:solidFill>
            </a:endParaRPr>
          </a:p>
        </p:txBody>
      </p:sp>
      <p:pic>
        <p:nvPicPr>
          <p:cNvPr id="8194" name="Picture 2" descr="C:\Program Files (x86)\Microsoft Office\MEDIA\CAGCAT10\j014988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3573016"/>
            <a:ext cx="2888692" cy="2311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52264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rmAutofit fontScale="90000"/>
          </a:bodyPr>
          <a:lstStyle/>
          <a:p>
            <a:r>
              <a:rPr lang="cs-CZ" sz="60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Procenta </a:t>
            </a:r>
            <a:r>
              <a:rPr lang="cs-CZ" sz="60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ve stavební  </a:t>
            </a:r>
            <a:r>
              <a:rPr lang="cs-CZ" sz="60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praxi </a:t>
            </a:r>
            <a:endParaRPr lang="cs-CZ" sz="6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0" y="1268760"/>
                <a:ext cx="9144000" cy="5589240"/>
              </a:xfrm>
            </p:spPr>
            <p:txBody>
              <a:bodyPr>
                <a:noAutofit/>
              </a:bodyPr>
              <a:lstStyle/>
              <a:p>
                <a:pPr marL="0" indent="0" algn="ctr">
                  <a:buNone/>
                </a:pPr>
                <a:r>
                  <a:rPr lang="cs-CZ" sz="2800" b="1" dirty="0">
                    <a:solidFill>
                      <a:schemeClr val="accent6">
                        <a:lumMod val="50000"/>
                      </a:schemeClr>
                    </a:solidFill>
                  </a:rPr>
                  <a:t>Výkon určitého motoru je 225 kW při 5 800 </a:t>
                </a:r>
                <a:r>
                  <a:rPr lang="cs-CZ" sz="2800" b="1" dirty="0" err="1">
                    <a:solidFill>
                      <a:schemeClr val="accent6">
                        <a:lumMod val="50000"/>
                      </a:schemeClr>
                    </a:solidFill>
                  </a:rPr>
                  <a:t>ot</a:t>
                </a:r>
                <a:r>
                  <a:rPr lang="cs-CZ" sz="2800" b="1" dirty="0">
                    <a:solidFill>
                      <a:schemeClr val="accent6">
                        <a:lumMod val="50000"/>
                      </a:schemeClr>
                    </a:solidFill>
                  </a:rPr>
                  <a:t>./min</a:t>
                </a: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. </a:t>
                </a:r>
                <a:r>
                  <a:rPr lang="cs-CZ" sz="2800" b="1" dirty="0">
                    <a:solidFill>
                      <a:schemeClr val="accent6">
                        <a:lumMod val="50000"/>
                      </a:schemeClr>
                    </a:solidFill>
                  </a:rPr>
                  <a:t>Kolik bude asi přibližně výkon motoru při 3 000 </a:t>
                </a:r>
                <a:r>
                  <a:rPr lang="cs-CZ" sz="2800" b="1" dirty="0" err="1">
                    <a:solidFill>
                      <a:schemeClr val="accent6">
                        <a:lumMod val="50000"/>
                      </a:schemeClr>
                    </a:solidFill>
                  </a:rPr>
                  <a:t>ot</a:t>
                </a:r>
                <a:r>
                  <a:rPr lang="cs-CZ" sz="2800" b="1" dirty="0">
                    <a:solidFill>
                      <a:schemeClr val="accent6">
                        <a:lumMod val="50000"/>
                      </a:schemeClr>
                    </a:solidFill>
                  </a:rPr>
                  <a:t>./min. </a:t>
                </a: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 </a:t>
                </a:r>
                <a:r>
                  <a:rPr lang="cs-CZ" sz="2800" b="1" dirty="0">
                    <a:solidFill>
                      <a:schemeClr val="accent6">
                        <a:lumMod val="50000"/>
                      </a:schemeClr>
                    </a:solidFill>
                  </a:rPr>
                  <a:t>O kolik procent se sníží výkon motoru?</a:t>
                </a:r>
              </a:p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225 kW ……. 5 800 </a:t>
                </a:r>
                <a:r>
                  <a:rPr lang="cs-CZ" sz="2800" b="1" dirty="0" err="1" smtClean="0">
                    <a:solidFill>
                      <a:schemeClr val="accent6">
                        <a:lumMod val="50000"/>
                      </a:schemeClr>
                    </a:solidFill>
                  </a:rPr>
                  <a:t>ot</a:t>
                </a: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./min</a:t>
                </a:r>
              </a:p>
              <a:p>
                <a:pPr marL="0" indent="0" algn="ctr">
                  <a:buNone/>
                </a:pPr>
                <a:r>
                  <a:rPr lang="cs-CZ" sz="2800" b="1" u="sng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x kW …………. 3 000 </a:t>
                </a:r>
                <a:r>
                  <a:rPr lang="cs-CZ" sz="2800" b="1" u="sng" dirty="0" err="1" smtClean="0">
                    <a:solidFill>
                      <a:schemeClr val="accent6">
                        <a:lumMod val="50000"/>
                      </a:schemeClr>
                    </a:solidFill>
                  </a:rPr>
                  <a:t>ot</a:t>
                </a:r>
                <a:r>
                  <a:rPr lang="cs-CZ" sz="2800" b="1" u="sng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./min </a:t>
                </a: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0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𝐱</m:t>
                        </m:r>
                      </m:num>
                      <m:den>
                        <m:r>
                          <a:rPr lang="cs-CZ" sz="2800" b="1" i="0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𝟐𝟐𝟓</m:t>
                        </m:r>
                      </m:den>
                    </m:f>
                    <m:r>
                      <a:rPr lang="cs-CZ" sz="2800" b="1" i="0" smtClean="0">
                        <a:solidFill>
                          <a:schemeClr val="accent6">
                            <a:lumMod val="50000"/>
                          </a:schemeClr>
                        </a:solidFill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0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𝟑𝟎𝟎𝟎</m:t>
                        </m:r>
                      </m:num>
                      <m:den>
                        <m:r>
                          <a:rPr lang="cs-CZ" sz="2800" b="1" i="0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𝟓𝟖𝟎𝟎</m:t>
                        </m:r>
                      </m:den>
                    </m:f>
                    <m:r>
                      <a:rPr lang="cs-CZ" sz="2800" b="1" i="0" smtClean="0">
                        <a:solidFill>
                          <a:schemeClr val="accent6">
                            <a:lumMod val="50000"/>
                          </a:schemeClr>
                        </a:solidFill>
                        <a:latin typeface="Cambria Math"/>
                      </a:rPr>
                      <m:t>   = &gt;</m:t>
                    </m:r>
                  </m:oMath>
                </a14:m>
                <a:r>
                  <a:rPr lang="cs-CZ" sz="2800" b="1" u="wavy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    x = 116,38 kW</a:t>
                </a:r>
              </a:p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225 </a:t>
                </a:r>
                <a:r>
                  <a:rPr lang="cs-CZ" sz="2800" b="1" dirty="0">
                    <a:solidFill>
                      <a:schemeClr val="accent6">
                        <a:lumMod val="50000"/>
                      </a:schemeClr>
                    </a:solidFill>
                  </a:rPr>
                  <a:t>kW </a:t>
                </a: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……….…. 100 %</a:t>
                </a:r>
                <a:endParaRPr lang="cs-CZ" sz="2800" b="1" dirty="0">
                  <a:solidFill>
                    <a:schemeClr val="accent6">
                      <a:lumMod val="50000"/>
                    </a:schemeClr>
                  </a:solidFill>
                </a:endParaRPr>
              </a:p>
              <a:p>
                <a:pPr marL="0" indent="0" algn="ctr">
                  <a:buNone/>
                </a:pPr>
                <a:r>
                  <a:rPr lang="cs-CZ" sz="2800" b="1" u="sng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116, 38 </a:t>
                </a:r>
                <a:r>
                  <a:rPr lang="cs-CZ" sz="2800" b="1" u="sng" dirty="0">
                    <a:solidFill>
                      <a:schemeClr val="accent6">
                        <a:lumMod val="50000"/>
                      </a:schemeClr>
                    </a:solidFill>
                  </a:rPr>
                  <a:t>kW …………. </a:t>
                </a:r>
                <a:r>
                  <a:rPr lang="cs-CZ" sz="2800" b="1" u="sng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x %  </a:t>
                </a:r>
                <a:endParaRPr lang="cs-CZ" sz="2800" b="1" u="sng" dirty="0">
                  <a:solidFill>
                    <a:schemeClr val="accent6">
                      <a:lumMod val="50000"/>
                    </a:schemeClr>
                  </a:solidFill>
                </a:endParaRP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𝐱</m:t>
                        </m:r>
                      </m:num>
                      <m:den>
                        <m:r>
                          <a:rPr lang="cs-CZ" sz="2800" b="1" i="0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𝟏𝟎𝟎</m:t>
                        </m:r>
                      </m:den>
                    </m:f>
                    <m:r>
                      <a:rPr lang="cs-CZ" sz="2800" b="1">
                        <a:solidFill>
                          <a:schemeClr val="accent6">
                            <a:lumMod val="50000"/>
                          </a:schemeClr>
                        </a:solidFill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cs-CZ" sz="2800" b="1" i="1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𝟏𝟏𝟔</m:t>
                        </m:r>
                        <m: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,</m:t>
                        </m:r>
                        <m: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𝟑𝟖</m:t>
                        </m:r>
                      </m:num>
                      <m:den>
                        <m:r>
                          <a:rPr lang="cs-CZ" sz="2800" b="1" i="0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𝟐𝟐𝟓</m:t>
                        </m:r>
                      </m:den>
                    </m:f>
                    <m:r>
                      <a:rPr lang="cs-CZ" sz="2800" b="1">
                        <a:solidFill>
                          <a:schemeClr val="accent6">
                            <a:lumMod val="50000"/>
                          </a:schemeClr>
                        </a:solidFill>
                        <a:latin typeface="Cambria Math"/>
                      </a:rPr>
                      <m:t>   = &gt;</m:t>
                    </m:r>
                  </m:oMath>
                </a14:m>
                <a:r>
                  <a:rPr lang="cs-CZ" sz="2800" b="1" dirty="0">
                    <a:solidFill>
                      <a:schemeClr val="accent6">
                        <a:lumMod val="50000"/>
                      </a:schemeClr>
                    </a:solidFill>
                  </a:rPr>
                  <a:t>    </a:t>
                </a:r>
                <a:r>
                  <a:rPr lang="cs-CZ" sz="2800" b="1" u="dbl" dirty="0">
                    <a:solidFill>
                      <a:schemeClr val="accent6">
                        <a:lumMod val="50000"/>
                      </a:schemeClr>
                    </a:solidFill>
                  </a:rPr>
                  <a:t>x = </a:t>
                </a:r>
                <a:r>
                  <a:rPr lang="cs-CZ" sz="2800" b="1" u="dbl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51,7 %</a:t>
                </a:r>
              </a:p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Výkon klesne na 51,7 %, tj. o 48,3 %</a:t>
                </a:r>
                <a:endParaRPr lang="cs-CZ" sz="2800" b="1" dirty="0">
                  <a:solidFill>
                    <a:schemeClr val="accent6">
                      <a:lumMod val="50000"/>
                    </a:schemeClr>
                  </a:solidFill>
                </a:endParaRPr>
              </a:p>
              <a:p>
                <a:pPr marL="0" indent="0" algn="ctr">
                  <a:buNone/>
                </a:pPr>
                <a:endParaRPr lang="cs-CZ" sz="2800" b="1" u="wavy" dirty="0" smtClean="0">
                  <a:solidFill>
                    <a:srgbClr val="002060"/>
                  </a:solidFill>
                </a:endParaRPr>
              </a:p>
              <a:p>
                <a:pPr marL="0" indent="0" algn="ctr">
                  <a:buNone/>
                </a:pPr>
                <a:r>
                  <a:rPr lang="cs-CZ" sz="2800" b="1" u="wavy" dirty="0" smtClean="0">
                    <a:solidFill>
                      <a:srgbClr val="002060"/>
                    </a:solidFill>
                  </a:rPr>
                  <a:t>  </a:t>
                </a:r>
                <a:endParaRPr lang="cs-CZ" sz="2800" b="1" u="wavy" dirty="0">
                  <a:solidFill>
                    <a:srgbClr val="002060"/>
                  </a:solidFill>
                </a:endParaRPr>
              </a:p>
              <a:p>
                <a:pPr marL="0" indent="0" algn="ctr">
                  <a:buNone/>
                </a:pPr>
                <a:endParaRPr lang="cs-CZ" sz="2800" b="1" dirty="0">
                  <a:solidFill>
                    <a:srgbClr val="002060"/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0" y="1268760"/>
                <a:ext cx="9144000" cy="5589240"/>
              </a:xfrm>
              <a:blipFill rotWithShape="1">
                <a:blip r:embed="rId2"/>
                <a:stretch>
                  <a:fillRect t="-981" r="-4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073089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Procenta </a:t>
            </a:r>
            <a:r>
              <a:rPr lang="cs-CZ" sz="54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ve stavební </a:t>
            </a:r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praxi </a:t>
            </a:r>
            <a:endParaRPr lang="cs-CZ" sz="5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Příště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si opět prověříme znalosti 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v různých úlohách z  praxe !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Děkuji za pozornost !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4" name="Obrázek 3" descr="http://ts1.mm.bing.net/th?id=H.4504446894409894&amp;pid=1.9&amp;w=300&amp;h=300&amp;p=0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5433" y="4149081"/>
            <a:ext cx="3466768" cy="270892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013902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Procenta </a:t>
            </a:r>
            <a:r>
              <a:rPr lang="cs-CZ" sz="54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ve stavební praxi</a:t>
            </a:r>
            <a:endParaRPr lang="cs-CZ" sz="5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Použitá literatura:  0</a:t>
            </a:r>
          </a:p>
          <a:p>
            <a:pPr marL="0" indent="0" algn="ctr">
              <a:buNone/>
            </a:pP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Úlohy: autor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s použitím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podkladů mistra odborného výcviku Lukáše Boučka</a:t>
            </a:r>
          </a:p>
          <a:p>
            <a:pPr marL="0" indent="0" algn="ctr">
              <a:buNone/>
            </a:pP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Použité obrázky a znázornění:</a:t>
            </a:r>
          </a:p>
          <a:p>
            <a:pPr marL="0" indent="0" algn="ctr">
              <a:buNone/>
            </a:pP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 Kliparty MS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Office,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autor</a:t>
            </a:r>
          </a:p>
          <a:p>
            <a:pPr marL="0" indent="0" algn="ctr">
              <a:buNone/>
            </a:pPr>
            <a:endParaRPr lang="cs-CZ" dirty="0" smtClean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9221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1559</TotalTime>
  <Words>711</Words>
  <Application>Microsoft Office PowerPoint</Application>
  <PresentationFormat>Předvádění na obrazovce (4:3)</PresentationFormat>
  <Paragraphs>116</Paragraphs>
  <Slides>17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9" baseType="lpstr">
      <vt:lpstr>Motiv systému Office</vt:lpstr>
      <vt:lpstr>List</vt:lpstr>
      <vt:lpstr>  Procenta ve   stavební praxi</vt:lpstr>
      <vt:lpstr>P  R  O  C  E  N  T  A</vt:lpstr>
      <vt:lpstr>Prezentace aplikace PowerPoint</vt:lpstr>
      <vt:lpstr>Procenta ve stavební  praxi </vt:lpstr>
      <vt:lpstr>Procenta ve stavební praxi </vt:lpstr>
      <vt:lpstr>Prezentace aplikace PowerPoint</vt:lpstr>
      <vt:lpstr>Procenta ve stavební praxi </vt:lpstr>
      <vt:lpstr>Procenta ve stavební praxi </vt:lpstr>
      <vt:lpstr>Procenta ve stavební praxi </vt:lpstr>
      <vt:lpstr>Procenta ve stavební praxi </vt:lpstr>
      <vt:lpstr>Procenta ve stavební praxi </vt:lpstr>
      <vt:lpstr>Procenta ve stavební praxi </vt:lpstr>
      <vt:lpstr>Procenta ve stavební  praxi </vt:lpstr>
      <vt:lpstr>Procenta ve stavební praxi </vt:lpstr>
      <vt:lpstr>Procenta ve stavební  praxi </vt:lpstr>
      <vt:lpstr>Procenta ve stavební praxi </vt:lpstr>
      <vt:lpstr>Procenta ve stavební praxi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Procenta</dc:title>
  <dc:creator>Bláha Zdeněk</dc:creator>
  <cp:lastModifiedBy>Bláha Zdeněk</cp:lastModifiedBy>
  <cp:revision>79</cp:revision>
  <cp:lastPrinted>2013-04-09T11:39:44Z</cp:lastPrinted>
  <dcterms:created xsi:type="dcterms:W3CDTF">2013-02-26T11:10:07Z</dcterms:created>
  <dcterms:modified xsi:type="dcterms:W3CDTF">2013-11-13T20:11:39Z</dcterms:modified>
</cp:coreProperties>
</file>