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85" r:id="rId5"/>
    <p:sldId id="281" r:id="rId6"/>
    <p:sldId id="272" r:id="rId7"/>
    <p:sldId id="278" r:id="rId8"/>
    <p:sldId id="286" r:id="rId9"/>
    <p:sldId id="279" r:id="rId10"/>
    <p:sldId id="280" r:id="rId11"/>
    <p:sldId id="275" r:id="rId12"/>
    <p:sldId id="269" r:id="rId13"/>
    <p:sldId id="265" r:id="rId14"/>
    <p:sldId id="283" r:id="rId15"/>
    <p:sldId id="28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7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II.</a:t>
            </a:r>
            <a:endParaRPr lang="cs-CZ" sz="72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stavební  obory 8.</a:t>
            </a: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58648212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5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576" y="2708275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62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libovolný ročník učebních stavebních oborů pro předmět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MATEMATIKA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 procvičení učiva a prověření dovedností žáků. 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názornými obrázky a příklady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 procvičení znalostí učňů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snaží se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prověření znalostí a dovedností  žáků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atraktivnost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formou prezentace „s obrázkem“.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Úlohy mohou žáci řešit samostatně ve svých sešitech nebo na interaktivní tabuli s možností následné kontroly. Zároveň jej mohou využívat žáci pro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pozdější domácí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přípravu na výuku.</a:t>
            </a:r>
          </a:p>
          <a:p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II.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Minule jsme si procvičili úlohy s procenty ve stavební praxi,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dnes budeme pokračovat,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ovšem dnes budete řešit úlohy samostatně…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147" name="Picture 3" descr="C:\Program Files (x86)\Microsoft Office\MEDIA\CAGCAT10\j029357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933056"/>
            <a:ext cx="2736304" cy="2739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947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II.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Tak vám přeji, ať nedopadnete takto :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171" name="Picture 3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0562" y="2924944"/>
            <a:ext cx="3369630" cy="3546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3528" y="0"/>
            <a:ext cx="8424936" cy="6858000"/>
          </a:xfrm>
        </p:spPr>
        <p:txBody>
          <a:bodyPr>
            <a:norm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Cena stavebního stroje je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459 900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Kč, cena inovovaného obdobného stroje je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424 900 Kč. O kolik procent zlevnil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inovovaný typ oproti předchozímu?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Stavební firma z celkového počtu 90 bytů jich v prvním měsíci předala k užívání 40 %, ve druhém měsíci  22,2 % a zbytek ve třetím měsíci. Kolik bytů bylo předáno každý měsíc?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Brusná plocha stroje má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tloušťku 15 mm. Kolik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může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činit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% opotřebení této plochy,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jestliže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minimální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přípustná tloušťka je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6,5 mm?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směs obsahuje 14 %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účinné látky.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látky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musíme namíchat s destilovanou vodu, abychom získali 5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litrů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směsi.</a:t>
            </a:r>
          </a:p>
          <a:p>
            <a:pPr marL="514350" lvl="0" indent="-514350">
              <a:buFont typeface="+mj-lt"/>
              <a:buAutoNum type="arabicPeriod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endParaRPr lang="cs-CZ" sz="2800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b="1" dirty="0">
              <a:solidFill>
                <a:srgbClr val="00206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endParaRPr lang="cs-CZ" sz="2800" b="1" dirty="0">
              <a:solidFill>
                <a:srgbClr val="002060"/>
              </a:solidFill>
            </a:endParaRPr>
          </a:p>
          <a:p>
            <a:pPr marL="1143000" indent="-1143000">
              <a:buFont typeface="+mj-lt"/>
              <a:buAutoNum type="arabicPeriod"/>
            </a:pPr>
            <a:endParaRPr lang="cs-CZ" sz="2800" b="1" dirty="0" smtClean="0">
              <a:solidFill>
                <a:srgbClr val="00206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30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7000" b="1" dirty="0" smtClean="0">
                <a:solidFill>
                  <a:srgbClr val="FF0000"/>
                </a:solidFill>
              </a:rPr>
              <a:t>Správné výsledky:</a:t>
            </a:r>
            <a:endParaRPr lang="cs-CZ" sz="7000" b="1" dirty="0">
              <a:solidFill>
                <a:srgbClr val="FF0000"/>
              </a:solidFill>
            </a:endParaRPr>
          </a:p>
          <a:p>
            <a:endParaRPr lang="cs-CZ" sz="11200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347788"/>
            <a:ext cx="43204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7,61 %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 + 20 + 34 bytů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56,67 %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0,7 l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látky + 4,3 l </a:t>
            </a:r>
            <a:r>
              <a:rPr lang="cs-CZ" sz="4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dest.vody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Font typeface="+mj-lt"/>
              <a:buAutoNum type="arabicPeriod"/>
            </a:pPr>
            <a:endParaRPr lang="cs-CZ" sz="4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Podrobnější řešení :</a:t>
            </a:r>
          </a:p>
          <a:p>
            <a:pPr marL="514350" indent="-514350" algn="ctr">
              <a:buFont typeface="+mj-lt"/>
              <a:buAutoNum type="arabicPeriod"/>
            </a:pP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1.</a:t>
                </a:r>
              </a:p>
              <a:p>
                <a:pPr marL="0" lv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Cena stavebního stroje je 459 900 Kč, cena inovovaného obdobného stroje je 424 900 Kč. O kolik procent zlevnil inovovaný typ oproti předchozímu?</a:t>
                </a: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Sleva: 459 900 – 424 900 = 35 000 Kč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459 900 Kč………..100 %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35 000 Kč ………..….x %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2800" b="1" i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𝟑𝟓</m:t>
                          </m:r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𝟎𝟎𝟎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𝟒𝟓𝟗</m:t>
                          </m:r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𝟗𝟎𝟎</m:t>
                          </m:r>
                        </m:den>
                      </m:f>
                    </m:oMath>
                  </m:oMathPara>
                </a14:m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x =  7,61 %</a:t>
                </a:r>
                <a:endParaRPr lang="cs-CZ" sz="2800" b="1" u="dbl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endParaRPr lang="cs-CZ" sz="2800" dirty="0" smtClean="0">
                  <a:solidFill>
                    <a:schemeClr val="accent6">
                      <a:lumMod val="50000"/>
                    </a:schemeClr>
                  </a:solidFill>
                  <a:effectLst>
                    <a:outerShdw blurRad="50800" dist="38100" dir="18900000" algn="bl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sz="2800" dirty="0" smtClean="0">
                  <a:solidFill>
                    <a:srgbClr val="002060"/>
                  </a:solidFill>
                  <a:effectLst>
                    <a:outerShdw blurRad="50800" dist="38100" dir="18900000" algn="bl" rotWithShape="0">
                      <a:prstClr val="black">
                        <a:alpha val="40000"/>
                      </a:prst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sz="112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11200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034" b="-24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2.</a:t>
            </a:r>
          </a:p>
          <a:p>
            <a:pPr marL="0" lv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Stavební firma z celkového počtu 90 bytů jich v prvním měsíci předala k užívání 40 %, ve druhém měsíci  22,2 % a zbytek ve třetím měsíci. Kolik bytů bylo předáno každý měsíc?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100 % …………………. 90 bytů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40 % …………………90 . 0,4 = 36 bytů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22,2 % ………………90 . 0,222 = 20 bytů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zbytek ……………90 – 36 – 20 = 34 bytů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600200"/>
                <a:ext cx="9144000" cy="5257800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3.</a:t>
                </a:r>
              </a:p>
              <a:p>
                <a:pPr marL="0" lv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Brusná plocha stroje má tloušťku 15 mm. Kolik  může činit v % opotřebení této plochy, jestliže minimální přípustná tloušťka je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6,5 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mm?</a:t>
                </a:r>
              </a:p>
              <a:p>
                <a:pPr marL="0" indent="0" algn="ctr">
                  <a:buNone/>
                </a:pPr>
                <a:endParaRPr lang="cs-CZ" sz="28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Opotřebení: 15 – 6,5 = 8,5 mm</a:t>
                </a: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100 % ………………15 mm</a:t>
                </a: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x % ………………..  8,5 mm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1" i="1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𝟏𝟎𝟎</m:t>
                          </m:r>
                        </m:den>
                      </m:f>
                      <m:r>
                        <a:rPr lang="cs-CZ" sz="2800" b="1" i="1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𝟖</m:t>
                          </m:r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smtClean="0">
                              <a:solidFill>
                                <a:schemeClr val="accent6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dbl" dirty="0">
                    <a:solidFill>
                      <a:schemeClr val="accent6">
                        <a:lumMod val="50000"/>
                      </a:schemeClr>
                    </a:solidFill>
                  </a:rPr>
                  <a:t>x = </a:t>
                </a: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56,67 %</a:t>
                </a:r>
                <a:endParaRPr lang="cs-CZ" sz="2800" b="1" u="dbl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endParaRPr lang="cs-CZ" sz="2800" b="1" u="sng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600200"/>
                <a:ext cx="9144000" cy="5257800"/>
              </a:xfrm>
              <a:blipFill rotWithShape="1">
                <a:blip r:embed="rId2"/>
                <a:stretch>
                  <a:fillRect l="-467" t="-1044" r="-1667" b="-32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Autofit/>
              </a:bodyPr>
              <a:lstStyle/>
              <a:p>
                <a:pPr marL="0" indent="0" algn="ctr">
                  <a:buNone/>
                </a:pPr>
                <a:r>
                  <a:rPr lang="cs-CZ" sz="30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4.</a:t>
                </a:r>
              </a:p>
              <a:p>
                <a:pPr marL="0" indent="0" algn="ctr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Pracovní směs obsahuje 14 % účinné látky. Kolik látky musíme namíchat s destilovanou vodu, abychom získali 5 litrů směsi.</a:t>
                </a:r>
              </a:p>
              <a:p>
                <a:pPr marL="0" indent="0" algn="ctr">
                  <a:buNone/>
                </a:pPr>
                <a:endParaRPr lang="cs-CZ" sz="3000" b="1" dirty="0" smtClean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100 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% ………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5 l</a:t>
                </a: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r>
                  <a:rPr lang="cs-CZ" sz="2800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14 </a:t>
                </a:r>
                <a:r>
                  <a:rPr lang="cs-CZ" sz="2800" b="1" u="sng" dirty="0">
                    <a:solidFill>
                      <a:schemeClr val="accent6">
                        <a:lumMod val="50000"/>
                      </a:schemeClr>
                    </a:solidFill>
                  </a:rPr>
                  <a:t>% </a:t>
                </a:r>
                <a:r>
                  <a:rPr lang="cs-CZ" sz="2800" b="1" u="sng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……… x l   </a:t>
                </a:r>
                <a:endParaRPr lang="cs-CZ" sz="2800" b="1" u="sng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  <m:r>
                      <a:rPr lang="cs-CZ" sz="2800" b="1" i="1">
                        <a:solidFill>
                          <a:schemeClr val="accent6">
                            <a:lumMod val="50000"/>
                          </a:schemeClr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𝟏𝟒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 =&gt; x = </a:t>
                </a: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0,7 l látky </a:t>
                </a:r>
              </a:p>
              <a:p>
                <a:pPr marL="0" indent="0" algn="ctr">
                  <a:buNone/>
                </a:pPr>
                <a:r>
                  <a:rPr lang="cs-CZ" sz="2800" b="1" u="dbl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( + 4,3 l destilované vody)</a:t>
                </a:r>
                <a:endParaRPr lang="cs-CZ" sz="2800" b="1" u="dbl" dirty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 algn="ctr">
                  <a:buNone/>
                </a:pPr>
                <a:endParaRPr lang="cs-CZ" sz="3000" b="1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3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doufám, že se všem zadařilo….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217889"/>
            <a:ext cx="5040560" cy="3596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Příště se těším opět na shledanou 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Děkuji za pozornost !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5433" y="4149081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sz="54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II.</a:t>
            </a:r>
            <a:endParaRPr lang="cs-CZ" sz="5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Použitá literatura:  0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některé úlohy podle podkladů mistra odborného výcviku Lukáše Boučka</a:t>
            </a:r>
          </a:p>
          <a:p>
            <a:pPr marL="0" indent="0" algn="ctr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Použité obrázky a znázornění: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Kliparty MS Office, 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1418</TotalTime>
  <Words>413</Words>
  <Application>Microsoft Office PowerPoint</Application>
  <PresentationFormat>Předvádění na obrazovce (4:3)</PresentationFormat>
  <Paragraphs>94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List</vt:lpstr>
      <vt:lpstr>  Prověření znalostí II.</vt:lpstr>
      <vt:lpstr>P  R  O  C  E  N  T  A</vt:lpstr>
      <vt:lpstr>Prezentace aplikace PowerPoint</vt:lpstr>
      <vt:lpstr>Prověření znalostí II.</vt:lpstr>
      <vt:lpstr>Prověření znalostí II.</vt:lpstr>
      <vt:lpstr>Prezentace aplikace PowerPoint</vt:lpstr>
      <vt:lpstr>Prověření znalostí II.</vt:lpstr>
      <vt:lpstr>Prověření znalostí II.</vt:lpstr>
      <vt:lpstr>Prověření znalostí II.</vt:lpstr>
      <vt:lpstr>Prověření znalostí II.</vt:lpstr>
      <vt:lpstr>Prověření znalostí II.</vt:lpstr>
      <vt:lpstr>Prověření znalostí II.</vt:lpstr>
      <vt:lpstr>Prověření znalostí II.</vt:lpstr>
      <vt:lpstr>Prověření znalostí II.</vt:lpstr>
      <vt:lpstr>Prověření znalostí II.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81</cp:revision>
  <cp:lastPrinted>2013-04-09T11:39:44Z</cp:lastPrinted>
  <dcterms:created xsi:type="dcterms:W3CDTF">2013-02-26T11:10:07Z</dcterms:created>
  <dcterms:modified xsi:type="dcterms:W3CDTF">2013-11-13T20:15:48Z</dcterms:modified>
</cp:coreProperties>
</file>