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3" r:id="rId2"/>
    <p:sldId id="273" r:id="rId3"/>
    <p:sldId id="270" r:id="rId4"/>
    <p:sldId id="281" r:id="rId5"/>
    <p:sldId id="287" r:id="rId6"/>
    <p:sldId id="272" r:id="rId7"/>
    <p:sldId id="278" r:id="rId8"/>
    <p:sldId id="286" r:id="rId9"/>
    <p:sldId id="279" r:id="rId10"/>
    <p:sldId id="280" r:id="rId11"/>
    <p:sldId id="275" r:id="rId12"/>
    <p:sldId id="269" r:id="rId13"/>
    <p:sldId id="265" r:id="rId14"/>
    <p:sldId id="283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36EC3-5031-4A63-B973-96AB5B99EA2E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E55977-65B9-4240-8AE9-EB4089002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407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5977-65B9-4240-8AE9-EB408900213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258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10.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0914290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7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 prověření znalostí žáků. Lze jej využít i ve třetím ročníku či maturitních oborech v rámci upevnění učiva.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–prezentace s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příklady prověřující pochopení  výkladu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prověření znalostí žáků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Tak </a:t>
            </a:r>
            <a:r>
              <a:rPr lang="cs-CZ" sz="2800" b="1" dirty="0" smtClean="0">
                <a:solidFill>
                  <a:srgbClr val="FF0000"/>
                </a:solidFill>
              </a:rPr>
              <a:t>vám přeji, ať to dobře zvládnete,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přece nejste žádné „trosky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ke zbourání“...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Máte připravené kalkulačky a hlavy – obojí smíte používat pouze vlastní….  Jste připraveni?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Můžeme začít?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tedy začněme….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1043608" y="5229200"/>
            <a:ext cx="6768752" cy="1440160"/>
          </a:xfrm>
          <a:prstGeom prst="downArrowCallout">
            <a:avLst>
              <a:gd name="adj1" fmla="val 25000"/>
              <a:gd name="adj2" fmla="val 121264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hlinkClick r:id="" action="ppaction://hlinkshowjump?jump=nextslide"/>
              </a:rPr>
              <a:t>Úlohy kontrolního testu</a:t>
            </a:r>
            <a:endParaRPr lang="cs-CZ" sz="4800" dirty="0"/>
          </a:p>
        </p:txBody>
      </p:sp>
      <p:pic>
        <p:nvPicPr>
          <p:cNvPr id="7170" name="Picture 2" descr="C:\Users\zblaha00\AppData\Local\Microsoft\Windows\Temporary Internet Files\Content.IE5\1LSEO81J\MC9004338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blaha00\AppData\Local\Microsoft\Windows\Temporary Internet Files\Content.IE5\1LSEO81J\MC9004338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26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Žebřík je opřen o zeď horním koncem ve výšce 3,6 m a spodní konec je 165 cm od svislé zdi . Jak je dlouhý?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Voda v řece se pohybuje rychlostí 1,6 m/s, loďka jedoucí kolmo k proudu má rychlost 2,5 m/s. Jaká je její výsledná rychlost vzhledem k okolí?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>
                <a:solidFill>
                  <a:srgbClr val="C00000"/>
                </a:solidFill>
              </a:rPr>
              <a:t>Z</a:t>
            </a:r>
            <a:r>
              <a:rPr lang="cs-CZ" sz="2800" b="1" dirty="0" smtClean="0">
                <a:solidFill>
                  <a:srgbClr val="C00000"/>
                </a:solidFill>
              </a:rPr>
              <a:t>děný štít nad vraty dílny má tvar rovnostranného trojúhelníku a je 5,6 m široký. Jak je vysoký?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Z kulatiny o průměru 28,3 cm má být vyříznut trámek čtvercového průřezu. Jaká je maximální velikost strany základny vzniklého trámku?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</a:rPr>
              <a:t>Z křižovatky dvou kolmých přímých silnic vyjela současně dvě auta po sousedních cestách. První rychlostí 72 km/h, druhé rychlostí 90 km/h. Jaká bude jejich přímá vzdušná vzdálenost za 5 minut jízdy? </a:t>
            </a:r>
            <a:endParaRPr lang="cs-CZ" sz="2800" b="1" dirty="0">
              <a:solidFill>
                <a:srgbClr val="C0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1143000" indent="-114300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lů 4">
            <a:hlinkClick r:id="" action="ppaction://hlinkshowjump?jump=nextslide"/>
          </p:cNvPr>
          <p:cNvSpPr/>
          <p:nvPr/>
        </p:nvSpPr>
        <p:spPr>
          <a:xfrm>
            <a:off x="2555776" y="5301208"/>
            <a:ext cx="4464496" cy="1368152"/>
          </a:xfrm>
          <a:prstGeom prst="downArrowCallout">
            <a:avLst>
              <a:gd name="adj1" fmla="val 14220"/>
              <a:gd name="adj2" fmla="val 68119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686800" cy="5257800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d = 3,96 m </a:t>
                </a:r>
                <a14:m>
                  <m:oMath xmlns:m="http://schemas.openxmlformats.org/officeDocument/2006/math">
                    <m:r>
                      <a:rPr lang="cs-CZ" sz="4000" b="1">
                        <a:solidFill>
                          <a:srgbClr val="FF0000"/>
                        </a:solidFill>
                        <a:latin typeface="Cambria Math"/>
                      </a:rPr>
                      <m:t>≐</m:t>
                    </m:r>
                    <m:r>
                      <a:rPr lang="cs-CZ" sz="4000" b="1">
                        <a:solidFill>
                          <a:srgbClr val="FF0000"/>
                        </a:solidFill>
                        <a:latin typeface="Cambria Math"/>
                      </a:rPr>
                      <m:t>𝟒</m:t>
                    </m:r>
                    <m:r>
                      <a:rPr lang="cs-CZ" sz="4000" b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cs-CZ" sz="4000" b="1" i="0" smtClean="0">
                        <a:solidFill>
                          <a:srgbClr val="FF0000"/>
                        </a:solidFill>
                        <a:latin typeface="Cambria Math"/>
                      </a:rPr>
                      <m:t>𝐦</m:t>
                    </m:r>
                  </m:oMath>
                </a14:m>
                <a:endParaRPr lang="cs-CZ" sz="4000" b="1" dirty="0">
                  <a:solidFill>
                    <a:srgbClr val="FF0000"/>
                  </a:solidFill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v </a:t>
                </a:r>
                <a:r>
                  <a:rPr lang="cs-CZ" sz="4000" b="1" dirty="0">
                    <a:solidFill>
                      <a:srgbClr val="FF0000"/>
                    </a:solidFill>
                  </a:rPr>
                  <a:t>= 2,968 m/s </a:t>
                </a:r>
                <a:r>
                  <a:rPr lang="cs-CZ" sz="4000" b="1" dirty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3 m/s</a:t>
                </a:r>
                <a:endParaRPr lang="cs-CZ" sz="4000" b="1" dirty="0" smtClean="0">
                  <a:solidFill>
                    <a:srgbClr val="FF0000"/>
                  </a:solidFill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v = 4,85 m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x = 20 cm 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d = 9,6 km</a:t>
                </a:r>
              </a:p>
              <a:p>
                <a:pPr marL="0" indent="0" algn="ctr">
                  <a:buNone/>
                </a:pPr>
                <a:r>
                  <a:rPr lang="cs-CZ" sz="40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Podrobnější řešení :</a:t>
                </a:r>
              </a:p>
              <a:p>
                <a:pPr marL="514350" indent="-514350" algn="ctr">
                  <a:buFont typeface="+mj-lt"/>
                  <a:buAutoNum type="arabicPeriod"/>
                </a:pPr>
                <a:endParaRPr lang="cs-CZ" sz="4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686800" cy="5257800"/>
              </a:xfrm>
              <a:blipFill rotWithShape="1">
                <a:blip r:embed="rId2"/>
                <a:stretch>
                  <a:fillRect l="-2456" t="-22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1.</a:t>
                </a:r>
              </a:p>
              <a:p>
                <a:pPr marL="0" lv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Žebřík je opřen o zeď horním koncem ve výšce 3,6 m a spodní konec je 165 cm od svislé zdi . Jak je dlouhý?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  (165 cm = 1,65 m)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d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= 3,6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+ 1,65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             d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𝟗𝟔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𝟕𝟐𝟐𝟓</m:t>
                        </m:r>
                      </m:e>
                    </m:rad>
                  </m:oMath>
                </a14:m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d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𝟏𝟓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𝟔𝟖𝟐𝟓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C00000"/>
                    </a:solidFill>
                  </a:rPr>
                  <a:t>    d = 3,96 m </a:t>
                </a:r>
                <a:r>
                  <a:rPr lang="cs-CZ" sz="2800" b="1" u="dbl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≐ 4 m</a:t>
                </a:r>
                <a:endParaRPr lang="cs-CZ" sz="2800" b="1" u="dbl" dirty="0" smtClean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dirty="0" smtClean="0">
                    <a:solidFill>
                      <a:srgbClr val="C00000"/>
                    </a:solidFill>
                    <a:effectLst>
                      <a:outerShdw blurRad="50800" dist="38100" dir="18900000" algn="bl" rotWithShape="0">
                        <a:prstClr val="black">
                          <a:alpha val="40000"/>
                        </a:prstClr>
                      </a:outerShdw>
                    </a:effectLst>
                  </a:rPr>
                  <a:t>                      Žebřík je dlouhý přibližně 4 m</a:t>
                </a:r>
                <a:r>
                  <a:rPr lang="cs-CZ" sz="2800" dirty="0" smtClean="0">
                    <a:solidFill>
                      <a:srgbClr val="FF0000"/>
                    </a:solidFill>
                    <a:effectLst>
                      <a:outerShdw blurRad="50800" dist="38100" dir="18900000" algn="bl" rotWithShape="0">
                        <a:prstClr val="black">
                          <a:alpha val="40000"/>
                        </a:prstClr>
                      </a:outerShdw>
                    </a:effectLst>
                  </a:rPr>
                  <a:t>.       </a:t>
                </a: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6" y="3140968"/>
            <a:ext cx="2040102" cy="3717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2.</a:t>
                </a:r>
              </a:p>
              <a:p>
                <a:pPr marL="0" lv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Voda v řece se pohybuje rychlostí 1,6 m/s, loďka jedoucí kolmo k proudu má rychlost 2,5 m/s. Jaká je její výsledná rychlost vzhledem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k okolí?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                                    v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1,6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2,5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endParaRPr lang="cs-CZ" sz="2800" b="1" dirty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rgbClr val="C00000"/>
                    </a:solidFill>
                  </a:rPr>
                  <a:t>      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                                    v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endParaRPr lang="cs-CZ" sz="2800" b="1" dirty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                            v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𝟖𝟏</m:t>
                        </m:r>
                      </m:e>
                    </m:rad>
                  </m:oMath>
                </a14:m>
                <a:r>
                  <a:rPr lang="cs-CZ" sz="2800" b="1" dirty="0">
                    <a:solidFill>
                      <a:srgbClr val="C0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C00000"/>
                    </a:solidFill>
                  </a:rPr>
                  <a:t>                                                  v </a:t>
                </a:r>
                <a:r>
                  <a:rPr lang="cs-CZ" sz="2800" b="1" u="dbl" dirty="0">
                    <a:solidFill>
                      <a:srgbClr val="C00000"/>
                    </a:solidFill>
                  </a:rPr>
                  <a:t>= </a:t>
                </a:r>
                <a:r>
                  <a:rPr lang="cs-CZ" sz="2800" b="1" u="dbl" dirty="0" smtClean="0">
                    <a:solidFill>
                      <a:srgbClr val="C00000"/>
                    </a:solidFill>
                  </a:rPr>
                  <a:t>2,968 m/s </a:t>
                </a:r>
                <a:r>
                  <a:rPr lang="cs-CZ" sz="2800" b="1" u="dbl" dirty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≐ </a:t>
                </a:r>
                <a:r>
                  <a:rPr lang="cs-CZ" sz="2800" b="1" u="dbl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3 m/s</a:t>
                </a:r>
              </a:p>
              <a:p>
                <a:pPr marL="0" indent="0" algn="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Loďka má rychlost cca 3 m/s.</a:t>
                </a:r>
                <a:endParaRPr lang="cs-CZ" sz="2800" b="1" dirty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dbl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 r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16243"/>
            <a:ext cx="4499992" cy="3443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00200"/>
                <a:ext cx="8496944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3.</a:t>
                </a:r>
              </a:p>
              <a:p>
                <a:pPr marL="0" lv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Zděný štít nad vraty dílny má tvar rovnostranného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trojúhelníku a je 5,6 m široký. Jak je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vysoký</a:t>
                </a:r>
              </a:p>
              <a:p>
                <a:pPr marL="0" lv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5,6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2,8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v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C00000"/>
                    </a:solidFill>
                  </a:rPr>
                  <a:t>v</a:t>
                </a:r>
                <a:r>
                  <a:rPr lang="cs-CZ" sz="2800" b="1" baseline="30000" dirty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 =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5,6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- 2,8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endParaRPr lang="cs-CZ" sz="2800" b="1" baseline="30000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v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𝟑𝟏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𝟑𝟔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𝟖𝟒</m:t>
                        </m:r>
                      </m:e>
                    </m:rad>
                  </m:oMath>
                </a14:m>
                <a:endParaRPr lang="cs-CZ" sz="2800" b="1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𝟐𝟑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𝟓𝟐</m:t>
                        </m:r>
                      </m:e>
                    </m:rad>
                  </m:oMath>
                </a14:m>
                <a:r>
                  <a:rPr lang="cs-CZ" sz="2800" b="1" dirty="0">
                    <a:solidFill>
                      <a:srgbClr val="C0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rgbClr val="C00000"/>
                    </a:solidFill>
                  </a:rPr>
                  <a:t>   </a:t>
                </a:r>
                <a:r>
                  <a:rPr lang="cs-CZ" sz="2800" b="1" u="dbl" dirty="0">
                    <a:solidFill>
                      <a:srgbClr val="C00000"/>
                    </a:solidFill>
                  </a:rPr>
                  <a:t>v = </a:t>
                </a:r>
                <a:r>
                  <a:rPr lang="cs-CZ" sz="2800" b="1" u="dbl" dirty="0" smtClean="0">
                    <a:solidFill>
                      <a:srgbClr val="C00000"/>
                    </a:solidFill>
                  </a:rPr>
                  <a:t>4,85 m </a:t>
                </a:r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Štít  je vysoký 4,85 m.</a:t>
                </a:r>
                <a:endParaRPr lang="cs-CZ" sz="2800" b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sz="2800" b="1" u="sng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00200"/>
                <a:ext cx="8496944" cy="5257800"/>
              </a:xfrm>
              <a:blipFill rotWithShape="1">
                <a:blip r:embed="rId2"/>
                <a:stretch>
                  <a:fillRect l="-1506" t="-10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80817"/>
            <a:ext cx="4788024" cy="3877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556792"/>
                <a:ext cx="8136904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C00000"/>
                    </a:solidFill>
                  </a:rPr>
                  <a:t>4.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rgbClr val="C00000"/>
                    </a:solidFill>
                  </a:rPr>
                  <a:t>Z kulatiny o průměru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28,3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cm má být vyříznut trámek čtvercového průřezu. Jaká je maximální velikost strany základny vzniklého trámku?</a:t>
                </a:r>
              </a:p>
              <a:p>
                <a:pPr marL="0" lv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28,3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x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x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endParaRPr lang="cs-CZ" sz="2800" b="1" baseline="30000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800,89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2. x</a:t>
                </a:r>
                <a:r>
                  <a:rPr lang="cs-CZ" sz="2800" b="1" baseline="30000" dirty="0" smtClean="0">
                    <a:solidFill>
                      <a:srgbClr val="C00000"/>
                    </a:solidFill>
                  </a:rPr>
                  <a:t>2</a:t>
                </a:r>
                <a:endParaRPr lang="cs-CZ" sz="2800" b="1" baseline="30000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400,445 = </a:t>
                </a:r>
                <a:r>
                  <a:rPr lang="cs-CZ" sz="2800" b="1" dirty="0">
                    <a:solidFill>
                      <a:srgbClr val="C00000"/>
                    </a:solidFill>
                  </a:rPr>
                  <a:t>x</a:t>
                </a:r>
                <a:r>
                  <a:rPr lang="cs-CZ" sz="2800" b="1" baseline="30000" dirty="0">
                    <a:solidFill>
                      <a:srgbClr val="C0000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𝟒𝟎𝟎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𝟒𝟒𝟓</m:t>
                        </m:r>
                      </m:e>
                    </m:rad>
                  </m:oMath>
                </a14:m>
                <a:r>
                  <a:rPr lang="cs-CZ" sz="2800" b="1" dirty="0">
                    <a:solidFill>
                      <a:srgbClr val="C0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u="dbl" dirty="0">
                    <a:solidFill>
                      <a:srgbClr val="C00000"/>
                    </a:solidFill>
                  </a:rPr>
                  <a:t> </a:t>
                </a:r>
                <a:r>
                  <a:rPr lang="cs-CZ" sz="2800" b="1" u="dbl" dirty="0" smtClean="0">
                    <a:solidFill>
                      <a:srgbClr val="C00000"/>
                    </a:solidFill>
                  </a:rPr>
                  <a:t>x  = 20 cm </a:t>
                </a:r>
                <a:endParaRPr lang="cs-CZ" sz="2800" b="1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  <a:latin typeface="Cambria Math"/>
                    <a:ea typeface="Cambria Math"/>
                  </a:rPr>
                  <a:t>Hrana trámku je 20 cm.</a:t>
                </a:r>
                <a:endParaRPr lang="cs-CZ" sz="2800" b="1" dirty="0">
                  <a:solidFill>
                    <a:srgbClr val="C00000"/>
                  </a:solidFill>
                  <a:latin typeface="Cambria Math"/>
                  <a:ea typeface="Cambria Math"/>
                </a:endParaRPr>
              </a:p>
              <a:p>
                <a:pPr marL="0" lv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556792"/>
                <a:ext cx="8136904" cy="5301208"/>
              </a:xfrm>
              <a:blipFill rotWithShape="1">
                <a:blip r:embed="rId3"/>
                <a:stretch>
                  <a:fillRect l="-1574" t="-1379" r="-18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3140"/>
            <a:ext cx="3255802" cy="3255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5.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C00000"/>
                </a:solidFill>
              </a:rPr>
              <a:t>Z křižovatky dvou kolmých přímých silnic vyjela současně dvě auta po sousedních cestách. První rychlostí 72 km/h, druhé rychlostí 90 km/h. Jaká bude jejich přímá vzdušná vzdálenost za 5 minut jízdy?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72 km/h = 20 m/s      90 km/h = 25 m/s     t = 5 min = 300 s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s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1</a:t>
            </a:r>
            <a:r>
              <a:rPr lang="cs-CZ" sz="2800" b="1" dirty="0" smtClean="0">
                <a:solidFill>
                  <a:srgbClr val="C00000"/>
                </a:solidFill>
              </a:rPr>
              <a:t> = 20 . 300 = 6 000 m       s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</a:rPr>
              <a:t> = 25 . 300 = 7 500 m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d</a:t>
            </a:r>
            <a:r>
              <a:rPr lang="cs-CZ" sz="28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</a:rPr>
              <a:t> = 6 000</a:t>
            </a:r>
            <a:r>
              <a:rPr lang="cs-CZ" sz="28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2800" b="1" dirty="0" smtClean="0">
                <a:solidFill>
                  <a:srgbClr val="C00000"/>
                </a:solidFill>
              </a:rPr>
              <a:t> + 7 500</a:t>
            </a:r>
            <a:r>
              <a:rPr lang="cs-CZ" sz="2800" b="1" baseline="30000" dirty="0" smtClean="0">
                <a:solidFill>
                  <a:srgbClr val="C00000"/>
                </a:solidFill>
              </a:rPr>
              <a:t>2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marL="0" lvl="0" indent="0" algn="ctr">
              <a:buNone/>
            </a:pPr>
            <a:r>
              <a:rPr lang="cs-CZ" sz="2800" b="1" u="dbl" dirty="0" smtClean="0">
                <a:solidFill>
                  <a:srgbClr val="C00000"/>
                </a:solidFill>
              </a:rPr>
              <a:t>d = 9 604,7 m </a:t>
            </a:r>
            <a:r>
              <a:rPr lang="cs-CZ" sz="2800" b="1" u="dbl" dirty="0" smtClean="0">
                <a:solidFill>
                  <a:srgbClr val="C00000"/>
                </a:solidFill>
                <a:latin typeface="Cambria Math"/>
                <a:ea typeface="Cambria Math"/>
              </a:rPr>
              <a:t>≐ 9,6 km </a:t>
            </a: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Cambria Math"/>
                <a:ea typeface="Cambria Math"/>
              </a:rPr>
              <a:t>Vzdálenost vozidel bude 9,6 km.</a:t>
            </a:r>
            <a:endParaRPr lang="cs-CZ" sz="28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Doufám, že se zadařilo…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se těším opět na shledanou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literatura:  0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1597</TotalTime>
  <Words>756</Words>
  <Application>Microsoft Office PowerPoint</Application>
  <PresentationFormat>Předvádění na obrazovce (4:3)</PresentationFormat>
  <Paragraphs>110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List</vt:lpstr>
      <vt:lpstr>  Prověření znalostí III.</vt:lpstr>
      <vt:lpstr>P  R  O  C  E  N  T  A</vt:lpstr>
      <vt:lpstr>Prezentace aplikace PowerPoint</vt:lpstr>
      <vt:lpstr>Prověření znalostí III.</vt:lpstr>
      <vt:lpstr>Prověření znalostí III.</vt:lpstr>
      <vt:lpstr>Prezentace aplikace PowerPoint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88</cp:revision>
  <cp:lastPrinted>2013-04-09T11:39:44Z</cp:lastPrinted>
  <dcterms:created xsi:type="dcterms:W3CDTF">2013-02-26T11:10:07Z</dcterms:created>
  <dcterms:modified xsi:type="dcterms:W3CDTF">2013-11-13T20:23:01Z</dcterms:modified>
</cp:coreProperties>
</file>