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4" r:id="rId4"/>
    <p:sldId id="265" r:id="rId5"/>
    <p:sldId id="284" r:id="rId6"/>
    <p:sldId id="277" r:id="rId7"/>
    <p:sldId id="286" r:id="rId8"/>
    <p:sldId id="278" r:id="rId9"/>
    <p:sldId id="287" r:id="rId10"/>
    <p:sldId id="279" r:id="rId11"/>
    <p:sldId id="280" r:id="rId12"/>
    <p:sldId id="293" r:id="rId13"/>
    <p:sldId id="281" r:id="rId14"/>
    <p:sldId id="291" r:id="rId15"/>
    <p:sldId id="282" r:id="rId16"/>
    <p:sldId id="292" r:id="rId17"/>
    <p:sldId id="289" r:id="rId18"/>
    <p:sldId id="288" r:id="rId19"/>
    <p:sldId id="290" r:id="rId20"/>
    <p:sldId id="275"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54" d="100"/>
          <a:sy n="54" d="100"/>
        </p:scale>
        <p:origin x="-161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4216AD8-6FCD-4FCF-B3D7-0BAA94C07A28}" type="slidenum">
              <a:rPr lang="cs-CZ" smtClean="0"/>
              <a:pPr/>
              <a:t>‹#›</a:t>
            </a:fld>
            <a:endParaRPr lang="cs-CZ"/>
          </a:p>
        </p:txBody>
      </p:sp>
    </p:spTree>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2000" t="-3000" r="-15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889CA5-72C2-412F-9EDC-2C763F1FE861}" type="datetimeFigureOut">
              <a:rPr lang="cs-CZ" smtClean="0"/>
              <a:pPr/>
              <a:t>14.11.2013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216AD8-6FCD-4FCF-B3D7-0BAA94C07A2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imrman.at/list.php?l=6" TargetMode="External"/><Relationship Id="rId2" Type="http://schemas.openxmlformats.org/officeDocument/2006/relationships/hyperlink" Target="http://prehravac.rozhlas.cz/audio/296690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cimrman.at/list.php?l=6" TargetMode="External"/><Relationship Id="rId2" Type="http://schemas.openxmlformats.org/officeDocument/2006/relationships/hyperlink" Target="http://prehravac.rozhlas.cz/audio/2966901" TargetMode="External"/><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_GUaRdt4Y4"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cs.wikipedia.org/wiki/Dobyt%C3%AD_severn%C3%ADho_p%C3%B3lu" TargetMode="External"/><Relationship Id="rId2" Type="http://schemas.openxmlformats.org/officeDocument/2006/relationships/hyperlink" Target="http://www.youtube.com/watch?v=CDks-G5XL1w"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cs.wikipedia.org/wiki/Dobyt%C3%AD_severn%C3%ADho_p%C3%B3lu" TargetMode="External"/><Relationship Id="rId2" Type="http://schemas.openxmlformats.org/officeDocument/2006/relationships/hyperlink" Target="http://www.youtube.com/watch?v=CDks-G5XL1w"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hyperlink" Target="http://www.ceskatelevize.cz/ct24/kultura/154273-nove-povidky-sebrane-pecky-zdenka-sverak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ceskatelevize.cz/porady/0-komici-na-jednicku/6311-zdenek-sverak-a-ladislav-smoljak/" TargetMode="External"/><Relationship Id="rId2" Type="http://schemas.openxmlformats.org/officeDocument/2006/relationships/hyperlink" Target="http://www.youtube.com/watch?v=I-2Ao3FANd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ceskatelevize.cz/porady/0-komici-na-jednicku/6311-zdenek-sverak-a-ladislav-smolja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www.slovnikceskeliteratury.cz/showContent.jsp?docId=981" TargetMode="External"/><Relationship Id="rId3" Type="http://schemas.openxmlformats.org/officeDocument/2006/relationships/hyperlink" Target="http://cs.wikipedia.org/wiki/Zden%C4%9Bk_Sv%C4%9Br%C3%A1k" TargetMode="External"/><Relationship Id="rId7" Type="http://schemas.openxmlformats.org/officeDocument/2006/relationships/hyperlink" Target="http://www.ceskatelevize.cz/porady/0-komici-na-jednicku/6311-zdenek-sverak-a-ladislav-smolja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cimrman.at/list.php?l=6" TargetMode="External"/><Relationship Id="rId11" Type="http://schemas.openxmlformats.org/officeDocument/2006/relationships/hyperlink" Target="http://www.office.microsoft.com/" TargetMode="External"/><Relationship Id="rId5" Type="http://schemas.openxmlformats.org/officeDocument/2006/relationships/hyperlink" Target="http://libri.cz/databaze/kdo20/search.php?name=SV%CCR%C1K+ZDEN%CCK" TargetMode="External"/><Relationship Id="rId10" Type="http://schemas.openxmlformats.org/officeDocument/2006/relationships/hyperlink" Target="http://cs.wikipedia.org/wiki/Soubor:Zdenek_Sverak.jpg" TargetMode="External"/><Relationship Id="rId4" Type="http://schemas.openxmlformats.org/officeDocument/2006/relationships/hyperlink" Target="http://cs.wikipedia.org/wiki/Dobyt%C3%AD_severn%C3%ADho_p%C3%B3lu" TargetMode="External"/><Relationship Id="rId9" Type="http://schemas.openxmlformats.org/officeDocument/2006/relationships/hyperlink" Target="http://cs.wikipedia.org/wiki/Soubor:Podpis_z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hnutý roh 1"/>
          <p:cNvSpPr/>
          <p:nvPr/>
        </p:nvSpPr>
        <p:spPr bwMode="auto">
          <a:xfrm>
            <a:off x="357158" y="1643050"/>
            <a:ext cx="8572560" cy="3643338"/>
          </a:xfrm>
          <a:prstGeom prst="foldedCorner">
            <a:avLst/>
          </a:prstGeom>
          <a:gradFill flip="none" rotWithShape="1">
            <a:gsLst>
              <a:gs pos="27000">
                <a:schemeClr val="accent2">
                  <a:lumMod val="60000"/>
                  <a:lumOff val="40000"/>
                </a:schemeClr>
              </a:gs>
              <a:gs pos="50000">
                <a:schemeClr val="accent1">
                  <a:tint val="44500"/>
                  <a:satMod val="160000"/>
                </a:schemeClr>
              </a:gs>
              <a:gs pos="100000">
                <a:schemeClr val="accent1">
                  <a:tint val="23500"/>
                  <a:satMod val="160000"/>
                </a:schemeClr>
              </a:gs>
            </a:gsLst>
            <a:lin ang="2700000" scaled="1"/>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chemeClr val="tx1">
                    <a:lumMod val="75000"/>
                    <a:lumOff val="25000"/>
                  </a:schemeClr>
                </a:solidFill>
                <a:ea typeface="Calibri" pitchFamily="34" charset="0"/>
                <a:cs typeface="Times New Roman" pitchFamily="18" charset="0"/>
              </a:rPr>
              <a:t>Název </a:t>
            </a:r>
            <a:r>
              <a:rPr lang="cs-CZ" sz="2800" b="1" dirty="0">
                <a:solidFill>
                  <a:schemeClr val="tx1">
                    <a:lumMod val="75000"/>
                    <a:lumOff val="25000"/>
                  </a:schemeClr>
                </a:solidFill>
                <a:ea typeface="Calibri" pitchFamily="34" charset="0"/>
                <a:cs typeface="Times New Roman" pitchFamily="18" charset="0"/>
              </a:rPr>
              <a:t>školy: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chemeClr val="tx1">
                    <a:lumMod val="75000"/>
                    <a:lumOff val="25000"/>
                  </a:schemeClr>
                </a:solidFill>
                <a:ea typeface="Calibri" pitchFamily="34" charset="0"/>
                <a:cs typeface="Times New Roman" pitchFamily="18" charset="0"/>
              </a:rPr>
              <a:t>Číslo projektu: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chemeClr val="tx1">
                    <a:lumMod val="75000"/>
                    <a:lumOff val="25000"/>
                  </a:schemeClr>
                </a:solidFill>
                <a:ea typeface="Calibri" pitchFamily="34" charset="0"/>
                <a:cs typeface="Times New Roman" pitchFamily="18" charset="0"/>
              </a:rPr>
              <a:t>Název materiálu</a:t>
            </a:r>
            <a:r>
              <a:rPr lang="cs-CZ" sz="2800" b="1">
                <a:solidFill>
                  <a:schemeClr val="tx1">
                    <a:lumMod val="75000"/>
                    <a:lumOff val="25000"/>
                  </a:schemeClr>
                </a:solidFill>
                <a:ea typeface="Calibri" pitchFamily="34" charset="0"/>
                <a:cs typeface="Times New Roman" pitchFamily="18" charset="0"/>
              </a:rPr>
              <a:t>: </a:t>
            </a:r>
            <a:r>
              <a:rPr lang="cs-CZ" sz="2800" b="1" i="1" smtClean="0">
                <a:solidFill>
                  <a:srgbClr val="000000"/>
                </a:solidFill>
                <a:ea typeface="Calibri" pitchFamily="34" charset="0"/>
                <a:cs typeface="Times New Roman" pitchFamily="18" charset="0"/>
              </a:rPr>
              <a:t>VY_12_INOVACE_1B_13_Zdeněk </a:t>
            </a:r>
            <a:r>
              <a:rPr lang="cs-CZ" sz="2800" b="1" i="1" dirty="0" smtClean="0">
                <a:solidFill>
                  <a:srgbClr val="000000"/>
                </a:solidFill>
                <a:ea typeface="Calibri" pitchFamily="34" charset="0"/>
                <a:cs typeface="Times New Roman" pitchFamily="18" charset="0"/>
              </a:rPr>
              <a:t>Svěrák</a:t>
            </a:r>
            <a:endParaRPr lang="cs-CZ" sz="1400" dirty="0"/>
          </a:p>
          <a:p>
            <a:pPr lvl="0" eaLnBrk="0" hangingPunct="0"/>
            <a:r>
              <a:rPr lang="cs-CZ" sz="2800" b="1" dirty="0">
                <a:solidFill>
                  <a:schemeClr val="tx1">
                    <a:lumMod val="75000"/>
                    <a:lumOff val="25000"/>
                  </a:schemeClr>
                </a:solidFill>
                <a:ea typeface="Calibri" pitchFamily="34" charset="0"/>
                <a:cs typeface="Times New Roman" pitchFamily="18" charset="0"/>
              </a:rPr>
              <a:t>Téma sady: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chemeClr val="tx1">
                    <a:lumMod val="75000"/>
                    <a:lumOff val="25000"/>
                  </a:schemeClr>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listopad </a:t>
            </a:r>
            <a:r>
              <a:rPr lang="cs-CZ" sz="2800" b="1" i="1" dirty="0">
                <a:solidFill>
                  <a:srgbClr val="000000"/>
                </a:solidFill>
                <a:ea typeface="Calibri" pitchFamily="34" charset="0"/>
                <a:cs typeface="Times New Roman" pitchFamily="18" charset="0"/>
              </a:rPr>
              <a:t>2013</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4" name="Picture 5" descr="GYMLOVO_logo BRV"/>
          <p:cNvPicPr/>
          <p:nvPr/>
        </p:nvPicPr>
        <p:blipFill>
          <a:blip r:embed="rId2" cstate="email"/>
          <a:srcRect/>
          <a:stretch>
            <a:fillRect/>
          </a:stretch>
        </p:blipFill>
        <p:spPr bwMode="auto">
          <a:xfrm>
            <a:off x="4357686" y="214290"/>
            <a:ext cx="1257300" cy="1257300"/>
          </a:xfrm>
          <a:prstGeom prst="rect">
            <a:avLst/>
          </a:prstGeom>
          <a:noFill/>
          <a:ln w="9525">
            <a:noFill/>
            <a:miter lim="800000"/>
            <a:headEnd/>
            <a:tailEnd/>
          </a:ln>
        </p:spPr>
      </p:pic>
      <p:pic>
        <p:nvPicPr>
          <p:cNvPr id="5" name="Obrázek 4"/>
          <p:cNvPicPr/>
          <p:nvPr/>
        </p:nvPicPr>
        <p:blipFill>
          <a:blip r:embed="rId3" cstate="email"/>
          <a:srcRect/>
          <a:stretch>
            <a:fillRect/>
          </a:stretch>
        </p:blipFill>
        <p:spPr bwMode="auto">
          <a:xfrm>
            <a:off x="1857356" y="5572140"/>
            <a:ext cx="6000792" cy="1123949"/>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428596" y="928670"/>
            <a:ext cx="8501122" cy="5715040"/>
          </a:xfrm>
          <a:gradFill>
            <a:gsLst>
              <a:gs pos="27000">
                <a:schemeClr val="accent2">
                  <a:lumMod val="60000"/>
                  <a:lumOff val="40000"/>
                </a:schemeClr>
              </a:gs>
              <a:gs pos="50000">
                <a:schemeClr val="accent1">
                  <a:tint val="44500"/>
                  <a:satMod val="160000"/>
                </a:schemeClr>
              </a:gs>
              <a:gs pos="100000">
                <a:schemeClr val="accent1">
                  <a:tint val="23500"/>
                  <a:satMod val="160000"/>
                </a:schemeClr>
              </a:gs>
            </a:gsLst>
            <a:lin ang="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 ročníku. Slouží k maturitnímu opakování.</a:t>
            </a:r>
          </a:p>
          <a:p>
            <a:pPr lvl="0"/>
            <a:r>
              <a:rPr lang="cs-CZ" sz="9600" dirty="0" smtClean="0"/>
              <a:t>Prezentace </a:t>
            </a:r>
            <a:r>
              <a:rPr lang="cs-CZ" sz="9600" dirty="0"/>
              <a:t>seznamuje žáky </a:t>
            </a:r>
            <a:r>
              <a:rPr lang="cs-CZ" sz="9600" dirty="0" smtClean="0"/>
              <a:t>s tvorbou Zdeňka Svěráka.</a:t>
            </a:r>
            <a:endParaRPr lang="cs-CZ" sz="9600" dirty="0"/>
          </a:p>
          <a:p>
            <a:pPr lvl="0"/>
            <a:r>
              <a:rPr lang="cs-CZ" sz="9600" dirty="0"/>
              <a:t>Směřuje k rozvoji čtenářské a informační gramotnosti žáků.</a:t>
            </a:r>
            <a:endParaRPr lang="cs-CZ" sz="7200" dirty="0"/>
          </a:p>
          <a:p>
            <a:pPr lvl="0"/>
            <a:r>
              <a:rPr lang="cs-CZ" sz="9600" dirty="0"/>
              <a:t>Žáci si jej bedlivě prostudují a následně vypracují odpovědi na přiložené otázky a </a:t>
            </a:r>
            <a:r>
              <a:rPr lang="cs-CZ" sz="9600" dirty="0" smtClean="0"/>
              <a:t>úkoly (doma si předem přečtou texty, vyslechnou nahrávku a zhlédnou ukázky z filmů a pořadů).</a:t>
            </a:r>
            <a:endParaRPr lang="cs-CZ" sz="9600" dirty="0"/>
          </a:p>
          <a:p>
            <a:pPr lvl="0"/>
            <a:r>
              <a:rPr lang="cs-CZ" sz="9600" dirty="0" smtClean="0"/>
              <a:t>Snímek 4 – vlevo dole se objeví při přechodu na snímek podpis</a:t>
            </a:r>
          </a:p>
          <a:p>
            <a:pPr lvl="0"/>
            <a:r>
              <a:rPr lang="cs-CZ" sz="9600" dirty="0" smtClean="0"/>
              <a:t>Snímek 10 – správné odpovědi při poklepu myší (jména postav).</a:t>
            </a:r>
          </a:p>
          <a:p>
            <a:pPr lvl="0"/>
            <a:r>
              <a:rPr lang="cs-CZ" sz="9600" dirty="0" smtClean="0"/>
              <a:t>Snímek 5,7,9, 12, 14,16, 18 –  objeví se odpovědi na jednotlivé otázky předchozích snímků.</a:t>
            </a:r>
          </a:p>
          <a:p>
            <a:pPr lvl="0"/>
            <a:r>
              <a:rPr lang="cs-CZ" sz="9600" dirty="0" smtClean="0"/>
              <a:t>Snímek 17 – B kvízové otázky se zobrazí v odkazu dole. Správné</a:t>
            </a:r>
          </a:p>
          <a:p>
            <a:pPr lvl="0">
              <a:buNone/>
            </a:pPr>
            <a:r>
              <a:rPr lang="cs-CZ" sz="9600" dirty="0" smtClean="0"/>
              <a:t>      odpovědi se zobrazí při poklepu na Odeslat.</a:t>
            </a:r>
          </a:p>
          <a:p>
            <a:pPr lvl="0">
              <a:buNone/>
            </a:pPr>
            <a:endParaRPr lang="cs-CZ" sz="9600" dirty="0" smtClean="0"/>
          </a:p>
          <a:p>
            <a:pPr lvl="0">
              <a:buNone/>
            </a:pPr>
            <a:r>
              <a:rPr lang="cs-CZ" sz="5100" dirty="0" smtClean="0">
                <a:effectLst>
                  <a:outerShdw blurRad="38100" dist="38100" dir="2700000" algn="tl">
                    <a:srgbClr val="000000">
                      <a:alpha val="43137"/>
                    </a:srgbClr>
                  </a:outerShdw>
                </a:effectLst>
              </a:rPr>
              <a:t>          </a:t>
            </a: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
        <p:nvSpPr>
          <p:cNvPr id="5" name="Nadpis 1"/>
          <p:cNvSpPr>
            <a:spLocks noGrp="1"/>
          </p:cNvSpPr>
          <p:nvPr>
            <p:ph type="title"/>
          </p:nvPr>
        </p:nvSpPr>
        <p:spPr>
          <a:xfrm>
            <a:off x="428596" y="214290"/>
            <a:ext cx="2143140" cy="500066"/>
          </a:xfrm>
          <a:gradFill>
            <a:gsLst>
              <a:gs pos="27000">
                <a:schemeClr val="accent2">
                  <a:lumMod val="75000"/>
                </a:schemeClr>
              </a:gs>
              <a:gs pos="50000">
                <a:schemeClr val="accent1">
                  <a:tint val="44500"/>
                  <a:satMod val="160000"/>
                </a:schemeClr>
              </a:gs>
              <a:gs pos="100000">
                <a:schemeClr val="accent1">
                  <a:tint val="23500"/>
                  <a:satMod val="160000"/>
                </a:schemeClr>
              </a:gs>
            </a:gsLst>
            <a:lin ang="3600000" scaled="0"/>
          </a:gradFill>
          <a:ln w="28575">
            <a:solidFill>
              <a:schemeClr val="tx1"/>
            </a:solidFill>
          </a:ln>
        </p:spPr>
        <p:txBody>
          <a:bodyPr>
            <a:normAutofit fontScale="90000"/>
          </a:bodyPr>
          <a:lstStyle/>
          <a:p>
            <a:pPr algn="ctr"/>
            <a:r>
              <a:rPr lang="cs-CZ" sz="4000" b="1" dirty="0" smtClean="0">
                <a:solidFill>
                  <a:schemeClr val="tx1"/>
                </a:solidFill>
                <a:latin typeface="Monotype Corsiva" pitchFamily="66" charset="0"/>
              </a:rPr>
              <a:t>Anotace:</a:t>
            </a:r>
            <a:endParaRPr lang="cs-CZ" sz="4000" b="1" dirty="0">
              <a:solidFill>
                <a:schemeClr val="tx1"/>
              </a:solidFill>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3186106" cy="654032"/>
          </a:xfrm>
          <a:gradFill>
            <a:gsLst>
              <a:gs pos="0">
                <a:schemeClr val="accent2">
                  <a:lumMod val="60000"/>
                  <a:lumOff val="40000"/>
                </a:schemeClr>
              </a:gs>
              <a:gs pos="50000">
                <a:schemeClr val="accent1">
                  <a:tint val="44500"/>
                  <a:satMod val="160000"/>
                </a:schemeClr>
              </a:gs>
              <a:gs pos="100000">
                <a:schemeClr val="accent1">
                  <a:tint val="23500"/>
                  <a:satMod val="160000"/>
                </a:schemeClr>
              </a:gs>
            </a:gsLst>
            <a:lin ang="4800000" scaled="0"/>
          </a:gradFill>
          <a:ln>
            <a:solidFill>
              <a:schemeClr val="tx1"/>
            </a:solidFill>
          </a:ln>
          <a:effectLst>
            <a:outerShdw blurRad="50800" dist="88900" dir="5400000" algn="ctr" rotWithShape="0">
              <a:srgbClr val="000000">
                <a:alpha val="43137"/>
              </a:srgbClr>
            </a:outerShdw>
          </a:effectLst>
        </p:spPr>
        <p:txBody>
          <a:bodyPr>
            <a:normAutofit/>
          </a:bodyPr>
          <a:lstStyle/>
          <a:p>
            <a:r>
              <a:rPr lang="cs-CZ" sz="3200" b="1" dirty="0" smtClean="0">
                <a:solidFill>
                  <a:schemeClr val="tx1">
                    <a:lumMod val="75000"/>
                    <a:lumOff val="25000"/>
                  </a:schemeClr>
                </a:solidFill>
                <a:effectLst>
                  <a:outerShdw blurRad="38100" dist="38100" dir="2700000" algn="tl">
                    <a:srgbClr val="000000">
                      <a:alpha val="43137"/>
                    </a:srgbClr>
                  </a:outerShdw>
                </a:effectLst>
                <a:latin typeface="Monotype Corsiva" pitchFamily="66" charset="0"/>
              </a:rPr>
              <a:t>Výchozí text 1</a:t>
            </a:r>
            <a:endParaRPr lang="cs-CZ" sz="3200" b="1" dirty="0">
              <a:solidFill>
                <a:schemeClr val="tx1">
                  <a:lumMod val="75000"/>
                  <a:lumOff val="25000"/>
                </a:schemeClr>
              </a:solidFill>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357158" y="1142984"/>
            <a:ext cx="8572560" cy="5500726"/>
          </a:xfrm>
          <a:gradFill>
            <a:gsLst>
              <a:gs pos="0">
                <a:schemeClr val="accent2">
                  <a:lumMod val="75000"/>
                  <a:alpha val="63000"/>
                </a:schemeClr>
              </a:gs>
              <a:gs pos="50000">
                <a:schemeClr val="accent1">
                  <a:tint val="44500"/>
                  <a:satMod val="160000"/>
                </a:schemeClr>
              </a:gs>
              <a:gs pos="100000">
                <a:schemeClr val="accent1">
                  <a:tint val="23500"/>
                  <a:satMod val="160000"/>
                </a:schemeClr>
              </a:gs>
            </a:gsLst>
            <a:lin ang="7200000" scaled="0"/>
          </a:gradFill>
          <a:ln w="25400">
            <a:solidFill>
              <a:schemeClr val="tx1"/>
            </a:solidFill>
          </a:ln>
          <a:effectLst>
            <a:outerShdw blurRad="50800" dist="76200" dir="5400000" algn="ctr" rotWithShape="0">
              <a:srgbClr val="000000">
                <a:alpha val="43137"/>
              </a:srgbClr>
            </a:outerShdw>
          </a:effectLst>
        </p:spPr>
        <p:txBody>
          <a:bodyPr>
            <a:normAutofit lnSpcReduction="10000"/>
          </a:bodyPr>
          <a:lstStyle/>
          <a:p>
            <a:pPr>
              <a:buNone/>
            </a:pPr>
            <a:r>
              <a:rPr lang="cs-CZ" sz="1800" b="1" dirty="0" smtClean="0"/>
              <a:t>SVĚRÁK Zdeněk</a:t>
            </a:r>
            <a:r>
              <a:rPr lang="cs-CZ" sz="1800" dirty="0" smtClean="0"/>
              <a:t> (* 28. 3. 1936 Praha) - </a:t>
            </a:r>
            <a:r>
              <a:rPr lang="cs-CZ" sz="1800" b="1" dirty="0" smtClean="0"/>
              <a:t>český herec, dramatik, scenárista a režisér</a:t>
            </a:r>
            <a:r>
              <a:rPr lang="cs-CZ" sz="1800" dirty="0" smtClean="0"/>
              <a:t> </a:t>
            </a:r>
          </a:p>
          <a:p>
            <a:pPr algn="just"/>
            <a:r>
              <a:rPr lang="cs-CZ" sz="1800" b="1" dirty="0" smtClean="0">
                <a:solidFill>
                  <a:srgbClr val="C00000"/>
                </a:solidFill>
                <a:effectLst>
                  <a:outerShdw blurRad="38100" dist="38100" dir="2700000" algn="tl">
                    <a:srgbClr val="000000">
                      <a:alpha val="43137"/>
                    </a:srgbClr>
                  </a:outerShdw>
                </a:effectLst>
                <a:latin typeface="Monotype Corsiva" pitchFamily="66" charset="0"/>
              </a:rPr>
              <a:t>Zdeněk Svěrák,</a:t>
            </a:r>
            <a:r>
              <a:rPr lang="cs-CZ" sz="1800" dirty="0" smtClean="0">
                <a:latin typeface="Monotype Corsiva" pitchFamily="66" charset="0"/>
              </a:rPr>
              <a:t> původně učitel a rozhlasový redaktor, v roce 1967 </a:t>
            </a:r>
            <a:r>
              <a:rPr lang="cs-CZ" sz="1800" b="1" dirty="0" smtClean="0">
                <a:effectLst>
                  <a:outerShdw blurRad="38100" dist="38100" dir="2700000" algn="tl">
                    <a:srgbClr val="000000">
                      <a:alpha val="43137"/>
                    </a:srgbClr>
                  </a:outerShdw>
                </a:effectLst>
                <a:latin typeface="Monotype Corsiva" pitchFamily="66" charset="0"/>
              </a:rPr>
              <a:t>s L. </a:t>
            </a:r>
            <a:r>
              <a:rPr lang="cs-CZ" sz="1800" b="1" dirty="0" err="1" smtClean="0">
                <a:effectLst>
                  <a:outerShdw blurRad="38100" dist="38100" dir="2700000" algn="tl">
                    <a:srgbClr val="000000">
                      <a:alpha val="43137"/>
                    </a:srgbClr>
                  </a:outerShdw>
                </a:effectLst>
                <a:latin typeface="Monotype Corsiva" pitchFamily="66" charset="0"/>
              </a:rPr>
              <a:t>Smoljakem</a:t>
            </a:r>
            <a:r>
              <a:rPr lang="cs-CZ" sz="1800" b="1" dirty="0" smtClean="0">
                <a:effectLst>
                  <a:outerShdw blurRad="38100" dist="38100" dir="2700000" algn="tl">
                    <a:srgbClr val="000000">
                      <a:alpha val="43137"/>
                    </a:srgbClr>
                  </a:outerShdw>
                </a:effectLst>
                <a:latin typeface="Monotype Corsiva" pitchFamily="66" charset="0"/>
              </a:rPr>
              <a:t>, Karlem Velebným a Janem Šebánkem </a:t>
            </a:r>
            <a:r>
              <a:rPr lang="cs-CZ" sz="1800" dirty="0" smtClean="0">
                <a:latin typeface="Monotype Corsiva" pitchFamily="66" charset="0"/>
              </a:rPr>
              <a:t>a dalšími </a:t>
            </a:r>
            <a:r>
              <a:rPr lang="cs-CZ" sz="1800" b="1" dirty="0" smtClean="0">
                <a:effectLst>
                  <a:outerShdw blurRad="38100" dist="38100" dir="2700000" algn="tl">
                    <a:srgbClr val="000000">
                      <a:alpha val="43137"/>
                    </a:srgbClr>
                  </a:outerShdw>
                </a:effectLst>
                <a:latin typeface="Monotype Corsiva" pitchFamily="66" charset="0"/>
              </a:rPr>
              <a:t>založil Divadlo Járy Cimrmana (DJC),</a:t>
            </a:r>
            <a:r>
              <a:rPr lang="cs-CZ" sz="1800" dirty="0" smtClean="0">
                <a:latin typeface="Monotype Corsiva" pitchFamily="66" charset="0"/>
              </a:rPr>
              <a:t> kde byl hercem a uměleckým šéfem. Recesistická hra na vědecký výzkum díla neexistujícího českého polyhistora získala zejména </a:t>
            </a:r>
            <a:r>
              <a:rPr lang="cs-CZ" sz="1800" b="1" dirty="0" smtClean="0">
                <a:effectLst>
                  <a:outerShdw blurRad="38100" dist="38100" dir="2700000" algn="tl">
                    <a:srgbClr val="000000">
                      <a:alpha val="43137"/>
                    </a:srgbClr>
                  </a:outerShdw>
                </a:effectLst>
                <a:latin typeface="Monotype Corsiva" pitchFamily="66" charset="0"/>
              </a:rPr>
              <a:t>v normalizační atmosféře 70. a 80. let </a:t>
            </a:r>
            <a:r>
              <a:rPr lang="cs-CZ" sz="1800" dirty="0" smtClean="0">
                <a:latin typeface="Monotype Corsiva" pitchFamily="66" charset="0"/>
              </a:rPr>
              <a:t>i vážnější satirické i kritické rysy a velkou oblibu u srozuměného publika. Od počátku 70. let se Svěrák věnoval i filmové činnosti: sám i </a:t>
            </a:r>
            <a:r>
              <a:rPr lang="cs-CZ" sz="1800" b="1" dirty="0" smtClean="0">
                <a:effectLst>
                  <a:outerShdw blurRad="38100" dist="38100" dir="2700000" algn="tl">
                    <a:srgbClr val="000000">
                      <a:alpha val="43137"/>
                    </a:srgbClr>
                  </a:outerShdw>
                </a:effectLst>
                <a:latin typeface="Monotype Corsiva" pitchFamily="66" charset="0"/>
              </a:rPr>
              <a:t>s L. </a:t>
            </a:r>
            <a:r>
              <a:rPr lang="cs-CZ" sz="1800" b="1" dirty="0" err="1" smtClean="0">
                <a:effectLst>
                  <a:outerShdw blurRad="38100" dist="38100" dir="2700000" algn="tl">
                    <a:srgbClr val="000000">
                      <a:alpha val="43137"/>
                    </a:srgbClr>
                  </a:outerShdw>
                </a:effectLst>
                <a:latin typeface="Monotype Corsiva" pitchFamily="66" charset="0"/>
              </a:rPr>
              <a:t>Smoljakem</a:t>
            </a:r>
            <a:r>
              <a:rPr lang="cs-CZ" sz="1800" b="1" dirty="0" smtClean="0">
                <a:effectLst>
                  <a:outerShdw blurRad="38100" dist="38100" dir="2700000" algn="tl">
                    <a:srgbClr val="000000">
                      <a:alpha val="43137"/>
                    </a:srgbClr>
                  </a:outerShdw>
                </a:effectLst>
                <a:latin typeface="Monotype Corsiva" pitchFamily="66" charset="0"/>
              </a:rPr>
              <a:t> </a:t>
            </a:r>
            <a:r>
              <a:rPr lang="cs-CZ" sz="1800" dirty="0" smtClean="0">
                <a:latin typeface="Monotype Corsiva" pitchFamily="66" charset="0"/>
              </a:rPr>
              <a:t>psal scénáře úspěšných </a:t>
            </a:r>
            <a:r>
              <a:rPr lang="cs-CZ" sz="1800" b="1" dirty="0" smtClean="0">
                <a:effectLst>
                  <a:outerShdw blurRad="38100" dist="38100" dir="2700000" algn="tl">
                    <a:srgbClr val="000000">
                      <a:alpha val="43137"/>
                    </a:srgbClr>
                  </a:outerShdw>
                </a:effectLst>
                <a:latin typeface="Monotype Corsiva" pitchFamily="66" charset="0"/>
              </a:rPr>
              <a:t>veseloher na původní náměty </a:t>
            </a:r>
            <a:r>
              <a:rPr lang="cs-CZ" sz="1800" dirty="0" smtClean="0">
                <a:latin typeface="Monotype Corsiva" pitchFamily="66" charset="0"/>
              </a:rPr>
              <a:t>(</a:t>
            </a:r>
            <a:r>
              <a:rPr lang="cs-CZ" sz="1800" i="1" dirty="0" smtClean="0">
                <a:latin typeface="Monotype Corsiva" pitchFamily="66" charset="0"/>
              </a:rPr>
              <a:t>Jáchyme, hoď ho do stroje; Marečku, podejte mi pero; Na samotě u lesa; Kulový blesk; Trhák; Vrchní, prchni)</a:t>
            </a:r>
            <a:r>
              <a:rPr lang="cs-CZ" sz="1800" dirty="0" smtClean="0">
                <a:latin typeface="Monotype Corsiva" pitchFamily="66" charset="0"/>
              </a:rPr>
              <a:t> i na motivy z her společně se </a:t>
            </a:r>
            <a:r>
              <a:rPr lang="cs-CZ" sz="1800" dirty="0" err="1" smtClean="0">
                <a:latin typeface="Monotype Corsiva" pitchFamily="66" charset="0"/>
              </a:rPr>
              <a:t>Smoljakem</a:t>
            </a:r>
            <a:r>
              <a:rPr lang="cs-CZ" sz="1800" dirty="0" smtClean="0">
                <a:latin typeface="Monotype Corsiva" pitchFamily="66" charset="0"/>
              </a:rPr>
              <a:t> napsaných </a:t>
            </a:r>
            <a:r>
              <a:rPr lang="cs-CZ" sz="1800" b="1" dirty="0" smtClean="0">
                <a:effectLst>
                  <a:outerShdw blurRad="38100" dist="38100" dir="2700000" algn="tl">
                    <a:srgbClr val="000000">
                      <a:alpha val="43137"/>
                    </a:srgbClr>
                  </a:outerShdw>
                </a:effectLst>
                <a:latin typeface="Monotype Corsiva" pitchFamily="66" charset="0"/>
              </a:rPr>
              <a:t>pro DJC </a:t>
            </a:r>
            <a:r>
              <a:rPr lang="cs-CZ" sz="1800" i="1" dirty="0" smtClean="0">
                <a:latin typeface="Monotype Corsiva" pitchFamily="66" charset="0"/>
              </a:rPr>
              <a:t>(Jára Cimrman ležící, spící; Rozpuštěný a vypuštěný; Nejistá sezona).</a:t>
            </a:r>
            <a:r>
              <a:rPr lang="cs-CZ" sz="1800" dirty="0" smtClean="0">
                <a:latin typeface="Monotype Corsiva" pitchFamily="66" charset="0"/>
              </a:rPr>
              <a:t> </a:t>
            </a:r>
          </a:p>
          <a:p>
            <a:pPr algn="just"/>
            <a:r>
              <a:rPr lang="cs-CZ" sz="1800" b="1" dirty="0" smtClean="0">
                <a:effectLst>
                  <a:outerShdw blurRad="38100" dist="38100" dir="2700000" algn="tl">
                    <a:srgbClr val="000000">
                      <a:alpha val="43137"/>
                    </a:srgbClr>
                  </a:outerShdw>
                </a:effectLst>
                <a:latin typeface="Monotype Corsiva" pitchFamily="66" charset="0"/>
              </a:rPr>
              <a:t>Komika jeho hereckých kreací v DJC </a:t>
            </a:r>
            <a:r>
              <a:rPr lang="cs-CZ" sz="1800" dirty="0" smtClean="0">
                <a:latin typeface="Monotype Corsiva" pitchFamily="66" charset="0"/>
              </a:rPr>
              <a:t>vyplývá z vážnosti a opravdovosti, s níž přistupuje ke slovním či situačním absurditám. Používá přehnané „učitelské" dikce a strojeně srdečné mimiky a </a:t>
            </a:r>
            <a:r>
              <a:rPr lang="cs-CZ" sz="1800" dirty="0" err="1" smtClean="0">
                <a:latin typeface="Monotype Corsiva" pitchFamily="66" charset="0"/>
              </a:rPr>
              <a:t>gestiky</a:t>
            </a:r>
            <a:r>
              <a:rPr lang="cs-CZ" sz="1800" dirty="0" smtClean="0">
                <a:latin typeface="Monotype Corsiva" pitchFamily="66" charset="0"/>
              </a:rPr>
              <a:t> k poučování většinou o těch nejsamozřejmějších věcech. Jeho </a:t>
            </a:r>
            <a:r>
              <a:rPr lang="cs-CZ" sz="1800" b="1" dirty="0" smtClean="0">
                <a:effectLst>
                  <a:outerShdw blurRad="38100" dist="38100" dir="2700000" algn="tl">
                    <a:srgbClr val="000000">
                      <a:alpha val="43137"/>
                    </a:srgbClr>
                  </a:outerShdw>
                </a:effectLst>
                <a:latin typeface="Monotype Corsiva" pitchFamily="66" charset="0"/>
              </a:rPr>
              <a:t>projev ve filmech jiných režisérů </a:t>
            </a:r>
            <a:r>
              <a:rPr lang="cs-CZ" sz="1800" dirty="0" smtClean="0">
                <a:latin typeface="Monotype Corsiva" pitchFamily="66" charset="0"/>
              </a:rPr>
              <a:t>a scenáristů (například </a:t>
            </a:r>
            <a:r>
              <a:rPr lang="cs-CZ" sz="1800" i="1" dirty="0" smtClean="0">
                <a:latin typeface="Monotype Corsiva" pitchFamily="66" charset="0"/>
              </a:rPr>
              <a:t>Jako jed</a:t>
            </a:r>
            <a:r>
              <a:rPr lang="cs-CZ" sz="1800" dirty="0" smtClean="0">
                <a:latin typeface="Monotype Corsiva" pitchFamily="66" charset="0"/>
              </a:rPr>
              <a:t>) je přirozenější, i když osobitý. </a:t>
            </a:r>
          </a:p>
          <a:p>
            <a:pPr algn="just"/>
            <a:r>
              <a:rPr lang="cs-CZ" sz="1800" dirty="0" smtClean="0">
                <a:latin typeface="Monotype Corsiva" pitchFamily="66" charset="0"/>
              </a:rPr>
              <a:t>Často </a:t>
            </a:r>
            <a:r>
              <a:rPr lang="cs-CZ" sz="1800" b="1" dirty="0" smtClean="0">
                <a:effectLst>
                  <a:outerShdw blurRad="38100" dist="38100" dir="2700000" algn="tl">
                    <a:srgbClr val="000000">
                      <a:alpha val="43137"/>
                    </a:srgbClr>
                  </a:outerShdw>
                </a:effectLst>
                <a:latin typeface="Monotype Corsiva" pitchFamily="66" charset="0"/>
              </a:rPr>
              <a:t>spolupracoval s J. </a:t>
            </a:r>
            <a:r>
              <a:rPr lang="cs-CZ" sz="1800" b="1" dirty="0" err="1" smtClean="0">
                <a:effectLst>
                  <a:outerShdw blurRad="38100" dist="38100" dir="2700000" algn="tl">
                    <a:srgbClr val="000000">
                      <a:alpha val="43137"/>
                    </a:srgbClr>
                  </a:outerShdw>
                </a:effectLst>
                <a:latin typeface="Monotype Corsiva" pitchFamily="66" charset="0"/>
              </a:rPr>
              <a:t>Menzelem</a:t>
            </a:r>
            <a:r>
              <a:rPr lang="cs-CZ" sz="1800" b="1" dirty="0" smtClean="0">
                <a:effectLst>
                  <a:outerShdw blurRad="38100" dist="38100" dir="2700000" algn="tl">
                    <a:srgbClr val="000000">
                      <a:alpha val="43137"/>
                    </a:srgbClr>
                  </a:outerShdw>
                </a:effectLst>
                <a:latin typeface="Monotype Corsiva" pitchFamily="66" charset="0"/>
              </a:rPr>
              <a:t> jako autor námětu či filmových scénářů </a:t>
            </a:r>
            <a:r>
              <a:rPr lang="cs-CZ" sz="1800" dirty="0" smtClean="0">
                <a:latin typeface="Monotype Corsiva" pitchFamily="66" charset="0"/>
              </a:rPr>
              <a:t>(</a:t>
            </a:r>
            <a:r>
              <a:rPr lang="cs-CZ" sz="1800" i="1" dirty="0" smtClean="0">
                <a:latin typeface="Monotype Corsiva" pitchFamily="66" charset="0"/>
              </a:rPr>
              <a:t>Na samotě u lesa, Báječní muži s klikou</a:t>
            </a:r>
            <a:r>
              <a:rPr lang="cs-CZ" sz="1800" dirty="0" smtClean="0">
                <a:latin typeface="Monotype Corsiva" pitchFamily="66" charset="0"/>
              </a:rPr>
              <a:t>, </a:t>
            </a:r>
            <a:r>
              <a:rPr lang="cs-CZ" sz="1800" i="1" dirty="0" smtClean="0">
                <a:latin typeface="Monotype Corsiva" pitchFamily="66" charset="0"/>
              </a:rPr>
              <a:t>Vesničko má, středisková</a:t>
            </a:r>
            <a:r>
              <a:rPr lang="cs-CZ" sz="1800" dirty="0" smtClean="0">
                <a:latin typeface="Monotype Corsiva" pitchFamily="66" charset="0"/>
              </a:rPr>
              <a:t> či podíl na scénáři </a:t>
            </a:r>
            <a:r>
              <a:rPr lang="cs-CZ" sz="1800" i="1" dirty="0" smtClean="0">
                <a:latin typeface="Monotype Corsiva" pitchFamily="66" charset="0"/>
              </a:rPr>
              <a:t>Život a neobyčejná dobrodružství vojáka Ivana </a:t>
            </a:r>
            <a:r>
              <a:rPr lang="cs-CZ" sz="1800" i="1" dirty="0" err="1" smtClean="0">
                <a:latin typeface="Monotype Corsiva" pitchFamily="66" charset="0"/>
              </a:rPr>
              <a:t>Čonkina</a:t>
            </a:r>
            <a:r>
              <a:rPr lang="cs-CZ" sz="1800" dirty="0" smtClean="0">
                <a:latin typeface="Monotype Corsiva" pitchFamily="66" charset="0"/>
              </a:rPr>
              <a:t>). S využitím </a:t>
            </a:r>
            <a:r>
              <a:rPr lang="cs-CZ" sz="1800" b="1" dirty="0" smtClean="0">
                <a:effectLst>
                  <a:outerShdw blurRad="38100" dist="38100" dir="2700000" algn="tl">
                    <a:srgbClr val="000000">
                      <a:alpha val="43137"/>
                    </a:srgbClr>
                  </a:outerShdw>
                </a:effectLst>
                <a:latin typeface="Monotype Corsiva" pitchFamily="66" charset="0"/>
              </a:rPr>
              <a:t>vzpomínek z dětství </a:t>
            </a:r>
            <a:r>
              <a:rPr lang="cs-CZ" sz="1800" dirty="0" smtClean="0">
                <a:latin typeface="Monotype Corsiva" pitchFamily="66" charset="0"/>
              </a:rPr>
              <a:t>napsal i scénář celovečerního debutu svého syna Jana Svěráka </a:t>
            </a:r>
            <a:r>
              <a:rPr lang="cs-CZ" sz="1800" b="1" i="1" dirty="0" smtClean="0">
                <a:effectLst>
                  <a:outerShdw blurRad="38100" dist="38100" dir="2700000" algn="tl">
                    <a:srgbClr val="000000">
                      <a:alpha val="43137"/>
                    </a:srgbClr>
                  </a:outerShdw>
                </a:effectLst>
                <a:latin typeface="Monotype Corsiva" pitchFamily="66" charset="0"/>
              </a:rPr>
              <a:t>Obecná škola</a:t>
            </a:r>
            <a:r>
              <a:rPr lang="cs-CZ" sz="1800" b="1" dirty="0" smtClean="0">
                <a:effectLst>
                  <a:outerShdw blurRad="38100" dist="38100" dir="2700000" algn="tl">
                    <a:srgbClr val="000000">
                      <a:alpha val="43137"/>
                    </a:srgbClr>
                  </a:outerShdw>
                </a:effectLst>
                <a:latin typeface="Monotype Corsiva" pitchFamily="66" charset="0"/>
              </a:rPr>
              <a:t> </a:t>
            </a:r>
            <a:r>
              <a:rPr lang="cs-CZ" sz="1800" dirty="0" smtClean="0">
                <a:latin typeface="Monotype Corsiva" pitchFamily="66" charset="0"/>
              </a:rPr>
              <a:t>(v němž si také s chutí zahrál), jenž byl v roce 1991 nominován na Oscara v kategorii nejlepší zahraniční film. Ze spolupráce otce a syna Svěrákových vyšel i Oscarem oceněný </a:t>
            </a:r>
            <a:r>
              <a:rPr lang="cs-CZ" sz="1800" b="1" dirty="0" smtClean="0">
                <a:effectLst>
                  <a:outerShdw blurRad="38100" dist="38100" dir="2700000" algn="tl">
                    <a:srgbClr val="000000">
                      <a:alpha val="43137"/>
                    </a:srgbClr>
                  </a:outerShdw>
                </a:effectLst>
                <a:latin typeface="Monotype Corsiva" pitchFamily="66" charset="0"/>
              </a:rPr>
              <a:t>film </a:t>
            </a:r>
            <a:r>
              <a:rPr lang="cs-CZ" sz="1800" b="1" i="1" dirty="0" err="1" smtClean="0">
                <a:effectLst>
                  <a:outerShdw blurRad="38100" dist="38100" dir="2700000" algn="tl">
                    <a:srgbClr val="000000">
                      <a:alpha val="43137"/>
                    </a:srgbClr>
                  </a:outerShdw>
                </a:effectLst>
                <a:latin typeface="Monotype Corsiva" pitchFamily="66" charset="0"/>
              </a:rPr>
              <a:t>Kolja</a:t>
            </a:r>
            <a:r>
              <a:rPr lang="cs-CZ" sz="1800" b="1" dirty="0" smtClean="0">
                <a:effectLst>
                  <a:outerShdw blurRad="38100" dist="38100" dir="2700000" algn="tl">
                    <a:srgbClr val="000000">
                      <a:alpha val="43137"/>
                    </a:srgbClr>
                  </a:outerShdw>
                </a:effectLst>
                <a:latin typeface="Monotype Corsiva" pitchFamily="66" charset="0"/>
              </a:rPr>
              <a:t> </a:t>
            </a:r>
            <a:r>
              <a:rPr lang="cs-CZ" sz="1800" dirty="0" smtClean="0">
                <a:latin typeface="Monotype Corsiva" pitchFamily="66" charset="0"/>
              </a:rPr>
              <a:t>(1996).                      </a:t>
            </a:r>
          </a:p>
          <a:p>
            <a:pPr algn="just">
              <a:buNone/>
            </a:pPr>
            <a:r>
              <a:rPr lang="cs-CZ" sz="1800" b="1" i="1" dirty="0" smtClean="0">
                <a:effectLst>
                  <a:outerShdw blurRad="38100" dist="38100" dir="2700000" algn="tl">
                    <a:srgbClr val="000000">
                      <a:alpha val="43137"/>
                    </a:srgbClr>
                  </a:outerShdw>
                </a:effectLst>
                <a:latin typeface="Monotype Corsiva" pitchFamily="66" charset="0"/>
              </a:rPr>
              <a:t>                                                                                           </a:t>
            </a:r>
            <a:r>
              <a:rPr lang="cs-CZ" sz="1800" dirty="0" smtClean="0">
                <a:latin typeface="Monotype Corsiva" pitchFamily="66" charset="0"/>
              </a:rPr>
              <a:t>                                                                      </a:t>
            </a:r>
            <a:endParaRPr lang="cs-CZ" sz="1800" dirty="0">
              <a:latin typeface="Monotype Corsiva" pitchFamily="66" charset="0"/>
            </a:endParaRPr>
          </a:p>
        </p:txBody>
      </p:sp>
      <p:sp>
        <p:nvSpPr>
          <p:cNvPr id="4" name="TextovéPole 3"/>
          <p:cNvSpPr txBox="1"/>
          <p:nvPr/>
        </p:nvSpPr>
        <p:spPr>
          <a:xfrm>
            <a:off x="4143372" y="285728"/>
            <a:ext cx="4643470" cy="584775"/>
          </a:xfrm>
          <a:prstGeom prst="rect">
            <a:avLst/>
          </a:prstGeom>
          <a:gradFill>
            <a:gsLst>
              <a:gs pos="0">
                <a:schemeClr val="accent2">
                  <a:lumMod val="60000"/>
                  <a:lumOff val="40000"/>
                </a:schemeClr>
              </a:gs>
              <a:gs pos="50000">
                <a:schemeClr val="accent1">
                  <a:tint val="44500"/>
                  <a:satMod val="160000"/>
                </a:schemeClr>
              </a:gs>
              <a:gs pos="100000">
                <a:schemeClr val="accent1">
                  <a:tint val="23500"/>
                  <a:satMod val="160000"/>
                </a:schemeClr>
              </a:gs>
            </a:gsLst>
            <a:lin ang="6600000" scaled="0"/>
          </a:gradFill>
          <a:ln w="38100">
            <a:solidFill>
              <a:schemeClr val="tx1"/>
            </a:solidFill>
          </a:ln>
          <a:effectLst>
            <a:outerShdw blurRad="50800" dist="127000" dir="5400000" algn="ctr" rotWithShape="0">
              <a:srgbClr val="000000">
                <a:alpha val="43137"/>
              </a:srgbClr>
            </a:outerShdw>
          </a:effectLst>
        </p:spPr>
        <p:txBody>
          <a:bodyPr wrap="square" rtlCol="0">
            <a:spAutoFit/>
          </a:bodyPr>
          <a:lstStyle/>
          <a:p>
            <a:pPr algn="ctr"/>
            <a:r>
              <a:rPr lang="cs-CZ" sz="3200" b="1" dirty="0" smtClean="0">
                <a:effectLst>
                  <a:outerShdw blurRad="38100" dist="38100" dir="2700000" algn="tl">
                    <a:srgbClr val="000000">
                      <a:alpha val="43137"/>
                    </a:srgbClr>
                  </a:outerShdw>
                </a:effectLst>
                <a:latin typeface="Monotype Corsiva" pitchFamily="66" charset="0"/>
              </a:rPr>
              <a:t>Životopis Zdeňka Svěráka</a:t>
            </a:r>
            <a:endParaRPr lang="cs-CZ" sz="32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3571868" y="357166"/>
            <a:ext cx="5357850" cy="5016758"/>
          </a:xfrm>
          <a:prstGeom prst="rect">
            <a:avLst/>
          </a:prstGeom>
          <a:noFill/>
          <a:ln w="25400">
            <a:solidFill>
              <a:schemeClr val="tx1"/>
            </a:solidFill>
          </a:ln>
          <a:effectLst>
            <a:outerShdw blurRad="50800" dir="5400000" algn="ctr" rotWithShape="0">
              <a:srgbClr val="000000">
                <a:alpha val="43137"/>
              </a:srgbClr>
            </a:outerShdw>
          </a:effectLst>
        </p:spPr>
        <p:txBody>
          <a:bodyPr wrap="square" rtlCol="0">
            <a:spAutoFit/>
          </a:bodyPr>
          <a:lstStyle/>
          <a:p>
            <a:endParaRPr lang="cs-CZ" sz="2400" b="1" dirty="0" smtClean="0">
              <a:effectLst>
                <a:outerShdw blurRad="38100" dist="38100" dir="2700000" algn="tl">
                  <a:srgbClr val="000000">
                    <a:alpha val="43137"/>
                  </a:srgbClr>
                </a:outerShdw>
              </a:effectLst>
              <a:latin typeface="Monotype Corsiva" pitchFamily="66" charset="0"/>
            </a:endParaRPr>
          </a:p>
          <a:p>
            <a:r>
              <a:rPr lang="cs-CZ" sz="3600" b="1" dirty="0" smtClean="0">
                <a:effectLst>
                  <a:outerShdw blurRad="38100" dist="38100" dir="2700000" algn="tl">
                    <a:srgbClr val="000000">
                      <a:alpha val="43137"/>
                    </a:srgbClr>
                  </a:outerShdw>
                </a:effectLst>
                <a:latin typeface="Monotype Corsiva" pitchFamily="66" charset="0"/>
              </a:rPr>
              <a:t>Otázky k výchozímu textu 1</a:t>
            </a:r>
          </a:p>
          <a:p>
            <a:pPr marL="457200" indent="-457200" algn="just"/>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lgn="just"/>
            <a:r>
              <a:rPr lang="cs-CZ" sz="2000" b="1" dirty="0" smtClean="0">
                <a:effectLst>
                  <a:outerShdw blurRad="38100" dist="38100" dir="2700000" algn="tl">
                    <a:srgbClr val="000000">
                      <a:alpha val="43137"/>
                    </a:srgbClr>
                  </a:outerShdw>
                </a:effectLst>
                <a:latin typeface="Monotype Corsiva" pitchFamily="66" charset="0"/>
              </a:rPr>
              <a:t>1.  V jakých oblastech umění se Z. Svěrák  umělecky projevuje? Kým původně byl ?</a:t>
            </a:r>
          </a:p>
          <a:p>
            <a:pPr marL="457200" indent="-457200" algn="just">
              <a:buAutoNum type="arabicPeriod" startAt="2"/>
            </a:pPr>
            <a:r>
              <a:rPr lang="cs-CZ" sz="2000" b="1" dirty="0" smtClean="0">
                <a:effectLst>
                  <a:outerShdw blurRad="38100" dist="38100" dir="2700000" algn="tl">
                    <a:srgbClr val="000000">
                      <a:alpha val="43137"/>
                    </a:srgbClr>
                  </a:outerShdw>
                </a:effectLst>
                <a:latin typeface="Monotype Corsiva" pitchFamily="66" charset="0"/>
              </a:rPr>
              <a:t>Jak se projevuje jako herec, z čeho vyplývá jeho komika?  Se kterými režiséry spolupracoval?</a:t>
            </a:r>
          </a:p>
          <a:p>
            <a:pPr marL="457200" indent="-457200" algn="just">
              <a:buAutoNum type="arabicPeriod" startAt="2"/>
            </a:pPr>
            <a:r>
              <a:rPr lang="cs-CZ" sz="2000" b="1" dirty="0" smtClean="0">
                <a:effectLst>
                  <a:outerShdw blurRad="38100" dist="38100" dir="2700000" algn="tl">
                    <a:srgbClr val="000000">
                      <a:alpha val="43137"/>
                    </a:srgbClr>
                  </a:outerShdw>
                </a:effectLst>
                <a:latin typeface="Monotype Corsiva" pitchFamily="66" charset="0"/>
              </a:rPr>
              <a:t>Ze spolupráce se synem Janem  vzešlo slavné filmové dílo, které bylo v zahraničí  oceněno Oskarem. Kdy a  za jaký  film  ho získali?</a:t>
            </a:r>
          </a:p>
          <a:p>
            <a:pPr marL="457200" indent="-457200" algn="just">
              <a:buAutoNum type="arabicPeriod" startAt="2"/>
            </a:pPr>
            <a:r>
              <a:rPr lang="cs-CZ" sz="2000" b="1" dirty="0" smtClean="0">
                <a:effectLst>
                  <a:outerShdw blurRad="38100" dist="38100" dir="2700000" algn="tl">
                    <a:srgbClr val="000000">
                      <a:alpha val="43137"/>
                    </a:srgbClr>
                  </a:outerShdw>
                </a:effectLst>
                <a:latin typeface="Monotype Corsiva" pitchFamily="66" charset="0"/>
              </a:rPr>
              <a:t>Které hry DJC jsou ve výchozím textu  konkrétně uvedeny? S kým a kdy divadlo  Járy Cimrmana ZS  zakládal?</a:t>
            </a:r>
          </a:p>
          <a:p>
            <a:pPr marL="457200" indent="-457200"/>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endParaRPr lang="cs-CZ" sz="2000" b="1" dirty="0">
              <a:effectLst>
                <a:outerShdw blurRad="38100" dist="38100" dir="2700000" algn="tl">
                  <a:srgbClr val="000000">
                    <a:alpha val="43137"/>
                  </a:srgbClr>
                </a:outerShdw>
              </a:effectLst>
              <a:latin typeface="Monotype Corsiva" pitchFamily="66" charset="0"/>
            </a:endParaRPr>
          </a:p>
        </p:txBody>
      </p:sp>
      <p:cxnSp>
        <p:nvCxnSpPr>
          <p:cNvPr id="10" name="Přímá spojovací čára 9"/>
          <p:cNvCxnSpPr/>
          <p:nvPr/>
        </p:nvCxnSpPr>
        <p:spPr>
          <a:xfrm>
            <a:off x="3571868" y="1428736"/>
            <a:ext cx="5357850"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Obrázek 11" descr="Podpis_zs.jpg"/>
          <p:cNvPicPr>
            <a:picLocks noChangeAspect="1"/>
          </p:cNvPicPr>
          <p:nvPr/>
        </p:nvPicPr>
        <p:blipFill>
          <a:blip r:embed="rId2"/>
          <a:stretch>
            <a:fillRect/>
          </a:stretch>
        </p:blipFill>
        <p:spPr>
          <a:xfrm>
            <a:off x="428596" y="5429264"/>
            <a:ext cx="2590800" cy="1104900"/>
          </a:xfrm>
          <a:prstGeom prst="rect">
            <a:avLst/>
          </a:prstGeom>
          <a:ln w="28575">
            <a:solidFill>
              <a:schemeClr val="tx1"/>
            </a:solidFill>
          </a:ln>
          <a:effectLst>
            <a:outerShdw blurRad="50800" dist="88900" dir="5400000" algn="ctr" rotWithShape="0">
              <a:srgbClr val="000000">
                <a:alpha val="43137"/>
              </a:srgbClr>
            </a:outerShdw>
          </a:effectLst>
        </p:spPr>
      </p:pic>
      <p:pic>
        <p:nvPicPr>
          <p:cNvPr id="7" name="Obrázek 6" descr="MC900290496.WMF"/>
          <p:cNvPicPr>
            <a:picLocks noChangeAspect="1"/>
          </p:cNvPicPr>
          <p:nvPr/>
        </p:nvPicPr>
        <p:blipFill>
          <a:blip r:embed="rId3"/>
          <a:stretch>
            <a:fillRect/>
          </a:stretch>
        </p:blipFill>
        <p:spPr>
          <a:xfrm>
            <a:off x="5929322" y="4786322"/>
            <a:ext cx="2286016" cy="1850710"/>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2000" fill="hold"/>
                                        <p:tgtEl>
                                          <p:spTgt spid="12"/>
                                        </p:tgtEl>
                                        <p:attrNameLst>
                                          <p:attrName>ppt_w</p:attrName>
                                        </p:attrNameLst>
                                      </p:cBhvr>
                                      <p:tavLst>
                                        <p:tav tm="0">
                                          <p:val>
                                            <p:strVal val="#ppt_w*0.70"/>
                                          </p:val>
                                        </p:tav>
                                        <p:tav tm="100000">
                                          <p:val>
                                            <p:strVal val="#ppt_w"/>
                                          </p:val>
                                        </p:tav>
                                      </p:tavLst>
                                    </p:anim>
                                    <p:anim calcmode="lin" valueType="num">
                                      <p:cBhvr>
                                        <p:cTn id="8" dur="2000" fill="hold"/>
                                        <p:tgtEl>
                                          <p:spTgt spid="12"/>
                                        </p:tgtEl>
                                        <p:attrNameLst>
                                          <p:attrName>ppt_h</p:attrName>
                                        </p:attrNameLst>
                                      </p:cBhvr>
                                      <p:tavLst>
                                        <p:tav tm="0">
                                          <p:val>
                                            <p:strVal val="#ppt_h"/>
                                          </p:val>
                                        </p:tav>
                                        <p:tav tm="100000">
                                          <p:val>
                                            <p:strVal val="#ppt_h"/>
                                          </p:val>
                                        </p:tav>
                                      </p:tavLst>
                                    </p:anim>
                                    <p:animEffect transition="in" filter="fade">
                                      <p:cBhvr>
                                        <p:cTn id="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3571868" y="357166"/>
            <a:ext cx="5357850" cy="6863417"/>
          </a:xfrm>
          <a:prstGeom prst="rect">
            <a:avLst/>
          </a:prstGeom>
          <a:noFill/>
          <a:ln w="25400">
            <a:noFill/>
          </a:ln>
          <a:effectLst>
            <a:outerShdw blurRad="50800" dir="5400000" algn="ctr" rotWithShape="0">
              <a:srgbClr val="000000">
                <a:alpha val="43137"/>
              </a:srgbClr>
            </a:outerShdw>
          </a:effectLst>
        </p:spPr>
        <p:txBody>
          <a:bodyPr wrap="square" rtlCol="0">
            <a:spAutoFit/>
          </a:bodyPr>
          <a:lstStyle/>
          <a:p>
            <a:endParaRPr lang="cs-CZ" sz="2400" b="1" dirty="0" smtClean="0">
              <a:effectLst>
                <a:outerShdw blurRad="38100" dist="38100" dir="2700000" algn="tl">
                  <a:srgbClr val="000000">
                    <a:alpha val="43137"/>
                  </a:srgbClr>
                </a:outerShdw>
              </a:effectLst>
              <a:latin typeface="Monotype Corsiva" pitchFamily="66" charset="0"/>
            </a:endParaRPr>
          </a:p>
          <a:p>
            <a:r>
              <a:rPr lang="cs-CZ" sz="3600" b="1" dirty="0" smtClean="0">
                <a:effectLst>
                  <a:outerShdw blurRad="38100" dist="38100" dir="2700000" algn="tl">
                    <a:srgbClr val="000000">
                      <a:alpha val="43137"/>
                    </a:srgbClr>
                  </a:outerShdw>
                </a:effectLst>
                <a:latin typeface="Monotype Corsiva" pitchFamily="66" charset="0"/>
              </a:rPr>
              <a:t>Otázky k výchozímu textu 1</a:t>
            </a:r>
          </a:p>
          <a:p>
            <a:pPr marL="457200" indent="-457200" algn="just"/>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lgn="just">
              <a:buAutoNum type="arabicPeriod"/>
            </a:pPr>
            <a:r>
              <a:rPr lang="cs-CZ" sz="2000" b="1" dirty="0" smtClean="0">
                <a:effectLst>
                  <a:outerShdw blurRad="38100" dist="38100" dir="2700000" algn="tl">
                    <a:srgbClr val="000000">
                      <a:alpha val="43137"/>
                    </a:srgbClr>
                  </a:outerShdw>
                </a:effectLst>
                <a:latin typeface="Monotype Corsiva" pitchFamily="66" charset="0"/>
              </a:rPr>
              <a:t>Spisovatel, herec, dramatik, scénárista a režisér.  Původně byl  učitelem  a rozhlasovým redaktorem.</a:t>
            </a:r>
          </a:p>
          <a:p>
            <a:pPr marL="457200" indent="-457200" algn="just">
              <a:buAutoNum type="arabicPeriod"/>
            </a:pPr>
            <a:r>
              <a:rPr lang="cs-CZ" sz="2000" b="1" dirty="0" smtClean="0">
                <a:effectLst>
                  <a:outerShdw blurRad="38100" dist="38100" dir="2700000" algn="tl">
                    <a:srgbClr val="000000">
                      <a:alpha val="43137"/>
                    </a:srgbClr>
                  </a:outerShdw>
                </a:effectLst>
                <a:latin typeface="Monotype Corsiva" pitchFamily="66" charset="0"/>
              </a:rPr>
              <a:t>Osobitá komika ZS; vážnost a opravdovost, s níž přistupuje k slovním a situačním absurditám. Přehnaná učitelská mluva i vyjadřování, strojená srdečnost, záměrná uč. mimika a gesta. S Jiřím </a:t>
            </a:r>
            <a:r>
              <a:rPr lang="cs-CZ" sz="2000" b="1" dirty="0" err="1" smtClean="0">
                <a:effectLst>
                  <a:outerShdw blurRad="38100" dist="38100" dir="2700000" algn="tl">
                    <a:srgbClr val="000000">
                      <a:alpha val="43137"/>
                    </a:srgbClr>
                  </a:outerShdw>
                </a:effectLst>
                <a:latin typeface="Monotype Corsiva" pitchFamily="66" charset="0"/>
              </a:rPr>
              <a:t>Menzelem</a:t>
            </a:r>
            <a:r>
              <a:rPr lang="cs-CZ" sz="2000" b="1" dirty="0" smtClean="0">
                <a:effectLst>
                  <a:outerShdw blurRad="38100" dist="38100" dir="2700000" algn="tl">
                    <a:srgbClr val="000000">
                      <a:alpha val="43137"/>
                    </a:srgbClr>
                  </a:outerShdw>
                </a:effectLst>
                <a:latin typeface="Monotype Corsiva" pitchFamily="66" charset="0"/>
              </a:rPr>
              <a:t>, Janem Svěrákem, Ladislavem </a:t>
            </a:r>
            <a:r>
              <a:rPr lang="cs-CZ" sz="2000" b="1" dirty="0" err="1" smtClean="0">
                <a:effectLst>
                  <a:outerShdw blurRad="38100" dist="38100" dir="2700000" algn="tl">
                    <a:srgbClr val="000000">
                      <a:alpha val="43137"/>
                    </a:srgbClr>
                  </a:outerShdw>
                </a:effectLst>
                <a:latin typeface="Monotype Corsiva" pitchFamily="66" charset="0"/>
              </a:rPr>
              <a:t>Smoljakem</a:t>
            </a:r>
            <a:r>
              <a:rPr lang="cs-CZ" sz="2000" b="1" dirty="0" smtClean="0">
                <a:effectLst>
                  <a:outerShdw blurRad="38100" dist="38100" dir="2700000" algn="tl">
                    <a:srgbClr val="000000">
                      <a:alpha val="43137"/>
                    </a:srgbClr>
                  </a:outerShdw>
                </a:effectLst>
                <a:latin typeface="Monotype Corsiva" pitchFamily="66" charset="0"/>
              </a:rPr>
              <a:t>.</a:t>
            </a:r>
          </a:p>
          <a:p>
            <a:pPr marL="457200" indent="-457200" algn="just">
              <a:buAutoNum type="arabicPeriod"/>
            </a:pPr>
            <a:r>
              <a:rPr lang="cs-CZ" sz="2000" b="1" dirty="0" smtClean="0">
                <a:effectLst>
                  <a:outerShdw blurRad="38100" dist="38100" dir="2700000" algn="tl">
                    <a:srgbClr val="000000">
                      <a:alpha val="43137"/>
                    </a:srgbClr>
                  </a:outerShdw>
                </a:effectLst>
                <a:latin typeface="Monotype Corsiva" pitchFamily="66" charset="0"/>
              </a:rPr>
              <a:t>Film </a:t>
            </a:r>
            <a:r>
              <a:rPr lang="cs-CZ" sz="2000" b="1" dirty="0" err="1" smtClean="0">
                <a:effectLst>
                  <a:outerShdw blurRad="38100" dist="38100" dir="2700000" algn="tl">
                    <a:srgbClr val="000000">
                      <a:alpha val="43137"/>
                    </a:srgbClr>
                  </a:outerShdw>
                </a:effectLst>
                <a:latin typeface="Monotype Corsiva" pitchFamily="66" charset="0"/>
              </a:rPr>
              <a:t>Kolja</a:t>
            </a:r>
            <a:r>
              <a:rPr lang="cs-CZ" sz="2000" b="1" dirty="0" smtClean="0">
                <a:effectLst>
                  <a:outerShdw blurRad="38100" dist="38100" dir="2700000" algn="tl">
                    <a:srgbClr val="000000">
                      <a:alpha val="43137"/>
                    </a:srgbClr>
                  </a:outerShdw>
                </a:effectLst>
                <a:latin typeface="Monotype Corsiva" pitchFamily="66" charset="0"/>
              </a:rPr>
              <a:t> z roku 1996. </a:t>
            </a:r>
          </a:p>
          <a:p>
            <a:pPr marL="457200" indent="-457200" algn="just">
              <a:buAutoNum type="arabicPeriod"/>
            </a:pPr>
            <a:r>
              <a:rPr lang="cs-CZ" sz="2000" b="1" dirty="0" smtClean="0">
                <a:effectLst>
                  <a:outerShdw blurRad="38100" dist="38100" dir="2700000" algn="tl">
                    <a:srgbClr val="000000">
                      <a:alpha val="43137"/>
                    </a:srgbClr>
                  </a:outerShdw>
                </a:effectLst>
                <a:latin typeface="Monotype Corsiva" pitchFamily="66" charset="0"/>
              </a:rPr>
              <a:t>Žádné  konkrétní hry DJC v textu uvedeny nejsou, jen zmínka o scénářích, které motivovaly hry o  JC. Divadlo JC založil Z. Svěrák roku 1967 společně s Ladislavem </a:t>
            </a:r>
            <a:r>
              <a:rPr lang="cs-CZ" sz="2000" b="1" dirty="0" err="1" smtClean="0">
                <a:effectLst>
                  <a:outerShdw blurRad="38100" dist="38100" dir="2700000" algn="tl">
                    <a:srgbClr val="000000">
                      <a:alpha val="43137"/>
                    </a:srgbClr>
                  </a:outerShdw>
                </a:effectLst>
                <a:latin typeface="Monotype Corsiva" pitchFamily="66" charset="0"/>
              </a:rPr>
              <a:t>Smoljakem</a:t>
            </a:r>
            <a:r>
              <a:rPr lang="cs-CZ" sz="2000" b="1" dirty="0" smtClean="0">
                <a:effectLst>
                  <a:outerShdw blurRad="38100" dist="38100" dir="2700000" algn="tl">
                    <a:srgbClr val="000000">
                      <a:alpha val="43137"/>
                    </a:srgbClr>
                  </a:outerShdw>
                </a:effectLst>
                <a:latin typeface="Monotype Corsiva" pitchFamily="66" charset="0"/>
              </a:rPr>
              <a:t>, Karlem  Velebným a Janem Šebánkem.</a:t>
            </a:r>
          </a:p>
          <a:p>
            <a:pPr marL="457200" indent="-457200" algn="just">
              <a:buAutoNum type="arabicPeriod"/>
            </a:pPr>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lgn="just">
              <a:buAutoNum type="arabicPeriod"/>
            </a:pPr>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lgn="just">
              <a:buAutoNum type="arabicPeriod"/>
            </a:pPr>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buAutoNum type="arabicPeriod"/>
            </a:pPr>
            <a:endParaRPr lang="cs-CZ" sz="2000" b="1" dirty="0" smtClean="0">
              <a:effectLst>
                <a:outerShdw blurRad="38100" dist="38100" dir="2700000" algn="tl">
                  <a:srgbClr val="000000">
                    <a:alpha val="43137"/>
                  </a:srgbClr>
                </a:outerShdw>
              </a:effectLst>
              <a:latin typeface="Monotype Corsiva" pitchFamily="66" charset="0"/>
            </a:endParaRPr>
          </a:p>
          <a:p>
            <a:pPr marL="457200" indent="-457200"/>
            <a:endParaRPr lang="cs-CZ" sz="2000" b="1" dirty="0">
              <a:effectLst>
                <a:outerShdw blurRad="38100" dist="38100" dir="2700000" algn="tl">
                  <a:srgbClr val="000000">
                    <a:alpha val="43137"/>
                  </a:srgbClr>
                </a:outerShdw>
              </a:effectLst>
              <a:latin typeface="Monotype Corsiva" pitchFamily="66" charset="0"/>
            </a:endParaRPr>
          </a:p>
        </p:txBody>
      </p:sp>
      <p:cxnSp>
        <p:nvCxnSpPr>
          <p:cNvPr id="10" name="Přímá spojovací čára 9"/>
          <p:cNvCxnSpPr/>
          <p:nvPr/>
        </p:nvCxnSpPr>
        <p:spPr>
          <a:xfrm>
            <a:off x="3643306" y="1428736"/>
            <a:ext cx="5357850"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Obrázek 11" descr="Podpis_zs.jpg"/>
          <p:cNvPicPr>
            <a:picLocks noChangeAspect="1"/>
          </p:cNvPicPr>
          <p:nvPr/>
        </p:nvPicPr>
        <p:blipFill>
          <a:blip r:embed="rId2"/>
          <a:stretch>
            <a:fillRect/>
          </a:stretch>
        </p:blipFill>
        <p:spPr>
          <a:xfrm>
            <a:off x="428596" y="5429264"/>
            <a:ext cx="2590800" cy="1104900"/>
          </a:xfrm>
          <a:prstGeom prst="rect">
            <a:avLst/>
          </a:prstGeom>
          <a:ln w="28575">
            <a:solidFill>
              <a:schemeClr val="tx1"/>
            </a:solidFill>
          </a:ln>
          <a:effectLst>
            <a:outerShdw blurRad="50800" dist="88900" dir="5400000" algn="ctr" rotWithShape="0">
              <a:srgbClr val="000000">
                <a:alpha val="43137"/>
              </a:srgbClr>
            </a:outerShdw>
          </a:effectLst>
        </p:spPr>
      </p:pic>
      <p:sp>
        <p:nvSpPr>
          <p:cNvPr id="5" name="Obdélník 4"/>
          <p:cNvSpPr/>
          <p:nvPr/>
        </p:nvSpPr>
        <p:spPr>
          <a:xfrm>
            <a:off x="3643306" y="571480"/>
            <a:ext cx="5357850" cy="507209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 name="Obrázek 5" descr="MC900290496.WMF"/>
          <p:cNvPicPr>
            <a:picLocks noChangeAspect="1"/>
          </p:cNvPicPr>
          <p:nvPr/>
        </p:nvPicPr>
        <p:blipFill>
          <a:blip r:embed="rId3"/>
          <a:stretch>
            <a:fillRect/>
          </a:stretch>
        </p:blipFill>
        <p:spPr>
          <a:xfrm flipH="1">
            <a:off x="6858015" y="5310256"/>
            <a:ext cx="1614811" cy="1307316"/>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2000" fill="hold"/>
                                        <p:tgtEl>
                                          <p:spTgt spid="12"/>
                                        </p:tgtEl>
                                        <p:attrNameLst>
                                          <p:attrName>ppt_w</p:attrName>
                                        </p:attrNameLst>
                                      </p:cBhvr>
                                      <p:tavLst>
                                        <p:tav tm="0">
                                          <p:val>
                                            <p:strVal val="#ppt_w*0.70"/>
                                          </p:val>
                                        </p:tav>
                                        <p:tav tm="100000">
                                          <p:val>
                                            <p:strVal val="#ppt_w"/>
                                          </p:val>
                                        </p:tav>
                                      </p:tavLst>
                                    </p:anim>
                                    <p:anim calcmode="lin" valueType="num">
                                      <p:cBhvr>
                                        <p:cTn id="8" dur="2000" fill="hold"/>
                                        <p:tgtEl>
                                          <p:spTgt spid="12"/>
                                        </p:tgtEl>
                                        <p:attrNameLst>
                                          <p:attrName>ppt_h</p:attrName>
                                        </p:attrNameLst>
                                      </p:cBhvr>
                                      <p:tavLst>
                                        <p:tav tm="0">
                                          <p:val>
                                            <p:strVal val="#ppt_h"/>
                                          </p:val>
                                        </p:tav>
                                        <p:tav tm="100000">
                                          <p:val>
                                            <p:strVal val="#ppt_h"/>
                                          </p:val>
                                        </p:tav>
                                      </p:tavLst>
                                    </p:anim>
                                    <p:animEffect transition="in" filter="fade">
                                      <p:cBhvr>
                                        <p:cTn id="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28728" y="285728"/>
            <a:ext cx="8115328" cy="1143000"/>
          </a:xfrm>
        </p:spPr>
        <p:txBody>
          <a:bodyPr>
            <a:normAutofit fontScale="90000"/>
          </a:bodyPr>
          <a:lstStyle/>
          <a:p>
            <a:r>
              <a:rPr lang="cs-CZ" sz="3200" b="1" dirty="0" smtClean="0">
                <a:solidFill>
                  <a:srgbClr val="FF0000"/>
                </a:solidFill>
                <a:effectLst>
                  <a:outerShdw blurRad="38100" dist="38100" dir="2700000" algn="tl">
                    <a:srgbClr val="000000">
                      <a:alpha val="43137"/>
                    </a:srgbClr>
                  </a:outerShdw>
                </a:effectLst>
                <a:latin typeface="Monotype Corsiva" pitchFamily="66" charset="0"/>
              </a:rPr>
              <a:t>Fenomén Jára Cimrman – poslechněte si nahrávku</a:t>
            </a:r>
            <a:br>
              <a:rPr lang="cs-CZ" sz="3200" b="1" dirty="0" smtClean="0">
                <a:solidFill>
                  <a:srgbClr val="FF0000"/>
                </a:solidFill>
                <a:effectLst>
                  <a:outerShdw blurRad="38100" dist="38100" dir="2700000" algn="tl">
                    <a:srgbClr val="000000">
                      <a:alpha val="43137"/>
                    </a:srgbClr>
                  </a:outerShdw>
                </a:effectLst>
                <a:latin typeface="Monotype Corsiva" pitchFamily="66" charset="0"/>
              </a:rPr>
            </a:br>
            <a:r>
              <a:rPr lang="cs-CZ" sz="3100" b="1" dirty="0" smtClean="0">
                <a:effectLst>
                  <a:outerShdw blurRad="38100" dist="38100" dir="2700000" algn="tl">
                    <a:srgbClr val="000000">
                      <a:alpha val="43137"/>
                    </a:srgbClr>
                  </a:outerShdw>
                </a:effectLst>
                <a:latin typeface="Monotype Corsiva" pitchFamily="66" charset="0"/>
                <a:hlinkClick r:id="rId2"/>
              </a:rPr>
              <a:t>http://prehravac.rozhlas.cz/audio/2966901</a:t>
            </a:r>
            <a:r>
              <a:rPr lang="cs-CZ" sz="2000" b="1" dirty="0" smtClean="0">
                <a:effectLst>
                  <a:outerShdw blurRad="38100" dist="38100" dir="2700000" algn="tl">
                    <a:srgbClr val="000000">
                      <a:alpha val="43137"/>
                    </a:srgbClr>
                  </a:outerShdw>
                </a:effectLst>
                <a:latin typeface="Monotype Corsiva" pitchFamily="66" charset="0"/>
              </a:rPr>
              <a:t/>
            </a:r>
            <a:br>
              <a:rPr lang="cs-CZ" sz="2000" b="1" dirty="0" smtClean="0">
                <a:effectLst>
                  <a:outerShdw blurRad="38100" dist="38100" dir="2700000" algn="tl">
                    <a:srgbClr val="000000">
                      <a:alpha val="43137"/>
                    </a:srgbClr>
                  </a:outerShdw>
                </a:effectLst>
                <a:latin typeface="Monotype Corsiva" pitchFamily="66" charset="0"/>
              </a:rPr>
            </a:br>
            <a:endParaRPr lang="cs-CZ" sz="20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4071934" y="1357298"/>
            <a:ext cx="4829180" cy="5286412"/>
          </a:xfrm>
          <a:gradFill>
            <a:gsLst>
              <a:gs pos="0">
                <a:schemeClr val="accent2">
                  <a:lumMod val="75000"/>
                </a:schemeClr>
              </a:gs>
              <a:gs pos="50000">
                <a:schemeClr val="accent1">
                  <a:tint val="44500"/>
                  <a:satMod val="160000"/>
                </a:schemeClr>
              </a:gs>
              <a:gs pos="100000">
                <a:schemeClr val="accent1">
                  <a:tint val="23500"/>
                  <a:satMod val="160000"/>
                </a:schemeClr>
              </a:gs>
            </a:gsLst>
            <a:lin ang="5400000" scaled="0"/>
          </a:gradFill>
          <a:ln w="25400">
            <a:solidFill>
              <a:schemeClr val="tx1"/>
            </a:solidFill>
          </a:ln>
          <a:effectLst>
            <a:outerShdw blurRad="50800" dist="114300" dir="5400000" algn="ctr" rotWithShape="0">
              <a:srgbClr val="000000">
                <a:alpha val="43137"/>
              </a:srgbClr>
            </a:outerShdw>
          </a:effectLst>
        </p:spPr>
        <p:txBody>
          <a:bodyPr>
            <a:normAutofit/>
          </a:bodyPr>
          <a:lstStyle/>
          <a:p>
            <a:pPr marL="457200" indent="-457200">
              <a:buAutoNum type="alphaLcParenR"/>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Shrňte obsah rozhovoru.</a:t>
            </a: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Jak se zrodila legenda o největším českém géniovi?  Kdy a kde poprvé zaznělo jeho jméno?</a:t>
            </a: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Které nové tváře doplňují ansámbl  Divadla Járy  Cimrmana?</a:t>
            </a:r>
          </a:p>
          <a:p>
            <a:pPr marL="457200" indent="-457200">
              <a:buAutoNum type="alphaLcParenR" startAt="4"/>
            </a:pPr>
            <a:r>
              <a:rPr lang="cs-CZ" sz="2400" b="1" dirty="0" smtClean="0">
                <a:effectLst>
                  <a:outerShdw blurRad="38100" dist="38100" dir="2700000" algn="tl">
                    <a:srgbClr val="000000">
                      <a:alpha val="43137"/>
                    </a:srgbClr>
                  </a:outerShdw>
                </a:effectLst>
                <a:latin typeface="Monotype Corsiva" pitchFamily="66" charset="0"/>
              </a:rPr>
              <a:t>Uveďte názvy nejslavnějších her  DJC.</a:t>
            </a:r>
          </a:p>
          <a:p>
            <a:pPr marL="457200" indent="-457200">
              <a:buNone/>
            </a:pPr>
            <a:r>
              <a:rPr lang="cs-CZ" sz="2400" b="1" dirty="0" smtClean="0">
                <a:effectLst>
                  <a:outerShdw blurRad="38100" dist="38100" dir="2700000" algn="tl">
                    <a:srgbClr val="000000">
                      <a:alpha val="43137"/>
                    </a:srgbClr>
                  </a:outerShdw>
                </a:effectLst>
                <a:latin typeface="Monotype Corsiva" pitchFamily="66" charset="0"/>
                <a:hlinkClick r:id="rId3"/>
              </a:rPr>
              <a:t>http://www.</a:t>
            </a:r>
            <a:r>
              <a:rPr lang="cs-CZ" sz="2400" b="1" dirty="0" err="1" smtClean="0">
                <a:effectLst>
                  <a:outerShdw blurRad="38100" dist="38100" dir="2700000" algn="tl">
                    <a:srgbClr val="000000">
                      <a:alpha val="43137"/>
                    </a:srgbClr>
                  </a:outerShdw>
                </a:effectLst>
                <a:latin typeface="Monotype Corsiva" pitchFamily="66" charset="0"/>
                <a:hlinkClick r:id="rId3"/>
              </a:rPr>
              <a:t>cimrman.at</a:t>
            </a:r>
            <a:r>
              <a:rPr lang="cs-CZ" sz="2400" b="1" dirty="0" smtClean="0">
                <a:effectLst>
                  <a:outerShdw blurRad="38100" dist="38100" dir="2700000" algn="tl">
                    <a:srgbClr val="000000">
                      <a:alpha val="43137"/>
                    </a:srgbClr>
                  </a:outerShdw>
                </a:effectLst>
                <a:latin typeface="Monotype Corsiva" pitchFamily="66" charset="0"/>
                <a:hlinkClick r:id="rId3"/>
              </a:rPr>
              <a:t>/list.</a:t>
            </a:r>
            <a:r>
              <a:rPr lang="cs-CZ" sz="2400" b="1" dirty="0" err="1" smtClean="0">
                <a:effectLst>
                  <a:outerShdw blurRad="38100" dist="38100" dir="2700000" algn="tl">
                    <a:srgbClr val="000000">
                      <a:alpha val="43137"/>
                    </a:srgbClr>
                  </a:outerShdw>
                </a:effectLst>
                <a:latin typeface="Monotype Corsiva" pitchFamily="66" charset="0"/>
                <a:hlinkClick r:id="rId3"/>
              </a:rPr>
              <a:t>php</a:t>
            </a:r>
            <a:r>
              <a:rPr lang="cs-CZ" sz="2400" b="1" dirty="0" smtClean="0">
                <a:effectLst>
                  <a:outerShdw blurRad="38100" dist="38100" dir="2700000" algn="tl">
                    <a:srgbClr val="000000">
                      <a:alpha val="43137"/>
                    </a:srgbClr>
                  </a:outerShdw>
                </a:effectLst>
                <a:latin typeface="Monotype Corsiva" pitchFamily="66" charset="0"/>
                <a:hlinkClick r:id="rId3"/>
              </a:rPr>
              <a:t>?l=6</a:t>
            </a: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None/>
            </a:pPr>
            <a:r>
              <a:rPr lang="cs-CZ" sz="2400" b="1" dirty="0" smtClean="0">
                <a:effectLst>
                  <a:outerShdw blurRad="38100" dist="38100" dir="2700000" algn="tl">
                    <a:srgbClr val="000000">
                      <a:alpha val="43137"/>
                    </a:srgbClr>
                  </a:outerShdw>
                </a:effectLst>
                <a:latin typeface="Monotype Corsiva" pitchFamily="66" charset="0"/>
              </a:rPr>
              <a:t>Pracujte s odkazem! Stačí 5 příkladů.</a:t>
            </a:r>
          </a:p>
          <a:p>
            <a:pPr marL="457200" indent="-457200">
              <a:buAutoNum type="alphaLcParenR" startAt="5"/>
            </a:pPr>
            <a:r>
              <a:rPr lang="cs-CZ" sz="2400" b="1" dirty="0" smtClean="0">
                <a:effectLst>
                  <a:outerShdw blurRad="38100" dist="38100" dir="2700000" algn="tl">
                    <a:srgbClr val="000000">
                      <a:alpha val="43137"/>
                    </a:srgbClr>
                  </a:outerShdw>
                </a:effectLst>
                <a:latin typeface="Monotype Corsiva" pitchFamily="66" charset="0"/>
              </a:rPr>
              <a:t>Která hra měla premiéru v roce  1994?    </a:t>
            </a:r>
          </a:p>
          <a:p>
            <a:pPr marL="457200" indent="-457200">
              <a:buNone/>
            </a:pPr>
            <a:r>
              <a:rPr lang="cs-CZ" sz="2400" b="1" dirty="0" smtClean="0">
                <a:effectLst>
                  <a:outerShdw blurRad="38100" dist="38100" dir="2700000" algn="tl">
                    <a:srgbClr val="000000">
                      <a:alpha val="43137"/>
                    </a:srgbClr>
                  </a:outerShdw>
                </a:effectLst>
                <a:latin typeface="Monotype Corsiva" pitchFamily="66" charset="0"/>
              </a:rPr>
              <a:t>(viz  odkaz u úkolu d).</a:t>
            </a:r>
          </a:p>
          <a:p>
            <a:pPr marL="457200" indent="-457200">
              <a:buNone/>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None/>
            </a:pPr>
            <a:endParaRPr lang="cs-CZ" sz="24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28728" y="285728"/>
            <a:ext cx="8115328" cy="1143000"/>
          </a:xfrm>
        </p:spPr>
        <p:txBody>
          <a:bodyPr>
            <a:normAutofit fontScale="90000"/>
          </a:bodyPr>
          <a:lstStyle/>
          <a:p>
            <a:r>
              <a:rPr lang="cs-CZ" sz="3200" b="1" dirty="0" smtClean="0">
                <a:solidFill>
                  <a:srgbClr val="FF0000"/>
                </a:solidFill>
                <a:effectLst>
                  <a:outerShdw blurRad="38100" dist="38100" dir="2700000" algn="tl">
                    <a:srgbClr val="000000">
                      <a:alpha val="43137"/>
                    </a:srgbClr>
                  </a:outerShdw>
                </a:effectLst>
                <a:latin typeface="Monotype Corsiva" pitchFamily="66" charset="0"/>
              </a:rPr>
              <a:t>Fenomén Jára Cimrman – poslechněte si nahrávku</a:t>
            </a:r>
            <a:br>
              <a:rPr lang="cs-CZ" sz="3200" b="1" dirty="0" smtClean="0">
                <a:solidFill>
                  <a:srgbClr val="FF0000"/>
                </a:solidFill>
                <a:effectLst>
                  <a:outerShdw blurRad="38100" dist="38100" dir="2700000" algn="tl">
                    <a:srgbClr val="000000">
                      <a:alpha val="43137"/>
                    </a:srgbClr>
                  </a:outerShdw>
                </a:effectLst>
                <a:latin typeface="Monotype Corsiva" pitchFamily="66" charset="0"/>
              </a:rPr>
            </a:br>
            <a:r>
              <a:rPr lang="cs-CZ" sz="3100" b="1" dirty="0" smtClean="0">
                <a:effectLst>
                  <a:outerShdw blurRad="38100" dist="38100" dir="2700000" algn="tl">
                    <a:srgbClr val="000000">
                      <a:alpha val="43137"/>
                    </a:srgbClr>
                  </a:outerShdw>
                </a:effectLst>
                <a:latin typeface="Monotype Corsiva" pitchFamily="66" charset="0"/>
                <a:hlinkClick r:id="rId2"/>
              </a:rPr>
              <a:t>http://prehravac.rozhlas.cz/audio/2966901</a:t>
            </a:r>
            <a:r>
              <a:rPr lang="cs-CZ" sz="2000" b="1" dirty="0" smtClean="0">
                <a:effectLst>
                  <a:outerShdw blurRad="38100" dist="38100" dir="2700000" algn="tl">
                    <a:srgbClr val="000000">
                      <a:alpha val="43137"/>
                    </a:srgbClr>
                  </a:outerShdw>
                </a:effectLst>
                <a:latin typeface="Monotype Corsiva" pitchFamily="66" charset="0"/>
              </a:rPr>
              <a:t/>
            </a:r>
            <a:br>
              <a:rPr lang="cs-CZ" sz="2000" b="1" dirty="0" smtClean="0">
                <a:effectLst>
                  <a:outerShdw blurRad="38100" dist="38100" dir="2700000" algn="tl">
                    <a:srgbClr val="000000">
                      <a:alpha val="43137"/>
                    </a:srgbClr>
                  </a:outerShdw>
                </a:effectLst>
                <a:latin typeface="Monotype Corsiva" pitchFamily="66" charset="0"/>
              </a:rPr>
            </a:br>
            <a:endParaRPr lang="cs-CZ" sz="20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4071934" y="1357298"/>
            <a:ext cx="4829180" cy="5286412"/>
          </a:xfrm>
          <a:gradFill>
            <a:gsLst>
              <a:gs pos="0">
                <a:schemeClr val="accent2">
                  <a:lumMod val="75000"/>
                </a:schemeClr>
              </a:gs>
              <a:gs pos="50000">
                <a:schemeClr val="accent1">
                  <a:tint val="44500"/>
                  <a:satMod val="160000"/>
                </a:schemeClr>
              </a:gs>
              <a:gs pos="100000">
                <a:schemeClr val="accent1">
                  <a:tint val="23500"/>
                  <a:satMod val="160000"/>
                </a:schemeClr>
              </a:gs>
            </a:gsLst>
            <a:lin ang="5400000" scaled="0"/>
          </a:gradFill>
          <a:ln w="25400">
            <a:solidFill>
              <a:schemeClr val="tx1"/>
            </a:solidFill>
          </a:ln>
          <a:effectLst>
            <a:outerShdw blurRad="50800" dist="114300" dir="5400000" algn="ctr" rotWithShape="0">
              <a:srgbClr val="000000">
                <a:alpha val="43137"/>
              </a:srgbClr>
            </a:outerShdw>
          </a:effectLst>
        </p:spPr>
        <p:txBody>
          <a:bodyPr>
            <a:normAutofit/>
          </a:bodyPr>
          <a:lstStyle/>
          <a:p>
            <a:pPr marL="457200" indent="-457200">
              <a:buAutoNum type="alphaLcParenR"/>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Individuální řešení.</a:t>
            </a: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Vinárna U Pavouka, původně  v rozhlasovém pořadu. Jára Cimrman  - sochař vystavující v pavilonu, který splaskl.</a:t>
            </a:r>
          </a:p>
          <a:p>
            <a:pPr marL="457200" indent="-457200">
              <a:buAutoNum type="alphaLcParenR"/>
            </a:pPr>
            <a:r>
              <a:rPr lang="cs-CZ" sz="2400" b="1" dirty="0" smtClean="0">
                <a:effectLst>
                  <a:outerShdw blurRad="38100" dist="38100" dir="2700000" algn="tl">
                    <a:srgbClr val="000000">
                      <a:alpha val="43137"/>
                    </a:srgbClr>
                  </a:outerShdw>
                </a:effectLst>
                <a:latin typeface="Monotype Corsiva" pitchFamily="66" charset="0"/>
              </a:rPr>
              <a:t>Soubor DJC stárne.  Nové tváře -Miroslav Táborský alternuje ZS,  dále Vojta Kotek, Josef Čepelka.</a:t>
            </a:r>
          </a:p>
          <a:p>
            <a:pPr marL="457200" indent="-457200">
              <a:buAutoNum type="alphaLcParenR" startAt="4"/>
            </a:pPr>
            <a:r>
              <a:rPr lang="cs-CZ" sz="2400" b="1" dirty="0" smtClean="0">
                <a:effectLst>
                  <a:outerShdw blurRad="38100" dist="38100" dir="2700000" algn="tl">
                    <a:srgbClr val="000000">
                      <a:alpha val="43137"/>
                    </a:srgbClr>
                  </a:outerShdw>
                </a:effectLst>
                <a:latin typeface="Monotype Corsiva" pitchFamily="66" charset="0"/>
              </a:rPr>
              <a:t>Akt, Posel z </a:t>
            </a:r>
            <a:r>
              <a:rPr lang="cs-CZ" sz="2400" b="1" dirty="0" err="1" smtClean="0">
                <a:effectLst>
                  <a:outerShdw blurRad="38100" dist="38100" dir="2700000" algn="tl">
                    <a:srgbClr val="000000">
                      <a:alpha val="43137"/>
                    </a:srgbClr>
                  </a:outerShdw>
                </a:effectLst>
                <a:latin typeface="Monotype Corsiva" pitchFamily="66" charset="0"/>
              </a:rPr>
              <a:t>Liptákova</a:t>
            </a:r>
            <a:r>
              <a:rPr lang="cs-CZ" sz="2400" b="1" dirty="0" smtClean="0">
                <a:effectLst>
                  <a:outerShdw blurRad="38100" dist="38100" dir="2700000" algn="tl">
                    <a:srgbClr val="000000">
                      <a:alpha val="43137"/>
                    </a:srgbClr>
                  </a:outerShdw>
                </a:effectLst>
                <a:latin typeface="Monotype Corsiva" pitchFamily="66" charset="0"/>
              </a:rPr>
              <a:t>, Záskok, Švestka, České nebe aj. Celkem 15 her.</a:t>
            </a:r>
          </a:p>
          <a:p>
            <a:pPr marL="457200" indent="-457200">
              <a:buNone/>
            </a:pPr>
            <a:r>
              <a:rPr lang="cs-CZ" sz="2400" b="1" dirty="0" smtClean="0">
                <a:effectLst>
                  <a:outerShdw blurRad="38100" dist="38100" dir="2700000" algn="tl">
                    <a:srgbClr val="000000">
                      <a:alpha val="43137"/>
                    </a:srgbClr>
                  </a:outerShdw>
                </a:effectLst>
                <a:latin typeface="Monotype Corsiva" pitchFamily="66" charset="0"/>
                <a:hlinkClick r:id="rId3"/>
              </a:rPr>
              <a:t>http://www.</a:t>
            </a:r>
            <a:r>
              <a:rPr lang="cs-CZ" sz="2400" b="1" dirty="0" err="1" smtClean="0">
                <a:effectLst>
                  <a:outerShdw blurRad="38100" dist="38100" dir="2700000" algn="tl">
                    <a:srgbClr val="000000">
                      <a:alpha val="43137"/>
                    </a:srgbClr>
                  </a:outerShdw>
                </a:effectLst>
                <a:latin typeface="Monotype Corsiva" pitchFamily="66" charset="0"/>
                <a:hlinkClick r:id="rId3"/>
              </a:rPr>
              <a:t>cimrman.at</a:t>
            </a:r>
            <a:r>
              <a:rPr lang="cs-CZ" sz="2400" b="1" dirty="0" smtClean="0">
                <a:effectLst>
                  <a:outerShdw blurRad="38100" dist="38100" dir="2700000" algn="tl">
                    <a:srgbClr val="000000">
                      <a:alpha val="43137"/>
                    </a:srgbClr>
                  </a:outerShdw>
                </a:effectLst>
                <a:latin typeface="Monotype Corsiva" pitchFamily="66" charset="0"/>
                <a:hlinkClick r:id="rId3"/>
              </a:rPr>
              <a:t>/list.</a:t>
            </a:r>
            <a:r>
              <a:rPr lang="cs-CZ" sz="2400" b="1" dirty="0" err="1" smtClean="0">
                <a:effectLst>
                  <a:outerShdw blurRad="38100" dist="38100" dir="2700000" algn="tl">
                    <a:srgbClr val="000000">
                      <a:alpha val="43137"/>
                    </a:srgbClr>
                  </a:outerShdw>
                </a:effectLst>
                <a:latin typeface="Monotype Corsiva" pitchFamily="66" charset="0"/>
                <a:hlinkClick r:id="rId3"/>
              </a:rPr>
              <a:t>php</a:t>
            </a:r>
            <a:r>
              <a:rPr lang="cs-CZ" sz="2400" b="1" dirty="0" smtClean="0">
                <a:effectLst>
                  <a:outerShdw blurRad="38100" dist="38100" dir="2700000" algn="tl">
                    <a:srgbClr val="000000">
                      <a:alpha val="43137"/>
                    </a:srgbClr>
                  </a:outerShdw>
                </a:effectLst>
                <a:latin typeface="Monotype Corsiva" pitchFamily="66" charset="0"/>
                <a:hlinkClick r:id="rId3"/>
              </a:rPr>
              <a:t>?l=6</a:t>
            </a: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None/>
            </a:pPr>
            <a:r>
              <a:rPr lang="cs-CZ" sz="2400" b="1" dirty="0" smtClean="0">
                <a:effectLst>
                  <a:outerShdw blurRad="38100" dist="38100" dir="2700000" algn="tl">
                    <a:srgbClr val="000000">
                      <a:alpha val="43137"/>
                    </a:srgbClr>
                  </a:outerShdw>
                </a:effectLst>
                <a:latin typeface="Monotype Corsiva" pitchFamily="66" charset="0"/>
              </a:rPr>
              <a:t> e)    Záskok.</a:t>
            </a:r>
          </a:p>
          <a:p>
            <a:pPr marL="457200" indent="-457200">
              <a:buNone/>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AutoNum type="alphaLcParenR" startAt="5"/>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None/>
            </a:pPr>
            <a:endParaRPr lang="cs-CZ" sz="2400" b="1" dirty="0" smtClean="0">
              <a:effectLst>
                <a:outerShdw blurRad="38100" dist="38100" dir="2700000" algn="tl">
                  <a:srgbClr val="000000">
                    <a:alpha val="43137"/>
                  </a:srgbClr>
                </a:outerShdw>
              </a:effectLst>
              <a:latin typeface="Monotype Corsiva" pitchFamily="66" charset="0"/>
            </a:endParaRPr>
          </a:p>
          <a:p>
            <a:pPr marL="457200" indent="-457200">
              <a:buNone/>
            </a:pPr>
            <a:endParaRPr lang="cs-CZ" sz="2400" b="1" dirty="0">
              <a:effectLst>
                <a:outerShdw blurRad="38100" dist="38100" dir="2700000" algn="tl">
                  <a:srgbClr val="000000">
                    <a:alpha val="43137"/>
                  </a:srgbClr>
                </a:outerShdw>
              </a:effectLst>
              <a:latin typeface="Monotype Corsiva" pitchFamily="66" charset="0"/>
            </a:endParaRPr>
          </a:p>
        </p:txBody>
      </p:sp>
      <p:pic>
        <p:nvPicPr>
          <p:cNvPr id="4" name="Obrázek 3" descr="MC900212041.WMF"/>
          <p:cNvPicPr>
            <a:picLocks noChangeAspect="1"/>
          </p:cNvPicPr>
          <p:nvPr/>
        </p:nvPicPr>
        <p:blipFill>
          <a:blip r:embed="rId4"/>
          <a:stretch>
            <a:fillRect/>
          </a:stretch>
        </p:blipFill>
        <p:spPr>
          <a:xfrm>
            <a:off x="7929586" y="1428736"/>
            <a:ext cx="857256" cy="872674"/>
          </a:xfrm>
          <a:prstGeom prst="rect">
            <a:avLst/>
          </a:prstGeom>
        </p:spPr>
      </p:pic>
    </p:spTree>
  </p:cSld>
  <p:clrMapOvr>
    <a:masterClrMapping/>
  </p:clrMapOvr>
  <p:transition spd="slow">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357554" y="142852"/>
            <a:ext cx="5500726" cy="1000132"/>
          </a:xfrm>
          <a:gradFill>
            <a:gsLst>
              <a:gs pos="0">
                <a:schemeClr val="accent2"/>
              </a:gs>
              <a:gs pos="50000">
                <a:schemeClr val="accent1">
                  <a:tint val="44500"/>
                  <a:satMod val="160000"/>
                </a:schemeClr>
              </a:gs>
              <a:gs pos="100000">
                <a:schemeClr val="accent1">
                  <a:tint val="23500"/>
                  <a:satMod val="160000"/>
                </a:schemeClr>
              </a:gs>
            </a:gsLst>
            <a:lin ang="4800000" scaled="0"/>
          </a:gradFill>
          <a:ln w="38100">
            <a:solidFill>
              <a:schemeClr val="tx1"/>
            </a:solidFill>
          </a:ln>
        </p:spPr>
        <p:txBody>
          <a:bodyPr>
            <a:normAutofit fontScale="90000"/>
          </a:bodyPr>
          <a:lstStyle/>
          <a:p>
            <a:pPr algn="l"/>
            <a:r>
              <a:rPr lang="cs-CZ" sz="2800" b="1" dirty="0" smtClean="0">
                <a:solidFill>
                  <a:srgbClr val="FF0000"/>
                </a:solidFill>
                <a:effectLst>
                  <a:outerShdw blurRad="38100" dist="38100" dir="2700000" algn="tl">
                    <a:srgbClr val="000000">
                      <a:alpha val="43137"/>
                    </a:srgbClr>
                  </a:outerShdw>
                </a:effectLst>
                <a:latin typeface="Monotype Corsiva" pitchFamily="66" charset="0"/>
              </a:rPr>
              <a:t>Dobytí severního pólu – práce s textem.</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2000" b="1" dirty="0" smtClean="0">
                <a:effectLst>
                  <a:outerShdw blurRad="38100" dist="38100" dir="2700000" algn="tl">
                    <a:srgbClr val="000000">
                      <a:alpha val="43137"/>
                    </a:srgbClr>
                  </a:outerShdw>
                </a:effectLst>
                <a:latin typeface="Monotype Corsiva" pitchFamily="66" charset="0"/>
              </a:rPr>
              <a:t>Interpretujte text. Vymezte jeho jazykové prostředky i kompozici. </a:t>
            </a:r>
            <a:br>
              <a:rPr lang="cs-CZ" sz="2000" b="1" dirty="0" smtClean="0">
                <a:effectLst>
                  <a:outerShdw blurRad="38100" dist="38100" dir="2700000" algn="tl">
                    <a:srgbClr val="000000">
                      <a:alpha val="43137"/>
                    </a:srgbClr>
                  </a:outerShdw>
                </a:effectLst>
                <a:latin typeface="Monotype Corsiva" pitchFamily="66" charset="0"/>
              </a:rPr>
            </a:br>
            <a:r>
              <a:rPr lang="cs-CZ" sz="2000" b="1" dirty="0" smtClean="0">
                <a:effectLst>
                  <a:outerShdw blurRad="38100" dist="38100" dir="2700000" algn="tl">
                    <a:srgbClr val="000000">
                      <a:alpha val="43137"/>
                    </a:srgbClr>
                  </a:outerShdw>
                </a:effectLst>
                <a:latin typeface="Monotype Corsiva" pitchFamily="66" charset="0"/>
              </a:rPr>
              <a:t>Zasaďte  výňatek do kontextu celého díla. </a:t>
            </a:r>
            <a:endParaRPr lang="cs-CZ" sz="20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214282" y="1214422"/>
            <a:ext cx="8715436" cy="5500726"/>
          </a:xfrm>
          <a:gradFill>
            <a:gsLst>
              <a:gs pos="0">
                <a:schemeClr val="accent2"/>
              </a:gs>
              <a:gs pos="50000">
                <a:schemeClr val="accent1">
                  <a:tint val="44500"/>
                  <a:satMod val="160000"/>
                </a:schemeClr>
              </a:gs>
              <a:gs pos="100000">
                <a:schemeClr val="accent1">
                  <a:tint val="23500"/>
                  <a:satMod val="160000"/>
                </a:schemeClr>
              </a:gs>
            </a:gsLst>
            <a:lin ang="3600000" scaled="0"/>
          </a:gradFill>
          <a:ln w="28575">
            <a:solidFill>
              <a:schemeClr val="tx1"/>
            </a:solidFill>
          </a:ln>
          <a:effectLst>
            <a:outerShdw blurRad="50800" dist="88900" dir="5400000" algn="ctr" rotWithShape="0">
              <a:srgbClr val="000000">
                <a:alpha val="43137"/>
              </a:srgbClr>
            </a:outerShdw>
          </a:effectLst>
        </p:spPr>
        <p:txBody>
          <a:bodyPr>
            <a:normAutofit fontScale="92500" lnSpcReduction="20000"/>
          </a:bodyPr>
          <a:lstStyle/>
          <a:p>
            <a:pPr algn="just">
              <a:buNone/>
            </a:pPr>
            <a:endParaRPr lang="cs-CZ" sz="1800" dirty="0" smtClean="0"/>
          </a:p>
          <a:p>
            <a:pPr algn="just">
              <a:buNone/>
            </a:pPr>
            <a:r>
              <a:rPr lang="cs-CZ" sz="1800" dirty="0" smtClean="0"/>
              <a:t>NÁČELNÍK: Pánové! Hrozí nám smrt hladem. Přemýšlel jsem o tom celou noc a nevidím jiné</a:t>
            </a:r>
          </a:p>
          <a:p>
            <a:pPr algn="just">
              <a:buNone/>
            </a:pPr>
            <a:r>
              <a:rPr lang="cs-CZ" sz="1800" dirty="0" smtClean="0"/>
              <a:t>východisko. Navrhuji sníst psy.</a:t>
            </a:r>
          </a:p>
          <a:p>
            <a:pPr algn="just">
              <a:buNone/>
            </a:pPr>
            <a:r>
              <a:rPr lang="cs-CZ" sz="1800" i="1" dirty="0" smtClean="0"/>
              <a:t>(Přítomní si vymění nechápavé pohledy.)</a:t>
            </a:r>
          </a:p>
          <a:p>
            <a:pPr algn="just">
              <a:buNone/>
            </a:pPr>
            <a:r>
              <a:rPr lang="cs-CZ" sz="1800" dirty="0" smtClean="0"/>
              <a:t>UČITEL: Psy?</a:t>
            </a:r>
          </a:p>
          <a:p>
            <a:pPr algn="just">
              <a:buNone/>
            </a:pPr>
            <a:r>
              <a:rPr lang="cs-CZ" sz="1800" dirty="0" smtClean="0"/>
              <a:t>LÉKÁRNÍK: Vždyť my přece žádné psy… Aha, už rozumím!</a:t>
            </a:r>
          </a:p>
          <a:p>
            <a:pPr algn="just">
              <a:buNone/>
            </a:pPr>
            <a:r>
              <a:rPr lang="cs-CZ" sz="1800" i="1" dirty="0" smtClean="0"/>
              <a:t>(Pohlédne na Frištenského, který s vyplazeným jazykem dýchá jako pes.)</a:t>
            </a:r>
          </a:p>
          <a:p>
            <a:pPr algn="just">
              <a:buNone/>
            </a:pPr>
            <a:r>
              <a:rPr lang="cs-CZ" sz="1800" dirty="0" smtClean="0"/>
              <a:t>FRIŠTENSKÝ </a:t>
            </a:r>
            <a:r>
              <a:rPr lang="cs-CZ" sz="1800" i="1" dirty="0" smtClean="0"/>
              <a:t>(v úleku schová jazyk a přestane hlasitě dýchat): </a:t>
            </a:r>
            <a:r>
              <a:rPr lang="cs-CZ" sz="1800" dirty="0" smtClean="0"/>
              <a:t>Jaký psy?</a:t>
            </a:r>
          </a:p>
          <a:p>
            <a:pPr algn="just">
              <a:buNone/>
            </a:pPr>
            <a:r>
              <a:rPr lang="cs-CZ" sz="1800" dirty="0" smtClean="0"/>
              <a:t>UČITEL: Je to smutné, když člověk musí vztáhnout ruku na svého věrného přítele, ale asi skutečně</a:t>
            </a:r>
          </a:p>
          <a:p>
            <a:pPr algn="just">
              <a:buNone/>
            </a:pPr>
            <a:r>
              <a:rPr lang="cs-CZ" sz="1800" dirty="0" smtClean="0"/>
              <a:t>nebude jiné východisko.</a:t>
            </a:r>
          </a:p>
          <a:p>
            <a:pPr algn="just">
              <a:buNone/>
            </a:pPr>
            <a:r>
              <a:rPr lang="cs-CZ" sz="1800" dirty="0" smtClean="0"/>
              <a:t>LÉKÁRNÍK: A bylo by možná lepší nesníst je všechny najednou. Jíst je po částech. Víte, aby byl</a:t>
            </a:r>
          </a:p>
          <a:p>
            <a:pPr algn="just">
              <a:buNone/>
            </a:pPr>
            <a:r>
              <a:rPr lang="cs-CZ" sz="1800" dirty="0" smtClean="0"/>
              <a:t>zbytek spřežení schopen tahu.</a:t>
            </a:r>
          </a:p>
          <a:p>
            <a:pPr algn="just">
              <a:buNone/>
            </a:pPr>
            <a:r>
              <a:rPr lang="cs-CZ" sz="1800" dirty="0" smtClean="0"/>
              <a:t>FRIŠTENSKÝ: Co to tady blábolíte? Vy snad máte vidiny nebo co. Kde vidíte jaký psy?</a:t>
            </a:r>
          </a:p>
          <a:p>
            <a:pPr algn="just">
              <a:buNone/>
            </a:pPr>
            <a:r>
              <a:rPr lang="cs-CZ" sz="1800" dirty="0" smtClean="0"/>
              <a:t>NÁČELNÍK: S tím nesouhlasím. Když utratit, tak najednou. A hned. Dřív než zhubnou.</a:t>
            </a:r>
          </a:p>
          <a:p>
            <a:pPr algn="just">
              <a:buNone/>
            </a:pPr>
            <a:r>
              <a:rPr lang="cs-CZ" sz="1800" dirty="0" smtClean="0"/>
              <a:t>FRIŠTENSKÝ: Už je to tady. Zešíleli. Pánové, vzpamatujte se. My žádný psy nemáme. Vzpomeňte si.</a:t>
            </a:r>
          </a:p>
          <a:p>
            <a:pPr algn="just">
              <a:buNone/>
            </a:pPr>
            <a:r>
              <a:rPr lang="cs-CZ" sz="1800" dirty="0" smtClean="0"/>
              <a:t>Vy jste původně chtěli vzít psy. Ale já jsem vám to rozmluvil. Ještě jsem říkal, vzpomeňte si, vemte</a:t>
            </a:r>
          </a:p>
          <a:p>
            <a:pPr algn="just">
              <a:buNone/>
            </a:pPr>
            <a:r>
              <a:rPr lang="cs-CZ" sz="1800" dirty="0" smtClean="0"/>
              <a:t>radši silnýho chlapa, jako jsem já. Ty sáně utáhne a ještě zastane jinou práci. Může například</a:t>
            </a:r>
          </a:p>
          <a:p>
            <a:pPr algn="just">
              <a:buNone/>
            </a:pPr>
            <a:r>
              <a:rPr lang="cs-CZ" sz="1800" dirty="0" smtClean="0"/>
              <a:t>naštípat dříví, jsem říkal. A taky, vzpomeňte si, jak jsem krásně rozštípal naše lyže. To bylo bohužel</a:t>
            </a:r>
          </a:p>
          <a:p>
            <a:pPr algn="just">
              <a:buNone/>
            </a:pPr>
            <a:r>
              <a:rPr lang="cs-CZ" sz="1800" dirty="0" smtClean="0"/>
              <a:t>poslední dříví, co jsme měli, takže teď už jsem vám vlastně dobrej jenom k tomu tahu, ale táhnu</a:t>
            </a:r>
          </a:p>
          <a:p>
            <a:pPr algn="just">
              <a:buNone/>
            </a:pPr>
            <a:r>
              <a:rPr lang="cs-CZ" sz="1800" dirty="0" smtClean="0"/>
              <a:t>pořád dobře, pořád jsem ještě silnej.</a:t>
            </a:r>
          </a:p>
          <a:p>
            <a:pPr algn="just">
              <a:buNone/>
            </a:pPr>
            <a:r>
              <a:rPr lang="cs-CZ" sz="1800" dirty="0" smtClean="0"/>
              <a:t>UČITEL: No právě. Já bych to neodkládal.</a:t>
            </a:r>
          </a:p>
          <a:p>
            <a:pPr algn="just">
              <a:buNone/>
            </a:pPr>
            <a:endParaRPr lang="cs-CZ" sz="1800" dirty="0"/>
          </a:p>
        </p:txBody>
      </p:sp>
      <p:sp>
        <p:nvSpPr>
          <p:cNvPr id="4" name="Nadpis 1"/>
          <p:cNvSpPr txBox="1">
            <a:spLocks/>
          </p:cNvSpPr>
          <p:nvPr/>
        </p:nvSpPr>
        <p:spPr>
          <a:xfrm>
            <a:off x="214282" y="285728"/>
            <a:ext cx="2857520" cy="654032"/>
          </a:xfrm>
          <a:prstGeom prst="rect">
            <a:avLst/>
          </a:prstGeom>
          <a:gradFill>
            <a:gsLst>
              <a:gs pos="0">
                <a:schemeClr val="accent2"/>
              </a:gs>
              <a:gs pos="50000">
                <a:schemeClr val="accent1">
                  <a:tint val="44500"/>
                  <a:satMod val="160000"/>
                </a:schemeClr>
              </a:gs>
              <a:gs pos="100000">
                <a:schemeClr val="accent1">
                  <a:tint val="23500"/>
                  <a:satMod val="160000"/>
                </a:schemeClr>
              </a:gs>
            </a:gsLst>
            <a:lin ang="4800000" scaled="0"/>
          </a:gradFill>
          <a:ln>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rPr>
              <a:t>Výchozí text 1</a:t>
            </a:r>
            <a:endParaRPr kumimoji="0" lang="cs-CZ" sz="3200" b="1"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endParaRPr>
          </a:p>
        </p:txBody>
      </p:sp>
      <p:pic>
        <p:nvPicPr>
          <p:cNvPr id="5" name="Obrázek 4" descr="MC900013073.WMF"/>
          <p:cNvPicPr>
            <a:picLocks noChangeAspect="1"/>
          </p:cNvPicPr>
          <p:nvPr/>
        </p:nvPicPr>
        <p:blipFill>
          <a:blip r:embed="rId2"/>
          <a:stretch>
            <a:fillRect/>
          </a:stretch>
        </p:blipFill>
        <p:spPr>
          <a:xfrm>
            <a:off x="7429520" y="1857364"/>
            <a:ext cx="859960" cy="1371967"/>
          </a:xfrm>
          <a:prstGeom prst="rect">
            <a:avLst/>
          </a:prstGeom>
        </p:spPr>
      </p:pic>
    </p:spTree>
  </p:cSld>
  <p:clrMapOvr>
    <a:masterClrMapping/>
  </p:clrMapOvr>
  <p:transition spd="slow">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357554" y="142852"/>
            <a:ext cx="5500726" cy="1000132"/>
          </a:xfrm>
          <a:gradFill>
            <a:gsLst>
              <a:gs pos="0">
                <a:schemeClr val="accent2"/>
              </a:gs>
              <a:gs pos="50000">
                <a:schemeClr val="accent1">
                  <a:tint val="44500"/>
                  <a:satMod val="160000"/>
                </a:schemeClr>
              </a:gs>
              <a:gs pos="100000">
                <a:schemeClr val="accent1">
                  <a:tint val="23500"/>
                  <a:satMod val="160000"/>
                </a:schemeClr>
              </a:gs>
            </a:gsLst>
            <a:lin ang="4800000" scaled="0"/>
          </a:gradFill>
          <a:ln w="38100">
            <a:solidFill>
              <a:schemeClr val="tx1"/>
            </a:solidFill>
          </a:ln>
        </p:spPr>
        <p:txBody>
          <a:bodyPr>
            <a:normAutofit fontScale="90000"/>
          </a:bodyPr>
          <a:lstStyle/>
          <a:p>
            <a:pPr algn="l"/>
            <a:r>
              <a:rPr lang="cs-CZ" sz="2800" b="1" dirty="0" smtClean="0">
                <a:solidFill>
                  <a:srgbClr val="FF0000"/>
                </a:solidFill>
                <a:effectLst>
                  <a:outerShdw blurRad="38100" dist="38100" dir="2700000" algn="tl">
                    <a:srgbClr val="000000">
                      <a:alpha val="43137"/>
                    </a:srgbClr>
                  </a:outerShdw>
                </a:effectLst>
                <a:latin typeface="Monotype Corsiva" pitchFamily="66" charset="0"/>
              </a:rPr>
              <a:t>Dobytí severního pólu – práce s textem.</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2000" b="1" dirty="0" smtClean="0">
                <a:effectLst>
                  <a:outerShdw blurRad="38100" dist="38100" dir="2700000" algn="tl">
                    <a:srgbClr val="000000">
                      <a:alpha val="43137"/>
                    </a:srgbClr>
                  </a:outerShdw>
                </a:effectLst>
                <a:latin typeface="Monotype Corsiva" pitchFamily="66" charset="0"/>
              </a:rPr>
              <a:t>Interpretujte text. Vymezte jeho jazykové prostředky i kompozici. </a:t>
            </a:r>
            <a:br>
              <a:rPr lang="cs-CZ" sz="2000" b="1" dirty="0" smtClean="0">
                <a:effectLst>
                  <a:outerShdw blurRad="38100" dist="38100" dir="2700000" algn="tl">
                    <a:srgbClr val="000000">
                      <a:alpha val="43137"/>
                    </a:srgbClr>
                  </a:outerShdw>
                </a:effectLst>
                <a:latin typeface="Monotype Corsiva" pitchFamily="66" charset="0"/>
              </a:rPr>
            </a:br>
            <a:r>
              <a:rPr lang="cs-CZ" sz="2000" b="1" dirty="0" smtClean="0">
                <a:effectLst>
                  <a:outerShdw blurRad="38100" dist="38100" dir="2700000" algn="tl">
                    <a:srgbClr val="000000">
                      <a:alpha val="43137"/>
                    </a:srgbClr>
                  </a:outerShdw>
                </a:effectLst>
                <a:latin typeface="Monotype Corsiva" pitchFamily="66" charset="0"/>
              </a:rPr>
              <a:t>Zasaďte  výňatek do kontextu celého díla. </a:t>
            </a:r>
            <a:endParaRPr lang="cs-CZ" sz="20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214282" y="1214422"/>
            <a:ext cx="8643998" cy="5500726"/>
          </a:xfrm>
          <a:gradFill>
            <a:gsLst>
              <a:gs pos="0">
                <a:schemeClr val="accent2"/>
              </a:gs>
              <a:gs pos="50000">
                <a:schemeClr val="accent1">
                  <a:tint val="44500"/>
                  <a:satMod val="160000"/>
                </a:schemeClr>
              </a:gs>
              <a:gs pos="100000">
                <a:schemeClr val="accent1">
                  <a:tint val="23500"/>
                  <a:satMod val="160000"/>
                </a:schemeClr>
              </a:gs>
            </a:gsLst>
            <a:lin ang="3600000" scaled="0"/>
          </a:gradFill>
          <a:ln w="28575">
            <a:solidFill>
              <a:schemeClr val="tx1"/>
            </a:solidFill>
          </a:ln>
          <a:effectLst>
            <a:outerShdw blurRad="50800" dist="88900" dir="5400000" algn="ctr" rotWithShape="0">
              <a:srgbClr val="000000">
                <a:alpha val="43137"/>
              </a:srgbClr>
            </a:outerShdw>
          </a:effectLst>
        </p:spPr>
        <p:txBody>
          <a:bodyPr>
            <a:normAutofit fontScale="85000" lnSpcReduction="10000"/>
          </a:bodyPr>
          <a:lstStyle/>
          <a:p>
            <a:pPr>
              <a:buNone/>
            </a:pPr>
            <a:endParaRPr lang="cs-CZ" sz="1800" b="1" dirty="0" smtClean="0"/>
          </a:p>
          <a:p>
            <a:pPr>
              <a:buNone/>
            </a:pPr>
            <a:r>
              <a:rPr lang="cs-CZ" sz="1800" b="1" dirty="0" smtClean="0"/>
              <a:t>Vtipné repliky čtyř postav </a:t>
            </a:r>
            <a:r>
              <a:rPr lang="cs-CZ" sz="1800" dirty="0" smtClean="0"/>
              <a:t>(náčelník, Frištenský, lékárník a učitel). Řeší se problémy s nedostatkem jídla</a:t>
            </a:r>
          </a:p>
          <a:p>
            <a:pPr>
              <a:buNone/>
            </a:pPr>
            <a:r>
              <a:rPr lang="cs-CZ" sz="1800" dirty="0" smtClean="0"/>
              <a:t> (</a:t>
            </a:r>
            <a:r>
              <a:rPr lang="cs-CZ" sz="1800" b="1" dirty="0" smtClean="0"/>
              <a:t>černý humor, absurdita</a:t>
            </a:r>
            <a:r>
              <a:rPr lang="cs-CZ" sz="1800" dirty="0" smtClean="0"/>
              <a:t>)., které má vyřešit smrt naivního Frištenského.</a:t>
            </a:r>
          </a:p>
          <a:p>
            <a:pPr>
              <a:buNone/>
            </a:pPr>
            <a:r>
              <a:rPr lang="cs-CZ" sz="1800" b="1" dirty="0" smtClean="0"/>
              <a:t>Scénické poznámky  </a:t>
            </a:r>
            <a:r>
              <a:rPr lang="cs-CZ" sz="1800" dirty="0" smtClean="0"/>
              <a:t>(přítomní si vymění nechápavé pohledy aj.);  repliky 4 jednajících postav.</a:t>
            </a:r>
          </a:p>
          <a:p>
            <a:pPr>
              <a:buNone/>
            </a:pPr>
            <a:r>
              <a:rPr lang="cs-CZ" sz="1800" b="1" dirty="0" smtClean="0"/>
              <a:t>Spisovný jazyk</a:t>
            </a:r>
            <a:r>
              <a:rPr lang="cs-CZ" sz="1800" dirty="0" smtClean="0"/>
              <a:t>, ale je prokládán</a:t>
            </a:r>
            <a:r>
              <a:rPr lang="cs-CZ" sz="1800" b="1" dirty="0" smtClean="0"/>
              <a:t> hovorovými a nespisovnými výrazy z obecné češtiny </a:t>
            </a:r>
            <a:r>
              <a:rPr lang="cs-CZ" sz="1800" dirty="0" smtClean="0"/>
              <a:t>(jaký  psy, blábolíte,</a:t>
            </a:r>
          </a:p>
          <a:p>
            <a:pPr>
              <a:buNone/>
            </a:pPr>
            <a:r>
              <a:rPr lang="cs-CZ" sz="1800" dirty="0" smtClean="0"/>
              <a:t>silnej, no). Přirovnání ve scénické poznámce </a:t>
            </a:r>
            <a:r>
              <a:rPr lang="cs-CZ" sz="1800" b="1" dirty="0" smtClean="0"/>
              <a:t>dýchá jako pes</a:t>
            </a:r>
            <a:r>
              <a:rPr lang="cs-CZ" sz="1800" dirty="0" smtClean="0"/>
              <a:t>. </a:t>
            </a:r>
          </a:p>
          <a:p>
            <a:pPr>
              <a:buNone/>
            </a:pPr>
            <a:r>
              <a:rPr lang="cs-CZ" sz="1800" b="1" dirty="0" smtClean="0"/>
              <a:t>Kompozice</a:t>
            </a:r>
            <a:r>
              <a:rPr lang="cs-CZ" sz="1800" dirty="0" smtClean="0"/>
              <a:t> –  text je ze 2.části (údajná původní hra JC), jež navazuje na odborný seminář (beseda </a:t>
            </a:r>
          </a:p>
          <a:p>
            <a:pPr>
              <a:buNone/>
            </a:pPr>
            <a:r>
              <a:rPr lang="cs-CZ" sz="1800" dirty="0" smtClean="0"/>
              <a:t>sestávající z odborných referátů jako je např. </a:t>
            </a:r>
            <a:r>
              <a:rPr lang="cs-CZ" sz="1800" b="1" dirty="0" smtClean="0"/>
              <a:t>Objev arktického sněžného člověka</a:t>
            </a:r>
            <a:r>
              <a:rPr lang="cs-CZ" sz="1800" dirty="0" smtClean="0"/>
              <a:t>, záhadná  hra </a:t>
            </a:r>
          </a:p>
          <a:p>
            <a:pPr>
              <a:buNone/>
            </a:pPr>
            <a:r>
              <a:rPr lang="cs-CZ" sz="1800" dirty="0" smtClean="0"/>
              <a:t> Přetržené dítě aj). Vlastní hra vypráví o skupině českých otužilců, kteří se vypravili na severní  pól</a:t>
            </a:r>
          </a:p>
          <a:p>
            <a:pPr marL="0" algn="just">
              <a:buNone/>
            </a:pPr>
            <a:r>
              <a:rPr lang="cs-CZ" sz="1800" dirty="0" smtClean="0"/>
              <a:t>Děj je prokládán </a:t>
            </a:r>
            <a:r>
              <a:rPr lang="cs-CZ" sz="1800" b="1" dirty="0" smtClean="0"/>
              <a:t>citacemi z učitelova deníku</a:t>
            </a:r>
            <a:r>
              <a:rPr lang="cs-CZ" sz="1800" dirty="0" smtClean="0"/>
              <a:t>. Po mnoha útrapách a bojích s trudomyslností a na pokraji smrti hladem se polárníci nakonec dostávají </a:t>
            </a:r>
            <a:r>
              <a:rPr lang="cs-CZ" sz="1800" b="1" dirty="0" smtClean="0"/>
              <a:t>dne 5. dubna 1909 </a:t>
            </a:r>
            <a:r>
              <a:rPr lang="cs-CZ" sz="1800" dirty="0" smtClean="0"/>
              <a:t>na vytoužený  severní pól, tedy den před </a:t>
            </a:r>
          </a:p>
          <a:p>
            <a:pPr>
              <a:buNone/>
            </a:pPr>
            <a:r>
              <a:rPr lang="cs-CZ" sz="1800" dirty="0" smtClean="0"/>
              <a:t>slavným polárníkem R. Pearym. Cestou najdou dvě zmrzlá těla členů  předchozí polární výpravy</a:t>
            </a:r>
          </a:p>
          <a:p>
            <a:pPr marL="0">
              <a:buNone/>
            </a:pPr>
            <a:r>
              <a:rPr lang="cs-CZ" sz="1800" dirty="0" smtClean="0"/>
              <a:t>profesora MC Donalda. Hra končí živým obrazem ,, Češi na severním pólu“, který  autor JC vytvořil pro ples branických ledařů. Češi se ke svému vítězství nepřihlásili, neboť by sláva připadla nenáviděnému </a:t>
            </a:r>
          </a:p>
          <a:p>
            <a:pPr>
              <a:buNone/>
            </a:pPr>
            <a:r>
              <a:rPr lang="cs-CZ" sz="1800" dirty="0" smtClean="0"/>
              <a:t>Rakousku.  Až po převratu r. 1918 se jediný žijící polárník Varel  Frištenský přihlásil k této události, a tak si</a:t>
            </a:r>
          </a:p>
          <a:p>
            <a:pPr algn="just">
              <a:buNone/>
            </a:pPr>
            <a:r>
              <a:rPr lang="cs-CZ" sz="1800" dirty="0" smtClean="0"/>
              <a:t>prodloužil pobyt v psychiatrické léčebně o 10 let. </a:t>
            </a:r>
          </a:p>
          <a:p>
            <a:pPr algn="just">
              <a:buNone/>
            </a:pPr>
            <a:r>
              <a:rPr lang="cs-CZ" sz="1800" b="1" dirty="0" smtClean="0"/>
              <a:t>Vyprávění </a:t>
            </a:r>
            <a:r>
              <a:rPr lang="cs-CZ" sz="1800" dirty="0" smtClean="0"/>
              <a:t>chronologické, vztah dějových linií rámcový, napětí graduje; satira a ironie, černý humor.</a:t>
            </a:r>
          </a:p>
          <a:p>
            <a:pPr algn="just">
              <a:buNone/>
            </a:pPr>
            <a:r>
              <a:rPr lang="cs-CZ" sz="1800" dirty="0" smtClean="0"/>
              <a:t>Slovní komika, </a:t>
            </a:r>
            <a:r>
              <a:rPr lang="cs-CZ" sz="1800" b="1" dirty="0" smtClean="0"/>
              <a:t>žánr komedie</a:t>
            </a:r>
            <a:r>
              <a:rPr lang="cs-CZ" sz="1800" dirty="0" smtClean="0"/>
              <a:t>, dílo chce pobavit, téma není závažné.</a:t>
            </a:r>
          </a:p>
          <a:p>
            <a:pPr algn="just">
              <a:buNone/>
            </a:pPr>
            <a:r>
              <a:rPr lang="cs-CZ" sz="1800" b="1" dirty="0" smtClean="0"/>
              <a:t>Premiéra </a:t>
            </a:r>
            <a:r>
              <a:rPr lang="cs-CZ" sz="1800" dirty="0" smtClean="0"/>
              <a:t>se konala 25. 10. 1985 v Divadle Jiřího Wolkera</a:t>
            </a:r>
            <a:r>
              <a:rPr lang="cs-CZ" sz="1800" b="1" dirty="0" smtClean="0"/>
              <a:t>  </a:t>
            </a:r>
            <a:r>
              <a:rPr lang="cs-CZ" sz="1800" dirty="0" smtClean="0"/>
              <a:t>v Praze; úryvky ze hry byly  použity ve filmu Nejistá</a:t>
            </a:r>
            <a:endParaRPr lang="cs-CZ" sz="1800" b="1" dirty="0" smtClean="0"/>
          </a:p>
          <a:p>
            <a:pPr algn="just">
              <a:buNone/>
            </a:pPr>
            <a:r>
              <a:rPr lang="cs-CZ" sz="1800" dirty="0" smtClean="0"/>
              <a:t> sezóna.</a:t>
            </a:r>
            <a:endParaRPr lang="cs-CZ" sz="1800" dirty="0"/>
          </a:p>
        </p:txBody>
      </p:sp>
      <p:sp>
        <p:nvSpPr>
          <p:cNvPr id="4" name="Nadpis 1"/>
          <p:cNvSpPr txBox="1">
            <a:spLocks/>
          </p:cNvSpPr>
          <p:nvPr/>
        </p:nvSpPr>
        <p:spPr>
          <a:xfrm>
            <a:off x="214282" y="285728"/>
            <a:ext cx="2857520" cy="654032"/>
          </a:xfrm>
          <a:prstGeom prst="rect">
            <a:avLst/>
          </a:prstGeom>
          <a:gradFill>
            <a:gsLst>
              <a:gs pos="0">
                <a:schemeClr val="accent2"/>
              </a:gs>
              <a:gs pos="50000">
                <a:schemeClr val="accent1">
                  <a:tint val="44500"/>
                  <a:satMod val="160000"/>
                </a:schemeClr>
              </a:gs>
              <a:gs pos="100000">
                <a:schemeClr val="accent1">
                  <a:tint val="23500"/>
                  <a:satMod val="160000"/>
                </a:schemeClr>
              </a:gs>
            </a:gsLst>
            <a:lin ang="4800000" scaled="0"/>
          </a:gradFill>
          <a:ln>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rPr>
              <a:t>Výchozí text 1</a:t>
            </a:r>
            <a:endParaRPr kumimoji="0" lang="cs-CZ" sz="3200" b="1"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endParaRPr>
          </a:p>
        </p:txBody>
      </p:sp>
      <p:pic>
        <p:nvPicPr>
          <p:cNvPr id="5" name="Obrázek 4" descr="MC900029941.WMF"/>
          <p:cNvPicPr>
            <a:picLocks noChangeAspect="1"/>
          </p:cNvPicPr>
          <p:nvPr/>
        </p:nvPicPr>
        <p:blipFill>
          <a:blip r:embed="rId2"/>
          <a:stretch>
            <a:fillRect/>
          </a:stretch>
        </p:blipFill>
        <p:spPr>
          <a:xfrm>
            <a:off x="7858148" y="2500306"/>
            <a:ext cx="857256" cy="863786"/>
          </a:xfrm>
          <a:prstGeom prst="rect">
            <a:avLst/>
          </a:prstGeom>
        </p:spPr>
      </p:pic>
    </p:spTree>
  </p:cSld>
  <p:clrMapOvr>
    <a:masterClrMapping/>
  </p:clrMapOvr>
  <p:transition spd="slow">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1214422"/>
            <a:ext cx="8643998" cy="5429288"/>
          </a:xfrm>
          <a:gradFill>
            <a:gsLst>
              <a:gs pos="0">
                <a:schemeClr val="accent2"/>
              </a:gs>
              <a:gs pos="50000">
                <a:schemeClr val="accent1">
                  <a:tint val="44500"/>
                  <a:satMod val="160000"/>
                </a:schemeClr>
              </a:gs>
              <a:gs pos="100000">
                <a:schemeClr val="accent1">
                  <a:tint val="23500"/>
                  <a:satMod val="160000"/>
                </a:schemeClr>
              </a:gs>
            </a:gsLst>
            <a:lin ang="3600000" scaled="0"/>
          </a:gradFill>
          <a:ln w="6350">
            <a:solidFill>
              <a:schemeClr val="tx1"/>
            </a:solidFill>
          </a:ln>
          <a:effectLst>
            <a:outerShdw blurRad="50800" dist="152400" dir="5400000" algn="ctr" rotWithShape="0">
              <a:srgbClr val="000000">
                <a:alpha val="43137"/>
              </a:srgbClr>
            </a:outerShdw>
          </a:effectLst>
        </p:spPr>
        <p:txBody>
          <a:bodyPr>
            <a:normAutofit lnSpcReduction="10000"/>
          </a:bodyPr>
          <a:lstStyle/>
          <a:p>
            <a:pPr>
              <a:buNone/>
            </a:pPr>
            <a:r>
              <a:rPr lang="cs-CZ" sz="1800" b="1" dirty="0" smtClean="0"/>
              <a:t>  </a:t>
            </a:r>
            <a:r>
              <a:rPr lang="cs-CZ" sz="1800" b="1" dirty="0" smtClean="0">
                <a:hlinkClick r:id="rId2"/>
              </a:rPr>
              <a:t>http://www.youtube.com/watch?v=-_GUaRdt4Y4</a:t>
            </a:r>
            <a:r>
              <a:rPr lang="cs-CZ" sz="1800" b="1" dirty="0" smtClean="0"/>
              <a:t> </a:t>
            </a:r>
          </a:p>
          <a:p>
            <a:pPr>
              <a:buNone/>
            </a:pPr>
            <a:endParaRPr lang="cs-CZ" sz="1800" b="1" dirty="0" smtClean="0"/>
          </a:p>
          <a:p>
            <a:pPr>
              <a:buNone/>
            </a:pPr>
            <a:r>
              <a:rPr lang="cs-CZ" sz="1800" b="1" dirty="0" smtClean="0"/>
              <a:t>      Před doplněním postav  se podívejte na ukázku ze hry (sestřih). Čemu v rámci kompozice celé hry napomáhá předčítání Z. Svěráka z  Polárního deníku před oponou? </a:t>
            </a:r>
          </a:p>
          <a:p>
            <a:pPr algn="just">
              <a:buNone/>
            </a:pPr>
            <a:endParaRPr lang="cs-CZ" sz="1800" b="1" dirty="0" smtClean="0"/>
          </a:p>
          <a:p>
            <a:pPr marL="0" algn="just">
              <a:buNone/>
            </a:pPr>
            <a:r>
              <a:rPr lang="cs-CZ" sz="1800" b="1" dirty="0" smtClean="0"/>
              <a:t>                                                            -  představuje  typického vůdce a organizátora,o všem   </a:t>
            </a:r>
          </a:p>
          <a:p>
            <a:pPr marL="0" algn="just">
              <a:buNone/>
            </a:pPr>
            <a:r>
              <a:rPr lang="cs-CZ" sz="1800" b="1" dirty="0" smtClean="0"/>
              <a:t>   chce rozhodovat, sám nedokáže si přiznat chybu,  je nekompromisní.</a:t>
            </a:r>
          </a:p>
          <a:p>
            <a:pPr algn="just">
              <a:buNone/>
            </a:pPr>
            <a:r>
              <a:rPr lang="cs-CZ" sz="1800" b="1" dirty="0" smtClean="0"/>
              <a:t>                                                                       - píše deník polární výpravy, zvídavý, baví ostatní. </a:t>
            </a:r>
          </a:p>
          <a:p>
            <a:pPr>
              <a:buNone/>
            </a:pPr>
            <a:r>
              <a:rPr lang="cs-CZ" sz="1800" b="1" dirty="0" smtClean="0"/>
              <a:t>                                                 -  věčný kritik, jako první propadá trudomyslnosti  a skepsi.</a:t>
            </a:r>
          </a:p>
          <a:p>
            <a:pPr>
              <a:buNone/>
            </a:pPr>
            <a:r>
              <a:rPr lang="cs-CZ" sz="1800" b="1" dirty="0" smtClean="0"/>
              <a:t>   Nechá se snadno ovlivnit ostatními.</a:t>
            </a:r>
          </a:p>
          <a:p>
            <a:pPr algn="just">
              <a:buNone/>
            </a:pPr>
            <a:r>
              <a:rPr lang="cs-CZ" sz="1800" b="1" dirty="0" smtClean="0"/>
              <a:t>                                      - naivní  s jednodušším myšlením. Během výpravy plní  funkci </a:t>
            </a:r>
          </a:p>
          <a:p>
            <a:pPr algn="just">
              <a:buNone/>
            </a:pPr>
            <a:r>
              <a:rPr lang="cs-CZ" sz="1800" b="1" dirty="0" smtClean="0"/>
              <a:t>   tažných psů. Je fyzicky zdatný a velmi vytrvalý. Jediný se později dožije r. 1918.</a:t>
            </a:r>
          </a:p>
          <a:p>
            <a:pPr algn="just">
              <a:buNone/>
            </a:pPr>
            <a:r>
              <a:rPr lang="cs-CZ" sz="1800" b="1" dirty="0" smtClean="0"/>
              <a:t>                          - profesor, který zmizel před rokem se svou výpravou, předčasně  objeven</a:t>
            </a:r>
          </a:p>
          <a:p>
            <a:pPr algn="just">
              <a:buNone/>
            </a:pPr>
            <a:r>
              <a:rPr lang="cs-CZ" sz="1800" b="1" dirty="0" smtClean="0"/>
              <a:t>českými polárníky. </a:t>
            </a:r>
          </a:p>
          <a:p>
            <a:pPr algn="just">
              <a:buNone/>
            </a:pPr>
            <a:r>
              <a:rPr lang="cs-CZ" sz="1800" b="1" dirty="0" smtClean="0"/>
              <a:t>                  - americký Čech rozmražený polárníky. Zamrzl s profesorem roku 1908.     </a:t>
            </a:r>
          </a:p>
          <a:p>
            <a:pPr algn="just">
              <a:buNone/>
            </a:pPr>
            <a:r>
              <a:rPr lang="cs-CZ" sz="1800" b="1" dirty="0" smtClean="0"/>
              <a:t>  Rozmrzelý se s výpravou vrací zpět.  Původně měl být sněden vyhládlými Čechy.</a:t>
            </a:r>
          </a:p>
          <a:p>
            <a:pPr algn="just">
              <a:buNone/>
            </a:pPr>
            <a:r>
              <a:rPr lang="cs-CZ" sz="1800" b="1" dirty="0" smtClean="0"/>
              <a:t>                                                    </a:t>
            </a:r>
            <a:endParaRPr lang="cs-CZ" sz="1800" b="1" dirty="0"/>
          </a:p>
        </p:txBody>
      </p:sp>
      <p:sp>
        <p:nvSpPr>
          <p:cNvPr id="4" name="TextovéPole 3"/>
          <p:cNvSpPr txBox="1"/>
          <p:nvPr/>
        </p:nvSpPr>
        <p:spPr>
          <a:xfrm>
            <a:off x="4000496" y="142852"/>
            <a:ext cx="4929222" cy="830997"/>
          </a:xfrm>
          <a:prstGeom prst="rect">
            <a:avLst/>
          </a:prstGeom>
          <a:gradFill>
            <a:gsLst>
              <a:gs pos="0">
                <a:schemeClr val="accent2"/>
              </a:gs>
              <a:gs pos="50000">
                <a:schemeClr val="accent1">
                  <a:tint val="44500"/>
                  <a:satMod val="160000"/>
                </a:schemeClr>
              </a:gs>
              <a:gs pos="100000">
                <a:schemeClr val="accent1">
                  <a:tint val="23500"/>
                  <a:satMod val="160000"/>
                </a:schemeClr>
              </a:gs>
            </a:gsLst>
            <a:lin ang="1200000" scaled="0"/>
          </a:gradFill>
          <a:ln w="38100">
            <a:solidFill>
              <a:schemeClr val="tx1"/>
            </a:solidFill>
          </a:ln>
          <a:effectLst>
            <a:outerShdw blurRad="50800" dist="127000" dir="5400000" algn="ctr" rotWithShape="0">
              <a:srgbClr val="000000">
                <a:alpha val="43137"/>
              </a:srgbClr>
            </a:outerShdw>
          </a:effectLst>
        </p:spPr>
        <p:txBody>
          <a:bodyPr wrap="square" rtlCol="0">
            <a:spAutoFit/>
          </a:bodyPr>
          <a:lstStyle/>
          <a:p>
            <a:r>
              <a:rPr lang="cs-CZ" sz="2400" b="1" dirty="0" smtClean="0">
                <a:effectLst>
                  <a:outerShdw blurRad="38100" dist="38100" dir="2700000" algn="tl">
                    <a:srgbClr val="000000">
                      <a:alpha val="43137"/>
                    </a:srgbClr>
                  </a:outerShdw>
                </a:effectLst>
                <a:latin typeface="Monotype Corsiva" pitchFamily="66" charset="0"/>
              </a:rPr>
              <a:t>Doplňte k charakterům </a:t>
            </a:r>
            <a:r>
              <a:rPr lang="cs-CZ" sz="2400" b="1" u="sng" dirty="0" smtClean="0">
                <a:effectLst>
                  <a:outerShdw blurRad="38100" dist="38100" dir="2700000" algn="tl">
                    <a:srgbClr val="000000">
                      <a:alpha val="43137"/>
                    </a:srgbClr>
                  </a:outerShdw>
                </a:effectLst>
                <a:latin typeface="Monotype Corsiva" pitchFamily="66" charset="0"/>
              </a:rPr>
              <a:t>správná jména postav </a:t>
            </a:r>
            <a:r>
              <a:rPr lang="cs-CZ" sz="2400" b="1" dirty="0" smtClean="0">
                <a:effectLst>
                  <a:outerShdw blurRad="38100" dist="38100" dir="2700000" algn="tl">
                    <a:srgbClr val="000000">
                      <a:alpha val="43137"/>
                    </a:srgbClr>
                  </a:outerShdw>
                </a:effectLst>
                <a:latin typeface="Monotype Corsiva" pitchFamily="66" charset="0"/>
              </a:rPr>
              <a:t>ze hry (Dobytí severního pólu) .</a:t>
            </a:r>
            <a:endParaRPr lang="cs-CZ" b="1" dirty="0">
              <a:solidFill>
                <a:srgbClr val="0070C0"/>
              </a:solidFill>
              <a:effectLst>
                <a:outerShdw blurRad="38100" dist="38100" dir="2700000" algn="tl">
                  <a:srgbClr val="000000">
                    <a:alpha val="43137"/>
                  </a:srgbClr>
                </a:outerShdw>
              </a:effectLst>
              <a:latin typeface="Monotype Corsiva" pitchFamily="66" charset="0"/>
            </a:endParaRPr>
          </a:p>
        </p:txBody>
      </p:sp>
      <p:sp>
        <p:nvSpPr>
          <p:cNvPr id="5" name="Nadpis 1"/>
          <p:cNvSpPr>
            <a:spLocks noGrp="1"/>
          </p:cNvSpPr>
          <p:nvPr>
            <p:ph type="title"/>
          </p:nvPr>
        </p:nvSpPr>
        <p:spPr>
          <a:xfrm>
            <a:off x="428596" y="214290"/>
            <a:ext cx="3186106" cy="654032"/>
          </a:xfrm>
          <a:gradFill>
            <a:gsLst>
              <a:gs pos="0">
                <a:schemeClr val="accent2"/>
              </a:gs>
              <a:gs pos="50000">
                <a:schemeClr val="accent1">
                  <a:tint val="44500"/>
                  <a:satMod val="160000"/>
                </a:schemeClr>
              </a:gs>
              <a:gs pos="100000">
                <a:schemeClr val="accent1">
                  <a:tint val="23500"/>
                  <a:satMod val="160000"/>
                </a:schemeClr>
              </a:gs>
            </a:gsLst>
            <a:lin ang="3600000" scaled="0"/>
          </a:gradFill>
          <a:ln>
            <a:solidFill>
              <a:schemeClr val="tx1"/>
            </a:solidFill>
          </a:ln>
          <a:effectLst>
            <a:outerShdw blurRad="50800" dist="88900" dir="5400000" algn="ctr" rotWithShape="0">
              <a:srgbClr val="000000">
                <a:alpha val="43137"/>
              </a:srgbClr>
            </a:outerShdw>
          </a:effectLst>
        </p:spPr>
        <p:txBody>
          <a:bodyPr>
            <a:normAutofit/>
          </a:bodyPr>
          <a:lstStyle/>
          <a:p>
            <a:r>
              <a:rPr lang="cs-CZ" sz="3200" b="1" dirty="0" smtClean="0">
                <a:solidFill>
                  <a:srgbClr val="0070C0"/>
                </a:solidFill>
                <a:effectLst>
                  <a:outerShdw blurRad="38100" dist="38100" dir="2700000" algn="tl">
                    <a:srgbClr val="000000">
                      <a:alpha val="43137"/>
                    </a:srgbClr>
                  </a:outerShdw>
                </a:effectLst>
                <a:latin typeface="Monotype Corsiva" pitchFamily="66" charset="0"/>
              </a:rPr>
              <a:t>Výchozí text 2</a:t>
            </a:r>
            <a:endParaRPr lang="cs-CZ" sz="3200" b="1" dirty="0">
              <a:solidFill>
                <a:srgbClr val="0070C0"/>
              </a:solidFill>
              <a:effectLst>
                <a:outerShdw blurRad="38100" dist="38100" dir="2700000" algn="tl">
                  <a:srgbClr val="000000">
                    <a:alpha val="43137"/>
                  </a:srgbClr>
                </a:outerShdw>
              </a:effectLst>
              <a:latin typeface="Monotype Corsiva" pitchFamily="66" charset="0"/>
            </a:endParaRPr>
          </a:p>
        </p:txBody>
      </p:sp>
      <p:sp>
        <p:nvSpPr>
          <p:cNvPr id="13" name="Obdélník 12"/>
          <p:cNvSpPr/>
          <p:nvPr/>
        </p:nvSpPr>
        <p:spPr>
          <a:xfrm>
            <a:off x="285720" y="2786058"/>
            <a:ext cx="3123612" cy="461665"/>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Karel Němec (náčelník)</a:t>
            </a:r>
            <a:endParaRPr lang="cs-CZ" sz="2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8" name="Obdélník 17"/>
          <p:cNvSpPr/>
          <p:nvPr/>
        </p:nvSpPr>
        <p:spPr>
          <a:xfrm>
            <a:off x="142844" y="3429000"/>
            <a:ext cx="378621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Václav </a:t>
            </a:r>
            <a:r>
              <a:rPr lang="cs-CZ" sz="2000" b="1"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Poustka</a:t>
            </a:r>
            <a:r>
              <a:rPr lang="cs-CZ"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(pomocný učitel)</a:t>
            </a:r>
            <a:endParaRPr lang="cs-CZ"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9" name="Obdélník 18"/>
          <p:cNvSpPr/>
          <p:nvPr/>
        </p:nvSpPr>
        <p:spPr>
          <a:xfrm>
            <a:off x="285720" y="3786190"/>
            <a:ext cx="2551724" cy="40011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Vojtech </a:t>
            </a:r>
            <a:r>
              <a:rPr lang="cs-CZ" sz="2000" b="1" cap="none" spc="0" dirty="0" err="1"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Šofr</a:t>
            </a:r>
            <a:r>
              <a:rPr lang="cs-CZ" sz="2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(lékárník)</a:t>
            </a:r>
            <a:endParaRPr lang="cs-CZ"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0" name="Obdélník 19"/>
          <p:cNvSpPr/>
          <p:nvPr/>
        </p:nvSpPr>
        <p:spPr>
          <a:xfrm>
            <a:off x="357158" y="4357694"/>
            <a:ext cx="1859163" cy="40011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Varel Frištenský</a:t>
            </a:r>
            <a:endParaRPr lang="cs-CZ"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2" name="Obdélník 21"/>
          <p:cNvSpPr/>
          <p:nvPr/>
        </p:nvSpPr>
        <p:spPr>
          <a:xfrm>
            <a:off x="285720" y="5000636"/>
            <a:ext cx="1425391" cy="40011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MC Donald </a:t>
            </a:r>
            <a:endParaRPr lang="cs-CZ"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3" name="Obdélník 22"/>
          <p:cNvSpPr/>
          <p:nvPr/>
        </p:nvSpPr>
        <p:spPr>
          <a:xfrm>
            <a:off x="357158" y="5572140"/>
            <a:ext cx="932948" cy="461665"/>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Beran</a:t>
            </a:r>
            <a:endParaRPr lang="cs-CZ" sz="2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5" name="Obdélník 24"/>
          <p:cNvSpPr/>
          <p:nvPr/>
        </p:nvSpPr>
        <p:spPr>
          <a:xfrm>
            <a:off x="2088916" y="2967335"/>
            <a:ext cx="184730" cy="584775"/>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endParaRPr lang="cs-CZ" sz="32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6" name="Obdélník 25"/>
          <p:cNvSpPr/>
          <p:nvPr/>
        </p:nvSpPr>
        <p:spPr>
          <a:xfrm>
            <a:off x="1714480" y="2357430"/>
            <a:ext cx="6121164" cy="40011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2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Předčítání z deníku urychluje děj, dopl</a:t>
            </a:r>
            <a:r>
              <a:rPr lang="cs-CZ"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ňuje linii příběhu.</a:t>
            </a:r>
            <a:endParaRPr lang="cs-CZ"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ipe(left)">
                                      <p:cBhvr>
                                        <p:cTn id="7" dur="20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50" presetClass="entr" presetSubtype="0" decel="1000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p:cTn id="12" dur="2000" fill="hold"/>
                                        <p:tgtEl>
                                          <p:spTgt spid="13"/>
                                        </p:tgtEl>
                                        <p:attrNameLst>
                                          <p:attrName>ppt_w</p:attrName>
                                        </p:attrNameLst>
                                      </p:cBhvr>
                                      <p:tavLst>
                                        <p:tav tm="0">
                                          <p:val>
                                            <p:strVal val="#ppt_w+.3"/>
                                          </p:val>
                                        </p:tav>
                                        <p:tav tm="100000">
                                          <p:val>
                                            <p:strVal val="#ppt_w"/>
                                          </p:val>
                                        </p:tav>
                                      </p:tavLst>
                                    </p:anim>
                                    <p:anim calcmode="lin" valueType="num">
                                      <p:cBhvr>
                                        <p:cTn id="13" dur="2000" fill="hold"/>
                                        <p:tgtEl>
                                          <p:spTgt spid="13"/>
                                        </p:tgtEl>
                                        <p:attrNameLst>
                                          <p:attrName>ppt_h</p:attrName>
                                        </p:attrNameLst>
                                      </p:cBhvr>
                                      <p:tavLst>
                                        <p:tav tm="0">
                                          <p:val>
                                            <p:strVal val="#ppt_h"/>
                                          </p:val>
                                        </p:tav>
                                        <p:tav tm="100000">
                                          <p:val>
                                            <p:strVal val="#ppt_h"/>
                                          </p:val>
                                        </p:tav>
                                      </p:tavLst>
                                    </p:anim>
                                    <p:animEffect transition="in" filter="fade">
                                      <p:cBhvr>
                                        <p:cTn id="14" dur="2000"/>
                                        <p:tgtEl>
                                          <p:spTgt spid="13"/>
                                        </p:tgtEl>
                                      </p:cBhvr>
                                    </p:animEffect>
                                  </p:childTnLst>
                                </p:cTn>
                              </p:par>
                            </p:childTnLst>
                          </p:cTn>
                        </p:par>
                      </p:childTnLst>
                    </p:cTn>
                  </p:par>
                  <p:par>
                    <p:cTn id="15" fill="hold">
                      <p:stCondLst>
                        <p:cond delay="indefinite"/>
                      </p:stCondLst>
                      <p:childTnLst>
                        <p:par>
                          <p:cTn id="16" fill="hold">
                            <p:stCondLst>
                              <p:cond delay="0"/>
                            </p:stCondLst>
                            <p:childTnLst>
                              <p:par>
                                <p:cTn id="17" presetID="50" presetClass="entr" presetSubtype="0" decel="10000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2000" fill="hold"/>
                                        <p:tgtEl>
                                          <p:spTgt spid="18"/>
                                        </p:tgtEl>
                                        <p:attrNameLst>
                                          <p:attrName>ppt_w</p:attrName>
                                        </p:attrNameLst>
                                      </p:cBhvr>
                                      <p:tavLst>
                                        <p:tav tm="0">
                                          <p:val>
                                            <p:strVal val="#ppt_w+.3"/>
                                          </p:val>
                                        </p:tav>
                                        <p:tav tm="100000">
                                          <p:val>
                                            <p:strVal val="#ppt_w"/>
                                          </p:val>
                                        </p:tav>
                                      </p:tavLst>
                                    </p:anim>
                                    <p:anim calcmode="lin" valueType="num">
                                      <p:cBhvr>
                                        <p:cTn id="20" dur="2000" fill="hold"/>
                                        <p:tgtEl>
                                          <p:spTgt spid="18"/>
                                        </p:tgtEl>
                                        <p:attrNameLst>
                                          <p:attrName>ppt_h</p:attrName>
                                        </p:attrNameLst>
                                      </p:cBhvr>
                                      <p:tavLst>
                                        <p:tav tm="0">
                                          <p:val>
                                            <p:strVal val="#ppt_h"/>
                                          </p:val>
                                        </p:tav>
                                        <p:tav tm="100000">
                                          <p:val>
                                            <p:strVal val="#ppt_h"/>
                                          </p:val>
                                        </p:tav>
                                      </p:tavLst>
                                    </p:anim>
                                    <p:animEffect transition="in" filter="fade">
                                      <p:cBhvr>
                                        <p:cTn id="21" dur="2000"/>
                                        <p:tgtEl>
                                          <p:spTgt spid="18"/>
                                        </p:tgtEl>
                                      </p:cBhvr>
                                    </p:animEffect>
                                  </p:childTnLst>
                                </p:cTn>
                              </p:par>
                            </p:childTnLst>
                          </p:cTn>
                        </p:par>
                      </p:childTnLst>
                    </p:cTn>
                  </p:par>
                  <p:par>
                    <p:cTn id="22" fill="hold">
                      <p:stCondLst>
                        <p:cond delay="indefinite"/>
                      </p:stCondLst>
                      <p:childTnLst>
                        <p:par>
                          <p:cTn id="23" fill="hold">
                            <p:stCondLst>
                              <p:cond delay="0"/>
                            </p:stCondLst>
                            <p:childTnLst>
                              <p:par>
                                <p:cTn id="24" presetID="50" presetClass="entr" presetSubtype="0" decel="100000" fill="hold" grpId="0" nodeType="clickEffect">
                                  <p:stCondLst>
                                    <p:cond delay="0"/>
                                  </p:stCondLst>
                                  <p:childTnLst>
                                    <p:set>
                                      <p:cBhvr>
                                        <p:cTn id="25" dur="1" fill="hold">
                                          <p:stCondLst>
                                            <p:cond delay="0"/>
                                          </p:stCondLst>
                                        </p:cTn>
                                        <p:tgtEl>
                                          <p:spTgt spid="19"/>
                                        </p:tgtEl>
                                        <p:attrNameLst>
                                          <p:attrName>style.visibility</p:attrName>
                                        </p:attrNameLst>
                                      </p:cBhvr>
                                      <p:to>
                                        <p:strVal val="visible"/>
                                      </p:to>
                                    </p:set>
                                    <p:anim calcmode="lin" valueType="num">
                                      <p:cBhvr>
                                        <p:cTn id="26" dur="2000" fill="hold"/>
                                        <p:tgtEl>
                                          <p:spTgt spid="19"/>
                                        </p:tgtEl>
                                        <p:attrNameLst>
                                          <p:attrName>ppt_w</p:attrName>
                                        </p:attrNameLst>
                                      </p:cBhvr>
                                      <p:tavLst>
                                        <p:tav tm="0">
                                          <p:val>
                                            <p:strVal val="#ppt_w+.3"/>
                                          </p:val>
                                        </p:tav>
                                        <p:tav tm="100000">
                                          <p:val>
                                            <p:strVal val="#ppt_w"/>
                                          </p:val>
                                        </p:tav>
                                      </p:tavLst>
                                    </p:anim>
                                    <p:anim calcmode="lin" valueType="num">
                                      <p:cBhvr>
                                        <p:cTn id="27" dur="2000" fill="hold"/>
                                        <p:tgtEl>
                                          <p:spTgt spid="19"/>
                                        </p:tgtEl>
                                        <p:attrNameLst>
                                          <p:attrName>ppt_h</p:attrName>
                                        </p:attrNameLst>
                                      </p:cBhvr>
                                      <p:tavLst>
                                        <p:tav tm="0">
                                          <p:val>
                                            <p:strVal val="#ppt_h"/>
                                          </p:val>
                                        </p:tav>
                                        <p:tav tm="100000">
                                          <p:val>
                                            <p:strVal val="#ppt_h"/>
                                          </p:val>
                                        </p:tav>
                                      </p:tavLst>
                                    </p:anim>
                                    <p:animEffect transition="in" filter="fade">
                                      <p:cBhvr>
                                        <p:cTn id="28" dur="20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50" presetClass="entr" presetSubtype="0" decel="10000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anim calcmode="lin" valueType="num">
                                      <p:cBhvr>
                                        <p:cTn id="33" dur="2000" fill="hold"/>
                                        <p:tgtEl>
                                          <p:spTgt spid="20"/>
                                        </p:tgtEl>
                                        <p:attrNameLst>
                                          <p:attrName>ppt_w</p:attrName>
                                        </p:attrNameLst>
                                      </p:cBhvr>
                                      <p:tavLst>
                                        <p:tav tm="0">
                                          <p:val>
                                            <p:strVal val="#ppt_w+.3"/>
                                          </p:val>
                                        </p:tav>
                                        <p:tav tm="100000">
                                          <p:val>
                                            <p:strVal val="#ppt_w"/>
                                          </p:val>
                                        </p:tav>
                                      </p:tavLst>
                                    </p:anim>
                                    <p:anim calcmode="lin" valueType="num">
                                      <p:cBhvr>
                                        <p:cTn id="34" dur="2000" fill="hold"/>
                                        <p:tgtEl>
                                          <p:spTgt spid="20"/>
                                        </p:tgtEl>
                                        <p:attrNameLst>
                                          <p:attrName>ppt_h</p:attrName>
                                        </p:attrNameLst>
                                      </p:cBhvr>
                                      <p:tavLst>
                                        <p:tav tm="0">
                                          <p:val>
                                            <p:strVal val="#ppt_h"/>
                                          </p:val>
                                        </p:tav>
                                        <p:tav tm="100000">
                                          <p:val>
                                            <p:strVal val="#ppt_h"/>
                                          </p:val>
                                        </p:tav>
                                      </p:tavLst>
                                    </p:anim>
                                    <p:animEffect transition="in" filter="fade">
                                      <p:cBhvr>
                                        <p:cTn id="35" dur="2000"/>
                                        <p:tgtEl>
                                          <p:spTgt spid="20"/>
                                        </p:tgtEl>
                                      </p:cBhvr>
                                    </p:animEffect>
                                  </p:childTnLst>
                                </p:cTn>
                              </p:par>
                            </p:childTnLst>
                          </p:cTn>
                        </p:par>
                      </p:childTnLst>
                    </p:cTn>
                  </p:par>
                  <p:par>
                    <p:cTn id="36" fill="hold">
                      <p:stCondLst>
                        <p:cond delay="indefinite"/>
                      </p:stCondLst>
                      <p:childTnLst>
                        <p:par>
                          <p:cTn id="37" fill="hold">
                            <p:stCondLst>
                              <p:cond delay="0"/>
                            </p:stCondLst>
                            <p:childTnLst>
                              <p:par>
                                <p:cTn id="38" presetID="50" presetClass="entr" presetSubtype="0" decel="100000" fill="hold" grpId="0" nodeType="clickEffect">
                                  <p:stCondLst>
                                    <p:cond delay="0"/>
                                  </p:stCondLst>
                                  <p:childTnLst>
                                    <p:set>
                                      <p:cBhvr>
                                        <p:cTn id="39" dur="1" fill="hold">
                                          <p:stCondLst>
                                            <p:cond delay="0"/>
                                          </p:stCondLst>
                                        </p:cTn>
                                        <p:tgtEl>
                                          <p:spTgt spid="22"/>
                                        </p:tgtEl>
                                        <p:attrNameLst>
                                          <p:attrName>style.visibility</p:attrName>
                                        </p:attrNameLst>
                                      </p:cBhvr>
                                      <p:to>
                                        <p:strVal val="visible"/>
                                      </p:to>
                                    </p:set>
                                    <p:anim calcmode="lin" valueType="num">
                                      <p:cBhvr>
                                        <p:cTn id="40" dur="2000" fill="hold"/>
                                        <p:tgtEl>
                                          <p:spTgt spid="22"/>
                                        </p:tgtEl>
                                        <p:attrNameLst>
                                          <p:attrName>ppt_w</p:attrName>
                                        </p:attrNameLst>
                                      </p:cBhvr>
                                      <p:tavLst>
                                        <p:tav tm="0">
                                          <p:val>
                                            <p:strVal val="#ppt_w+.3"/>
                                          </p:val>
                                        </p:tav>
                                        <p:tav tm="100000">
                                          <p:val>
                                            <p:strVal val="#ppt_w"/>
                                          </p:val>
                                        </p:tav>
                                      </p:tavLst>
                                    </p:anim>
                                    <p:anim calcmode="lin" valueType="num">
                                      <p:cBhvr>
                                        <p:cTn id="41" dur="2000" fill="hold"/>
                                        <p:tgtEl>
                                          <p:spTgt spid="22"/>
                                        </p:tgtEl>
                                        <p:attrNameLst>
                                          <p:attrName>ppt_h</p:attrName>
                                        </p:attrNameLst>
                                      </p:cBhvr>
                                      <p:tavLst>
                                        <p:tav tm="0">
                                          <p:val>
                                            <p:strVal val="#ppt_h"/>
                                          </p:val>
                                        </p:tav>
                                        <p:tav tm="100000">
                                          <p:val>
                                            <p:strVal val="#ppt_h"/>
                                          </p:val>
                                        </p:tav>
                                      </p:tavLst>
                                    </p:anim>
                                    <p:animEffect transition="in" filter="fade">
                                      <p:cBhvr>
                                        <p:cTn id="42" dur="20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50" presetClass="entr" presetSubtype="0" decel="10000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 calcmode="lin" valueType="num">
                                      <p:cBhvr>
                                        <p:cTn id="47" dur="2000" fill="hold"/>
                                        <p:tgtEl>
                                          <p:spTgt spid="23"/>
                                        </p:tgtEl>
                                        <p:attrNameLst>
                                          <p:attrName>ppt_w</p:attrName>
                                        </p:attrNameLst>
                                      </p:cBhvr>
                                      <p:tavLst>
                                        <p:tav tm="0">
                                          <p:val>
                                            <p:strVal val="#ppt_w+.3"/>
                                          </p:val>
                                        </p:tav>
                                        <p:tav tm="100000">
                                          <p:val>
                                            <p:strVal val="#ppt_w"/>
                                          </p:val>
                                        </p:tav>
                                      </p:tavLst>
                                    </p:anim>
                                    <p:anim calcmode="lin" valueType="num">
                                      <p:cBhvr>
                                        <p:cTn id="48" dur="2000" fill="hold"/>
                                        <p:tgtEl>
                                          <p:spTgt spid="23"/>
                                        </p:tgtEl>
                                        <p:attrNameLst>
                                          <p:attrName>ppt_h</p:attrName>
                                        </p:attrNameLst>
                                      </p:cBhvr>
                                      <p:tavLst>
                                        <p:tav tm="0">
                                          <p:val>
                                            <p:strVal val="#ppt_h"/>
                                          </p:val>
                                        </p:tav>
                                        <p:tav tm="100000">
                                          <p:val>
                                            <p:strVal val="#ppt_h"/>
                                          </p:val>
                                        </p:tav>
                                      </p:tavLst>
                                    </p:anim>
                                    <p:animEffect transition="in" filter="fade">
                                      <p:cBhvr>
                                        <p:cTn id="49"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8" grpId="0"/>
      <p:bldP spid="19" grpId="0"/>
      <p:bldP spid="20" grpId="0"/>
      <p:bldP spid="22" grpId="0"/>
      <p:bldP spid="23" grpId="0"/>
      <p:bldP spid="2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3714744" y="214290"/>
            <a:ext cx="5214974" cy="2214578"/>
          </a:xfrm>
          <a:gradFill>
            <a:gsLst>
              <a:gs pos="0">
                <a:schemeClr val="accent2"/>
              </a:gs>
              <a:gs pos="50000">
                <a:schemeClr val="accent1">
                  <a:tint val="44500"/>
                  <a:satMod val="160000"/>
                </a:schemeClr>
              </a:gs>
              <a:gs pos="100000">
                <a:schemeClr val="accent1">
                  <a:tint val="23500"/>
                  <a:satMod val="160000"/>
                </a:schemeClr>
              </a:gs>
            </a:gsLst>
            <a:lin ang="5400000" scaled="0"/>
          </a:gradFill>
          <a:ln w="25400">
            <a:solidFill>
              <a:schemeClr val="tx1"/>
            </a:solidFill>
          </a:ln>
          <a:effectLst>
            <a:outerShdw blurRad="50800" dist="88900" dir="5400000" algn="ctr" rotWithShape="0">
              <a:srgbClr val="000000">
                <a:alpha val="43137"/>
              </a:srgbClr>
            </a:outerShdw>
          </a:effectLst>
        </p:spPr>
        <p:txBody>
          <a:bodyPr>
            <a:normAutofit fontScale="90000"/>
          </a:bodyPr>
          <a:lstStyle/>
          <a:p>
            <a:pPr algn="l"/>
            <a:r>
              <a:rPr lang="cs-CZ" sz="2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2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3600" b="1" dirty="0" smtClean="0">
                <a:effectLst>
                  <a:outerShdw blurRad="38100" dist="38100" dir="2700000" algn="tl">
                    <a:srgbClr val="000000">
                      <a:alpha val="43137"/>
                    </a:srgbClr>
                  </a:outerShdw>
                </a:effectLst>
                <a:latin typeface="Monotype Corsiva" pitchFamily="66" charset="0"/>
              </a:rPr>
              <a:t>A </a:t>
            </a:r>
            <a:r>
              <a:rPr lang="cs-CZ" sz="3600" b="1" dirty="0" smtClean="0">
                <a:solidFill>
                  <a:srgbClr val="FF0000"/>
                </a:solidFill>
                <a:effectLst>
                  <a:outerShdw blurRad="38100" dist="38100" dir="2700000" algn="tl">
                    <a:srgbClr val="000000">
                      <a:alpha val="43137"/>
                    </a:srgbClr>
                  </a:outerShdw>
                </a:effectLst>
                <a:latin typeface="Monotype Corsiva" pitchFamily="66" charset="0"/>
              </a:rPr>
              <a:t>Ukázka ze hry</a:t>
            </a:r>
            <a:r>
              <a:rPr lang="cs-CZ" sz="2700" b="1" dirty="0" smtClean="0">
                <a:solidFill>
                  <a:srgbClr val="FF0000"/>
                </a:solidFill>
                <a:effectLst>
                  <a:outerShdw blurRad="38100" dist="38100" dir="2700000" algn="tl">
                    <a:srgbClr val="000000">
                      <a:alpha val="43137"/>
                    </a:srgbClr>
                  </a:outerShdw>
                </a:effectLst>
                <a:latin typeface="Monotype Corsiva" pitchFamily="66" charset="0"/>
              </a:rPr>
              <a:t>  Dobytí severního pólu</a:t>
            </a:r>
            <a:r>
              <a:rPr lang="cs-CZ" sz="2700" b="1" dirty="0" smtClean="0">
                <a:effectLst>
                  <a:outerShdw blurRad="38100" dist="38100" dir="2700000" algn="tl">
                    <a:srgbClr val="000000">
                      <a:alpha val="43137"/>
                    </a:srgbClr>
                  </a:outerShdw>
                </a:effectLst>
                <a:latin typeface="Monotype Corsiva" pitchFamily="66" charset="0"/>
              </a:rPr>
              <a:t/>
            </a:r>
            <a:br>
              <a:rPr lang="cs-CZ" sz="2700" b="1" dirty="0" smtClean="0">
                <a:effectLst>
                  <a:outerShdw blurRad="38100" dist="38100" dir="2700000" algn="tl">
                    <a:srgbClr val="000000">
                      <a:alpha val="43137"/>
                    </a:srgbClr>
                  </a:outerShdw>
                </a:effectLst>
                <a:latin typeface="Monotype Corsiva" pitchFamily="66" charset="0"/>
              </a:rPr>
            </a:br>
            <a:r>
              <a:rPr lang="cs-CZ" sz="2700" b="1" dirty="0" smtClean="0">
                <a:effectLst>
                  <a:outerShdw blurRad="38100" dist="38100" dir="2700000" algn="tl">
                    <a:srgbClr val="000000">
                      <a:alpha val="43137"/>
                    </a:srgbClr>
                  </a:outerShdw>
                </a:effectLst>
                <a:latin typeface="Monotype Corsiva" pitchFamily="66" charset="0"/>
                <a:hlinkClick r:id="rId2"/>
              </a:rPr>
              <a:t>http://www.</a:t>
            </a:r>
            <a:r>
              <a:rPr lang="cs-CZ" sz="2700" b="1" dirty="0" err="1" smtClean="0">
                <a:effectLst>
                  <a:outerShdw blurRad="38100" dist="38100" dir="2700000" algn="tl">
                    <a:srgbClr val="000000">
                      <a:alpha val="43137"/>
                    </a:srgbClr>
                  </a:outerShdw>
                </a:effectLst>
                <a:latin typeface="Monotype Corsiva" pitchFamily="66" charset="0"/>
                <a:hlinkClick r:id="rId2"/>
              </a:rPr>
              <a:t>youtube.com</a:t>
            </a:r>
            <a:r>
              <a:rPr lang="cs-CZ" sz="2700" b="1" dirty="0" smtClean="0">
                <a:effectLst>
                  <a:outerShdw blurRad="38100" dist="38100" dir="2700000" algn="tl">
                    <a:srgbClr val="000000">
                      <a:alpha val="43137"/>
                    </a:srgbClr>
                  </a:outerShdw>
                </a:effectLst>
                <a:latin typeface="Monotype Corsiva" pitchFamily="66" charset="0"/>
                <a:hlinkClick r:id="rId2"/>
              </a:rPr>
              <a:t>/</a:t>
            </a:r>
            <a:r>
              <a:rPr lang="cs-CZ" sz="2700" b="1" dirty="0" err="1" smtClean="0">
                <a:effectLst>
                  <a:outerShdw blurRad="38100" dist="38100" dir="2700000" algn="tl">
                    <a:srgbClr val="000000">
                      <a:alpha val="43137"/>
                    </a:srgbClr>
                  </a:outerShdw>
                </a:effectLst>
                <a:latin typeface="Monotype Corsiva" pitchFamily="66" charset="0"/>
                <a:hlinkClick r:id="rId2"/>
              </a:rPr>
              <a:t>watch</a:t>
            </a:r>
            <a:r>
              <a:rPr lang="cs-CZ" sz="2700" b="1" dirty="0" smtClean="0">
                <a:effectLst>
                  <a:outerShdw blurRad="38100" dist="38100" dir="2700000" algn="tl">
                    <a:srgbClr val="000000">
                      <a:alpha val="43137"/>
                    </a:srgbClr>
                  </a:outerShdw>
                </a:effectLst>
                <a:latin typeface="Monotype Corsiva" pitchFamily="66" charset="0"/>
                <a:hlinkClick r:id="rId2"/>
              </a:rPr>
              <a:t>?v=</a:t>
            </a:r>
            <a:r>
              <a:rPr lang="cs-CZ" sz="2700" b="1" dirty="0" err="1" smtClean="0">
                <a:effectLst>
                  <a:outerShdw blurRad="38100" dist="38100" dir="2700000" algn="tl">
                    <a:srgbClr val="000000">
                      <a:alpha val="43137"/>
                    </a:srgbClr>
                  </a:outerShdw>
                </a:effectLst>
                <a:latin typeface="Monotype Corsiva" pitchFamily="66" charset="0"/>
                <a:hlinkClick r:id="rId2"/>
              </a:rPr>
              <a:t>CDks</a:t>
            </a:r>
            <a:r>
              <a:rPr lang="cs-CZ" sz="2700" b="1" dirty="0" smtClean="0">
                <a:effectLst>
                  <a:outerShdw blurRad="38100" dist="38100" dir="2700000" algn="tl">
                    <a:srgbClr val="000000">
                      <a:alpha val="43137"/>
                    </a:srgbClr>
                  </a:outerShdw>
                </a:effectLst>
                <a:latin typeface="Monotype Corsiva" pitchFamily="66" charset="0"/>
                <a:hlinkClick r:id="rId2"/>
              </a:rPr>
              <a:t>-G5XL1w</a:t>
            </a:r>
            <a:r>
              <a:rPr lang="cs-CZ" sz="2700" b="1" dirty="0" smtClean="0">
                <a:effectLst>
                  <a:outerShdw blurRad="38100" dist="38100" dir="2700000" algn="tl">
                    <a:srgbClr val="000000">
                      <a:alpha val="43137"/>
                    </a:srgbClr>
                  </a:outerShdw>
                </a:effectLst>
                <a:latin typeface="Monotype Corsiva" pitchFamily="66" charset="0"/>
              </a:rPr>
              <a:t/>
            </a:r>
            <a:br>
              <a:rPr lang="cs-CZ" sz="2700" b="1" dirty="0" smtClean="0">
                <a:effectLst>
                  <a:outerShdw blurRad="38100" dist="38100" dir="2700000" algn="tl">
                    <a:srgbClr val="000000">
                      <a:alpha val="43137"/>
                    </a:srgbClr>
                  </a:outerShdw>
                </a:effectLst>
                <a:latin typeface="Monotype Corsiva" pitchFamily="66" charset="0"/>
              </a:rPr>
            </a:br>
            <a:r>
              <a:rPr lang="cs-CZ" sz="2700" b="1" u="sng" dirty="0" smtClean="0">
                <a:effectLst>
                  <a:outerShdw blurRad="38100" dist="38100" dir="2700000" algn="tl">
                    <a:srgbClr val="000000">
                      <a:alpha val="43137"/>
                    </a:srgbClr>
                  </a:outerShdw>
                </a:effectLst>
                <a:latin typeface="Monotype Corsiva" pitchFamily="66" charset="0"/>
              </a:rPr>
              <a:t>Interpretujte  ukázku</a:t>
            </a:r>
            <a:r>
              <a:rPr lang="cs-CZ" sz="2700" b="1" dirty="0" smtClean="0">
                <a:effectLst>
                  <a:outerShdw blurRad="38100" dist="38100" dir="2700000" algn="tl">
                    <a:srgbClr val="000000">
                      <a:alpha val="43137"/>
                    </a:srgbClr>
                  </a:outerShdw>
                </a:effectLst>
                <a:latin typeface="Monotype Corsiva" pitchFamily="66" charset="0"/>
              </a:rPr>
              <a:t>, jak na vás působí? Srovnejte s  výchozím textem 1.</a:t>
            </a:r>
            <a:r>
              <a:rPr lang="cs-CZ" sz="2200" b="1" dirty="0" smtClean="0">
                <a:effectLst>
                  <a:outerShdw blurRad="38100" dist="38100" dir="2700000" algn="tl">
                    <a:srgbClr val="000000">
                      <a:alpha val="43137"/>
                    </a:srgbClr>
                  </a:outerShdw>
                </a:effectLst>
                <a:latin typeface="Monotype Corsiva" pitchFamily="66" charset="0"/>
              </a:rPr>
              <a:t/>
            </a:r>
            <a:br>
              <a:rPr lang="cs-CZ" sz="2200" b="1" dirty="0" smtClean="0">
                <a:effectLst>
                  <a:outerShdw blurRad="38100" dist="38100" dir="2700000" algn="tl">
                    <a:srgbClr val="000000">
                      <a:alpha val="43137"/>
                    </a:srgbClr>
                  </a:outerShdw>
                </a:effectLst>
                <a:latin typeface="Monotype Corsiva" pitchFamily="66" charset="0"/>
              </a:rPr>
            </a:br>
            <a:r>
              <a:rPr lang="cs-CZ" sz="27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700" b="1" dirty="0" smtClean="0">
                <a:solidFill>
                  <a:srgbClr val="FF0000"/>
                </a:solidFill>
                <a:effectLst>
                  <a:outerShdw blurRad="38100" dist="38100" dir="2700000" algn="tl">
                    <a:srgbClr val="000000">
                      <a:alpha val="43137"/>
                    </a:srgbClr>
                  </a:outerShdw>
                </a:effectLst>
                <a:latin typeface="Monotype Corsiva" pitchFamily="66" charset="0"/>
              </a:rPr>
            </a:br>
            <a:r>
              <a:rPr lang="cs-CZ" sz="1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1800" b="1" dirty="0" smtClean="0">
                <a:solidFill>
                  <a:srgbClr val="FF0000"/>
                </a:solidFill>
                <a:effectLst>
                  <a:outerShdw blurRad="38100" dist="38100" dir="2700000" algn="tl">
                    <a:srgbClr val="000000">
                      <a:alpha val="43137"/>
                    </a:srgbClr>
                  </a:outerShdw>
                </a:effectLst>
                <a:latin typeface="Monotype Corsiva" pitchFamily="66" charset="0"/>
              </a:rPr>
            </a:br>
            <a:endParaRPr lang="cs-CZ" sz="2800" b="1" dirty="0">
              <a:solidFill>
                <a:srgbClr val="FF0000"/>
              </a:solidFill>
              <a:effectLst>
                <a:outerShdw blurRad="38100" dist="38100" dir="2700000" algn="tl">
                  <a:srgbClr val="000000">
                    <a:alpha val="43137"/>
                  </a:srgbClr>
                </a:outerShdw>
              </a:effectLst>
              <a:latin typeface="Monotype Corsiva" pitchFamily="66" charset="0"/>
            </a:endParaRPr>
          </a:p>
        </p:txBody>
      </p:sp>
      <p:sp>
        <p:nvSpPr>
          <p:cNvPr id="5" name="Nadpis 1"/>
          <p:cNvSpPr txBox="1">
            <a:spLocks/>
          </p:cNvSpPr>
          <p:nvPr/>
        </p:nvSpPr>
        <p:spPr>
          <a:xfrm>
            <a:off x="3500430" y="3000372"/>
            <a:ext cx="5357850" cy="3286148"/>
          </a:xfrm>
          <a:prstGeom prst="rect">
            <a:avLst/>
          </a:prstGeo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fontScale="47500" lnSpcReduction="20000"/>
          </a:bodyPr>
          <a:lstStyle/>
          <a:p>
            <a:pPr lvl="0">
              <a:spcBef>
                <a:spcPct val="0"/>
              </a:spcBef>
            </a:pPr>
            <a:endParaRPr lang="cs-CZ" sz="28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lang="cs-CZ" sz="5800" b="1" dirty="0" smtClean="0">
                <a:effectLst>
                  <a:outerShdw blurRad="38100" dist="38100" dir="2700000" algn="tl">
                    <a:srgbClr val="000000">
                      <a:alpha val="43137"/>
                    </a:srgbClr>
                  </a:outerShdw>
                </a:effectLst>
                <a:latin typeface="Monotype Corsiva" pitchFamily="66" charset="0"/>
                <a:ea typeface="+mj-ea"/>
                <a:cs typeface="+mj-cs"/>
              </a:rPr>
              <a:t>B </a:t>
            </a:r>
            <a:r>
              <a:rPr lang="cs-CZ" sz="4400" b="1" dirty="0" smtClean="0">
                <a:effectLst>
                  <a:outerShdw blurRad="38100" dist="38100" dir="2700000" algn="tl">
                    <a:srgbClr val="000000">
                      <a:alpha val="43137"/>
                    </a:srgbClr>
                  </a:outerShdw>
                </a:effectLst>
                <a:latin typeface="Monotype Corsiva" pitchFamily="66" charset="0"/>
                <a:ea typeface="+mj-ea"/>
                <a:cs typeface="+mj-cs"/>
              </a:rPr>
              <a:t> </a:t>
            </a:r>
            <a:r>
              <a:rPr lang="cs-CZ" sz="6000" b="1" dirty="0" smtClean="0">
                <a:solidFill>
                  <a:srgbClr val="FF0000"/>
                </a:solidFill>
                <a:effectLst>
                  <a:outerShdw blurRad="38100" dist="38100" dir="2700000" algn="tl">
                    <a:srgbClr val="000000">
                      <a:alpha val="43137"/>
                    </a:srgbClr>
                  </a:outerShdw>
                </a:effectLst>
                <a:latin typeface="Monotype Corsiva" pitchFamily="66" charset="0"/>
                <a:ea typeface="+mj-ea"/>
                <a:cs typeface="+mj-cs"/>
              </a:rPr>
              <a:t>Práce s odkazem - úkoly</a:t>
            </a:r>
            <a:endParaRPr lang="cs-CZ" sz="4400" b="1" dirty="0" smtClean="0">
              <a:solidFill>
                <a:srgbClr val="FF0000"/>
              </a:solidFill>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4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lang="cs-CZ" sz="4400" b="1" dirty="0" smtClean="0">
                <a:effectLst>
                  <a:outerShdw blurRad="38100" dist="38100" dir="2700000" algn="tl">
                    <a:srgbClr val="000000">
                      <a:alpha val="43137"/>
                    </a:srgbClr>
                  </a:outerShdw>
                </a:effectLst>
                <a:latin typeface="Monotype Corsiva" pitchFamily="66" charset="0"/>
                <a:ea typeface="+mj-ea"/>
                <a:cs typeface="+mj-cs"/>
              </a:rPr>
              <a:t>Ze kterých částí </a:t>
            </a:r>
            <a:r>
              <a:rPr lang="cs-CZ" sz="4400" b="1" u="sng" dirty="0" smtClean="0">
                <a:effectLst>
                  <a:outerShdw blurRad="38100" dist="38100" dir="2700000" algn="tl">
                    <a:srgbClr val="000000">
                      <a:alpha val="43137"/>
                    </a:srgbClr>
                  </a:outerShdw>
                </a:effectLst>
                <a:latin typeface="Monotype Corsiva" pitchFamily="66" charset="0"/>
                <a:ea typeface="+mj-ea"/>
                <a:cs typeface="+mj-cs"/>
              </a:rPr>
              <a:t>se skládá beseda, </a:t>
            </a:r>
            <a:r>
              <a:rPr lang="cs-CZ" sz="4400" b="1" dirty="0" smtClean="0">
                <a:effectLst>
                  <a:outerShdw blurRad="38100" dist="38100" dir="2700000" algn="tl">
                    <a:srgbClr val="000000">
                      <a:alpha val="43137"/>
                    </a:srgbClr>
                  </a:outerShdw>
                </a:effectLst>
                <a:latin typeface="Monotype Corsiva" pitchFamily="66" charset="0"/>
                <a:ea typeface="+mj-ea"/>
                <a:cs typeface="+mj-cs"/>
              </a:rPr>
              <a:t>která proběhne před vlastní divadelní hrou (odborné referáty, 6 bodů) ?</a:t>
            </a:r>
          </a:p>
          <a:p>
            <a:pPr lvl="0">
              <a:spcBef>
                <a:spcPct val="0"/>
              </a:spcBef>
            </a:pPr>
            <a:r>
              <a:rPr lang="cs-CZ" sz="4400" b="1" dirty="0" smtClean="0">
                <a:effectLst>
                  <a:outerShdw blurRad="38100" dist="38100" dir="2700000" algn="tl">
                    <a:srgbClr val="000000">
                      <a:alpha val="43137"/>
                    </a:srgbClr>
                  </a:outerShdw>
                </a:effectLst>
                <a:latin typeface="Monotype Corsiva" pitchFamily="66" charset="0"/>
                <a:ea typeface="+mj-ea"/>
                <a:cs typeface="+mj-cs"/>
              </a:rPr>
              <a:t>Vypište stručně  (v bodech) </a:t>
            </a:r>
            <a:r>
              <a:rPr lang="cs-CZ" sz="4400" b="1" u="sng" dirty="0" smtClean="0">
                <a:effectLst>
                  <a:outerShdw blurRad="38100" dist="38100" dir="2700000" algn="tl">
                    <a:srgbClr val="000000">
                      <a:alpha val="43137"/>
                    </a:srgbClr>
                  </a:outerShdw>
                </a:effectLst>
                <a:latin typeface="Monotype Corsiva" pitchFamily="66" charset="0"/>
                <a:ea typeface="+mj-ea"/>
                <a:cs typeface="+mj-cs"/>
              </a:rPr>
              <a:t>náplň  referátů .</a:t>
            </a:r>
            <a:endParaRPr lang="cs-CZ" sz="4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2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lang="cs-CZ" sz="3400" b="1" dirty="0" smtClean="0">
                <a:effectLst>
                  <a:outerShdw blurRad="38100" dist="38100" dir="2700000" algn="tl">
                    <a:srgbClr val="000000">
                      <a:alpha val="43137"/>
                    </a:srgbClr>
                  </a:outerShdw>
                </a:effectLst>
                <a:latin typeface="Monotype Corsiva" pitchFamily="66" charset="0"/>
                <a:ea typeface="+mj-ea"/>
                <a:cs typeface="+mj-cs"/>
                <a:hlinkClick r:id="rId3"/>
              </a:rPr>
              <a:t>http://cs.wikipedia.org/wiki/Dobyt%C3%AD_severn%C3%ADho_p%C3%B3lu</a:t>
            </a:r>
            <a:endParaRPr lang="cs-CZ" sz="3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2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20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kumimoji="0" lang="cs-CZ"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sz="14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14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sz="12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12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endParaRPr kumimoji="0" lang="cs-CZ"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endParaRPr>
          </a:p>
        </p:txBody>
      </p:sp>
      <p:pic>
        <p:nvPicPr>
          <p:cNvPr id="6" name="Obrázek 5" descr="M454346-acee6.png"/>
          <p:cNvPicPr>
            <a:picLocks noChangeAspect="1"/>
          </p:cNvPicPr>
          <p:nvPr/>
        </p:nvPicPr>
        <p:blipFill>
          <a:blip r:embed="rId4" cstate="email"/>
          <a:stretch>
            <a:fillRect/>
          </a:stretch>
        </p:blipFill>
        <p:spPr>
          <a:xfrm flipH="1">
            <a:off x="6884804" y="5000636"/>
            <a:ext cx="1973475" cy="1285884"/>
          </a:xfrm>
          <a:prstGeom prst="rect">
            <a:avLst/>
          </a:prstGeom>
        </p:spPr>
      </p:pic>
    </p:spTree>
  </p:cSld>
  <p:clrMapOvr>
    <a:masterClrMapping/>
  </p:clrMapOvr>
  <p:transition spd="slow">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3714744" y="214290"/>
            <a:ext cx="5214974" cy="2214578"/>
          </a:xfrm>
          <a:gradFill>
            <a:gsLst>
              <a:gs pos="0">
                <a:schemeClr val="accent2"/>
              </a:gs>
              <a:gs pos="50000">
                <a:schemeClr val="accent1">
                  <a:tint val="44500"/>
                  <a:satMod val="160000"/>
                </a:schemeClr>
              </a:gs>
              <a:gs pos="100000">
                <a:schemeClr val="accent1">
                  <a:tint val="23500"/>
                  <a:satMod val="160000"/>
                </a:schemeClr>
              </a:gs>
            </a:gsLst>
            <a:lin ang="5400000" scaled="0"/>
          </a:gradFill>
          <a:ln w="25400">
            <a:solidFill>
              <a:schemeClr val="tx1"/>
            </a:solidFill>
          </a:ln>
          <a:effectLst>
            <a:outerShdw blurRad="50800" dist="88900" dir="5400000" algn="ctr" rotWithShape="0">
              <a:srgbClr val="000000">
                <a:alpha val="43137"/>
              </a:srgbClr>
            </a:outerShdw>
          </a:effectLst>
        </p:spPr>
        <p:txBody>
          <a:bodyPr>
            <a:normAutofit fontScale="90000"/>
          </a:bodyPr>
          <a:lstStyle/>
          <a:p>
            <a:pPr algn="l"/>
            <a:r>
              <a:rPr lang="cs-CZ" sz="2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2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800" b="1" dirty="0" smtClean="0">
                <a:solidFill>
                  <a:srgbClr val="FF0000"/>
                </a:solidFill>
                <a:effectLst>
                  <a:outerShdw blurRad="38100" dist="38100" dir="2700000" algn="tl">
                    <a:srgbClr val="000000">
                      <a:alpha val="43137"/>
                    </a:srgbClr>
                  </a:outerShdw>
                </a:effectLst>
                <a:latin typeface="Monotype Corsiva" pitchFamily="66" charset="0"/>
              </a:rPr>
            </a:br>
            <a:r>
              <a:rPr lang="cs-CZ" sz="3600" b="1" dirty="0" smtClean="0">
                <a:effectLst>
                  <a:outerShdw blurRad="38100" dist="38100" dir="2700000" algn="tl">
                    <a:srgbClr val="000000">
                      <a:alpha val="43137"/>
                    </a:srgbClr>
                  </a:outerShdw>
                </a:effectLst>
                <a:latin typeface="Monotype Corsiva" pitchFamily="66" charset="0"/>
              </a:rPr>
              <a:t>A </a:t>
            </a:r>
            <a:r>
              <a:rPr lang="cs-CZ" sz="3600" b="1" dirty="0" smtClean="0">
                <a:solidFill>
                  <a:srgbClr val="FF0000"/>
                </a:solidFill>
                <a:effectLst>
                  <a:outerShdw blurRad="38100" dist="38100" dir="2700000" algn="tl">
                    <a:srgbClr val="000000">
                      <a:alpha val="43137"/>
                    </a:srgbClr>
                  </a:outerShdw>
                </a:effectLst>
                <a:latin typeface="Monotype Corsiva" pitchFamily="66" charset="0"/>
              </a:rPr>
              <a:t>Ukázka ze hry</a:t>
            </a:r>
            <a:r>
              <a:rPr lang="cs-CZ" sz="2700" b="1" dirty="0" smtClean="0">
                <a:solidFill>
                  <a:srgbClr val="FF0000"/>
                </a:solidFill>
                <a:effectLst>
                  <a:outerShdw blurRad="38100" dist="38100" dir="2700000" algn="tl">
                    <a:srgbClr val="000000">
                      <a:alpha val="43137"/>
                    </a:srgbClr>
                  </a:outerShdw>
                </a:effectLst>
                <a:latin typeface="Monotype Corsiva" pitchFamily="66" charset="0"/>
              </a:rPr>
              <a:t>  Dobytí severního pólu</a:t>
            </a:r>
            <a:r>
              <a:rPr lang="cs-CZ" sz="2700" b="1" dirty="0" smtClean="0">
                <a:effectLst>
                  <a:outerShdw blurRad="38100" dist="38100" dir="2700000" algn="tl">
                    <a:srgbClr val="000000">
                      <a:alpha val="43137"/>
                    </a:srgbClr>
                  </a:outerShdw>
                </a:effectLst>
                <a:latin typeface="Monotype Corsiva" pitchFamily="66" charset="0"/>
              </a:rPr>
              <a:t/>
            </a:r>
            <a:br>
              <a:rPr lang="cs-CZ" sz="2700" b="1" dirty="0" smtClean="0">
                <a:effectLst>
                  <a:outerShdw blurRad="38100" dist="38100" dir="2700000" algn="tl">
                    <a:srgbClr val="000000">
                      <a:alpha val="43137"/>
                    </a:srgbClr>
                  </a:outerShdw>
                </a:effectLst>
                <a:latin typeface="Monotype Corsiva" pitchFamily="66" charset="0"/>
              </a:rPr>
            </a:br>
            <a:r>
              <a:rPr lang="cs-CZ" sz="2700" b="1" dirty="0" smtClean="0">
                <a:effectLst>
                  <a:outerShdw blurRad="38100" dist="38100" dir="2700000" algn="tl">
                    <a:srgbClr val="000000">
                      <a:alpha val="43137"/>
                    </a:srgbClr>
                  </a:outerShdw>
                </a:effectLst>
                <a:latin typeface="Monotype Corsiva" pitchFamily="66" charset="0"/>
                <a:hlinkClick r:id="rId2"/>
              </a:rPr>
              <a:t>http://www.</a:t>
            </a:r>
            <a:r>
              <a:rPr lang="cs-CZ" sz="2700" b="1" dirty="0" err="1" smtClean="0">
                <a:effectLst>
                  <a:outerShdw blurRad="38100" dist="38100" dir="2700000" algn="tl">
                    <a:srgbClr val="000000">
                      <a:alpha val="43137"/>
                    </a:srgbClr>
                  </a:outerShdw>
                </a:effectLst>
                <a:latin typeface="Monotype Corsiva" pitchFamily="66" charset="0"/>
                <a:hlinkClick r:id="rId2"/>
              </a:rPr>
              <a:t>youtube.com</a:t>
            </a:r>
            <a:r>
              <a:rPr lang="cs-CZ" sz="2700" b="1" dirty="0" smtClean="0">
                <a:effectLst>
                  <a:outerShdw blurRad="38100" dist="38100" dir="2700000" algn="tl">
                    <a:srgbClr val="000000">
                      <a:alpha val="43137"/>
                    </a:srgbClr>
                  </a:outerShdw>
                </a:effectLst>
                <a:latin typeface="Monotype Corsiva" pitchFamily="66" charset="0"/>
                <a:hlinkClick r:id="rId2"/>
              </a:rPr>
              <a:t>/</a:t>
            </a:r>
            <a:r>
              <a:rPr lang="cs-CZ" sz="2700" b="1" dirty="0" err="1" smtClean="0">
                <a:effectLst>
                  <a:outerShdw blurRad="38100" dist="38100" dir="2700000" algn="tl">
                    <a:srgbClr val="000000">
                      <a:alpha val="43137"/>
                    </a:srgbClr>
                  </a:outerShdw>
                </a:effectLst>
                <a:latin typeface="Monotype Corsiva" pitchFamily="66" charset="0"/>
                <a:hlinkClick r:id="rId2"/>
              </a:rPr>
              <a:t>watch</a:t>
            </a:r>
            <a:r>
              <a:rPr lang="cs-CZ" sz="2700" b="1" dirty="0" smtClean="0">
                <a:effectLst>
                  <a:outerShdw blurRad="38100" dist="38100" dir="2700000" algn="tl">
                    <a:srgbClr val="000000">
                      <a:alpha val="43137"/>
                    </a:srgbClr>
                  </a:outerShdw>
                </a:effectLst>
                <a:latin typeface="Monotype Corsiva" pitchFamily="66" charset="0"/>
                <a:hlinkClick r:id="rId2"/>
              </a:rPr>
              <a:t>?v=</a:t>
            </a:r>
            <a:r>
              <a:rPr lang="cs-CZ" sz="2700" b="1" dirty="0" err="1" smtClean="0">
                <a:effectLst>
                  <a:outerShdw blurRad="38100" dist="38100" dir="2700000" algn="tl">
                    <a:srgbClr val="000000">
                      <a:alpha val="43137"/>
                    </a:srgbClr>
                  </a:outerShdw>
                </a:effectLst>
                <a:latin typeface="Monotype Corsiva" pitchFamily="66" charset="0"/>
                <a:hlinkClick r:id="rId2"/>
              </a:rPr>
              <a:t>CDks</a:t>
            </a:r>
            <a:r>
              <a:rPr lang="cs-CZ" sz="2700" b="1" dirty="0" smtClean="0">
                <a:effectLst>
                  <a:outerShdw blurRad="38100" dist="38100" dir="2700000" algn="tl">
                    <a:srgbClr val="000000">
                      <a:alpha val="43137"/>
                    </a:srgbClr>
                  </a:outerShdw>
                </a:effectLst>
                <a:latin typeface="Monotype Corsiva" pitchFamily="66" charset="0"/>
                <a:hlinkClick r:id="rId2"/>
              </a:rPr>
              <a:t>-G5XL1w</a:t>
            </a:r>
            <a:r>
              <a:rPr lang="cs-CZ" sz="2700" b="1" dirty="0" smtClean="0">
                <a:effectLst>
                  <a:outerShdw blurRad="38100" dist="38100" dir="2700000" algn="tl">
                    <a:srgbClr val="000000">
                      <a:alpha val="43137"/>
                    </a:srgbClr>
                  </a:outerShdw>
                </a:effectLst>
                <a:latin typeface="Monotype Corsiva" pitchFamily="66" charset="0"/>
              </a:rPr>
              <a:t/>
            </a:r>
            <a:br>
              <a:rPr lang="cs-CZ" sz="2700" b="1" dirty="0" smtClean="0">
                <a:effectLst>
                  <a:outerShdw blurRad="38100" dist="38100" dir="2700000" algn="tl">
                    <a:srgbClr val="000000">
                      <a:alpha val="43137"/>
                    </a:srgbClr>
                  </a:outerShdw>
                </a:effectLst>
                <a:latin typeface="Monotype Corsiva" pitchFamily="66" charset="0"/>
              </a:rPr>
            </a:br>
            <a:r>
              <a:rPr lang="cs-CZ" sz="2700" b="1" dirty="0" smtClean="0">
                <a:effectLst>
                  <a:outerShdw blurRad="38100" dist="38100" dir="2700000" algn="tl">
                    <a:srgbClr val="000000">
                      <a:alpha val="43137"/>
                    </a:srgbClr>
                  </a:outerShdw>
                </a:effectLst>
                <a:latin typeface="Monotype Corsiva" pitchFamily="66" charset="0"/>
              </a:rPr>
              <a:t>Odpovídá psané formě divadelní hry.</a:t>
            </a:r>
            <a:r>
              <a:rPr lang="cs-CZ" sz="2200" b="1" dirty="0" smtClean="0">
                <a:effectLst>
                  <a:outerShdw blurRad="38100" dist="38100" dir="2700000" algn="tl">
                    <a:srgbClr val="000000">
                      <a:alpha val="43137"/>
                    </a:srgbClr>
                  </a:outerShdw>
                </a:effectLst>
                <a:latin typeface="Monotype Corsiva" pitchFamily="66" charset="0"/>
              </a:rPr>
              <a:t/>
            </a:r>
            <a:br>
              <a:rPr lang="cs-CZ" sz="2200" b="1" dirty="0" smtClean="0">
                <a:effectLst>
                  <a:outerShdw blurRad="38100" dist="38100" dir="2700000" algn="tl">
                    <a:srgbClr val="000000">
                      <a:alpha val="43137"/>
                    </a:srgbClr>
                  </a:outerShdw>
                </a:effectLst>
                <a:latin typeface="Monotype Corsiva" pitchFamily="66" charset="0"/>
              </a:rPr>
            </a:br>
            <a:r>
              <a:rPr lang="cs-CZ" sz="27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700" b="1" dirty="0" smtClean="0">
                <a:solidFill>
                  <a:srgbClr val="FF0000"/>
                </a:solidFill>
                <a:effectLst>
                  <a:outerShdw blurRad="38100" dist="38100" dir="2700000" algn="tl">
                    <a:srgbClr val="000000">
                      <a:alpha val="43137"/>
                    </a:srgbClr>
                  </a:outerShdw>
                </a:effectLst>
                <a:latin typeface="Monotype Corsiva" pitchFamily="66" charset="0"/>
              </a:rPr>
            </a:br>
            <a:r>
              <a:rPr lang="cs-CZ" sz="1800" b="1" dirty="0" smtClean="0">
                <a:solidFill>
                  <a:srgbClr val="FF0000"/>
                </a:solidFill>
                <a:effectLst>
                  <a:outerShdw blurRad="38100" dist="38100" dir="2700000" algn="tl">
                    <a:srgbClr val="000000">
                      <a:alpha val="43137"/>
                    </a:srgbClr>
                  </a:outerShdw>
                </a:effectLst>
                <a:latin typeface="Monotype Corsiva" pitchFamily="66" charset="0"/>
              </a:rPr>
              <a:t/>
            </a:r>
            <a:br>
              <a:rPr lang="cs-CZ" sz="1800" b="1" dirty="0" smtClean="0">
                <a:solidFill>
                  <a:srgbClr val="FF0000"/>
                </a:solidFill>
                <a:effectLst>
                  <a:outerShdw blurRad="38100" dist="38100" dir="2700000" algn="tl">
                    <a:srgbClr val="000000">
                      <a:alpha val="43137"/>
                    </a:srgbClr>
                  </a:outerShdw>
                </a:effectLst>
                <a:latin typeface="Monotype Corsiva" pitchFamily="66" charset="0"/>
              </a:rPr>
            </a:br>
            <a:endParaRPr lang="cs-CZ" sz="2800" b="1" dirty="0">
              <a:solidFill>
                <a:srgbClr val="FF0000"/>
              </a:solidFill>
              <a:effectLst>
                <a:outerShdw blurRad="38100" dist="38100" dir="2700000" algn="tl">
                  <a:srgbClr val="000000">
                    <a:alpha val="43137"/>
                  </a:srgbClr>
                </a:outerShdw>
              </a:effectLst>
              <a:latin typeface="Monotype Corsiva" pitchFamily="66" charset="0"/>
            </a:endParaRPr>
          </a:p>
        </p:txBody>
      </p:sp>
      <p:sp>
        <p:nvSpPr>
          <p:cNvPr id="5" name="Nadpis 1"/>
          <p:cNvSpPr txBox="1">
            <a:spLocks/>
          </p:cNvSpPr>
          <p:nvPr/>
        </p:nvSpPr>
        <p:spPr>
          <a:xfrm>
            <a:off x="3500430" y="3000372"/>
            <a:ext cx="5357850" cy="3286148"/>
          </a:xfrm>
          <a:prstGeom prst="rect">
            <a:avLst/>
          </a:prstGeo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fontScale="62500" lnSpcReduction="20000"/>
          </a:bodyPr>
          <a:lstStyle/>
          <a:p>
            <a:pPr lvl="0">
              <a:spcBef>
                <a:spcPct val="0"/>
              </a:spcBef>
            </a:pPr>
            <a:endParaRPr lang="cs-CZ" sz="28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lang="cs-CZ" sz="5800" b="1" dirty="0" smtClean="0">
                <a:effectLst>
                  <a:outerShdw blurRad="38100" dist="38100" dir="2700000" algn="tl">
                    <a:srgbClr val="000000">
                      <a:alpha val="43137"/>
                    </a:srgbClr>
                  </a:outerShdw>
                </a:effectLst>
                <a:latin typeface="Monotype Corsiva" pitchFamily="66" charset="0"/>
                <a:ea typeface="+mj-ea"/>
                <a:cs typeface="+mj-cs"/>
              </a:rPr>
              <a:t>B </a:t>
            </a:r>
            <a:r>
              <a:rPr lang="cs-CZ" sz="4400" b="1" dirty="0" smtClean="0">
                <a:effectLst>
                  <a:outerShdw blurRad="38100" dist="38100" dir="2700000" algn="tl">
                    <a:srgbClr val="000000">
                      <a:alpha val="43137"/>
                    </a:srgbClr>
                  </a:outerShdw>
                </a:effectLst>
                <a:latin typeface="Monotype Corsiva" pitchFamily="66" charset="0"/>
                <a:ea typeface="+mj-ea"/>
                <a:cs typeface="+mj-cs"/>
              </a:rPr>
              <a:t> </a:t>
            </a:r>
            <a:r>
              <a:rPr lang="cs-CZ" sz="6000" b="1" dirty="0" smtClean="0">
                <a:solidFill>
                  <a:srgbClr val="FF0000"/>
                </a:solidFill>
                <a:effectLst>
                  <a:outerShdw blurRad="38100" dist="38100" dir="2700000" algn="tl">
                    <a:srgbClr val="000000">
                      <a:alpha val="43137"/>
                    </a:srgbClr>
                  </a:outerShdw>
                </a:effectLst>
                <a:latin typeface="Monotype Corsiva" pitchFamily="66" charset="0"/>
                <a:ea typeface="+mj-ea"/>
                <a:cs typeface="+mj-cs"/>
              </a:rPr>
              <a:t>Práce s odkazem - úkoly</a:t>
            </a:r>
            <a:endParaRPr lang="cs-CZ" sz="4400" b="1" dirty="0" smtClean="0">
              <a:solidFill>
                <a:srgbClr val="FF0000"/>
              </a:solidFill>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4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lang="cs-CZ" sz="4500" b="1" dirty="0" smtClean="0">
                <a:effectLst>
                  <a:outerShdw blurRad="38100" dist="38100" dir="2700000" algn="tl">
                    <a:srgbClr val="000000">
                      <a:alpha val="43137"/>
                    </a:srgbClr>
                  </a:outerShdw>
                </a:effectLst>
                <a:latin typeface="Monotype Corsiva" pitchFamily="66" charset="0"/>
                <a:ea typeface="+mj-ea"/>
                <a:cs typeface="+mj-cs"/>
              </a:rPr>
              <a:t>Individuální řešení.</a:t>
            </a:r>
          </a:p>
          <a:p>
            <a:pPr lvl="0">
              <a:spcBef>
                <a:spcPct val="0"/>
              </a:spcBef>
            </a:pPr>
            <a:r>
              <a:rPr lang="cs-CZ" sz="3400" b="1" dirty="0" smtClean="0">
                <a:effectLst>
                  <a:outerShdw blurRad="38100" dist="38100" dir="2700000" algn="tl">
                    <a:srgbClr val="000000">
                      <a:alpha val="43137"/>
                    </a:srgbClr>
                  </a:outerShdw>
                </a:effectLst>
                <a:latin typeface="Monotype Corsiva" pitchFamily="66" charset="0"/>
                <a:ea typeface="+mj-ea"/>
                <a:cs typeface="+mj-cs"/>
                <a:hlinkClick r:id="rId3"/>
              </a:rPr>
              <a:t>http://cs.wikipedia.org/wiki/Dobyt%C3%AD_severn%C3%ADho_p%C3%B3lu</a:t>
            </a:r>
            <a:endParaRPr lang="cs-CZ" sz="3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24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endParaRPr lang="cs-CZ" sz="2000" b="1" dirty="0" smtClean="0">
              <a:effectLst>
                <a:outerShdw blurRad="38100" dist="38100" dir="2700000" algn="tl">
                  <a:srgbClr val="000000">
                    <a:alpha val="43137"/>
                  </a:srgbClr>
                </a:outerShdw>
              </a:effectLst>
              <a:latin typeface="Monotype Corsiva" pitchFamily="66" charset="0"/>
              <a:ea typeface="+mj-ea"/>
              <a:cs typeface="+mj-cs"/>
            </a:endParaRPr>
          </a:p>
          <a:p>
            <a:pPr lvl="0">
              <a:spcBef>
                <a:spcPct val="0"/>
              </a:spcBef>
            </a:pPr>
            <a:r>
              <a:rPr kumimoji="0" lang="cs-CZ"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sz="14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14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r>
              <a:rPr kumimoji="0" lang="cs-CZ" sz="12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t/>
            </a:r>
            <a:br>
              <a:rPr kumimoji="0" lang="cs-CZ" sz="12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rPr>
            </a:br>
            <a:endParaRPr kumimoji="0" lang="cs-CZ"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Monotype Corsiva" pitchFamily="66" charset="0"/>
              <a:ea typeface="+mj-ea"/>
              <a:cs typeface="+mj-cs"/>
            </a:endParaRPr>
          </a:p>
        </p:txBody>
      </p:sp>
      <p:pic>
        <p:nvPicPr>
          <p:cNvPr id="6" name="Obrázek 5" descr="M454346-acee6.png"/>
          <p:cNvPicPr>
            <a:picLocks noChangeAspect="1"/>
          </p:cNvPicPr>
          <p:nvPr/>
        </p:nvPicPr>
        <p:blipFill>
          <a:blip r:embed="rId4" cstate="email"/>
          <a:stretch>
            <a:fillRect/>
          </a:stretch>
        </p:blipFill>
        <p:spPr>
          <a:xfrm flipH="1">
            <a:off x="6446253" y="4714884"/>
            <a:ext cx="2412025" cy="1571636"/>
          </a:xfrm>
          <a:prstGeom prst="rect">
            <a:avLst/>
          </a:prstGeom>
        </p:spPr>
      </p:pic>
    </p:spTree>
  </p:cSld>
  <p:clrMapOvr>
    <a:masterClrMapping/>
  </p:clrMapOvr>
  <p:transition spd="slow">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71934" y="142852"/>
            <a:ext cx="4757742" cy="928694"/>
          </a:xfr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a:normAutofit fontScale="90000"/>
          </a:bodyPr>
          <a:lstStyle/>
          <a:p>
            <a:r>
              <a:rPr lang="cs-CZ" sz="3100" b="1" dirty="0" smtClean="0">
                <a:solidFill>
                  <a:srgbClr val="FF0000"/>
                </a:solidFill>
                <a:effectLst>
                  <a:outerShdw blurRad="38100" dist="38100" dir="2700000" algn="tl">
                    <a:srgbClr val="000000">
                      <a:alpha val="43137"/>
                    </a:srgbClr>
                  </a:outerShdw>
                </a:effectLst>
                <a:latin typeface="Monotype Corsiva" pitchFamily="66" charset="0"/>
              </a:rPr>
              <a:t>Nové povídky – práce s textem</a:t>
            </a:r>
            <a:r>
              <a:rPr lang="cs-CZ" sz="2400" b="1" dirty="0" smtClean="0">
                <a:effectLst>
                  <a:outerShdw blurRad="38100" dist="38100" dir="2700000" algn="tl">
                    <a:srgbClr val="000000">
                      <a:alpha val="43137"/>
                    </a:srgbClr>
                  </a:outerShdw>
                </a:effectLst>
                <a:latin typeface="Monotype Corsiva" pitchFamily="66" charset="0"/>
              </a:rPr>
              <a:t/>
            </a:r>
            <a:br>
              <a:rPr lang="cs-CZ" sz="2400" b="1" dirty="0" smtClean="0">
                <a:effectLst>
                  <a:outerShdw blurRad="38100" dist="38100" dir="2700000" algn="tl">
                    <a:srgbClr val="000000">
                      <a:alpha val="43137"/>
                    </a:srgbClr>
                  </a:outerShdw>
                </a:effectLst>
                <a:latin typeface="Monotype Corsiva" pitchFamily="66" charset="0"/>
              </a:rPr>
            </a:br>
            <a:r>
              <a:rPr lang="cs-CZ" sz="1800" b="1" dirty="0" smtClean="0">
                <a:effectLst>
                  <a:outerShdw blurRad="38100" dist="38100" dir="2700000" algn="tl">
                    <a:srgbClr val="000000">
                      <a:alpha val="43137"/>
                    </a:srgbClr>
                  </a:outerShdw>
                </a:effectLst>
                <a:latin typeface="Monotype Corsiva" pitchFamily="66" charset="0"/>
              </a:rPr>
              <a:t>Interpretujte výňatek, určete název povídky, zasaďte do  kontextu celého díla. Také  posuďte jazykovou stránku textu.</a:t>
            </a:r>
            <a:endParaRPr lang="cs-CZ" sz="28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357158" y="1428736"/>
            <a:ext cx="8572560" cy="5214974"/>
          </a:xfrm>
          <a:gradFill>
            <a:gsLst>
              <a:gs pos="0">
                <a:srgbClr val="C00000"/>
              </a:gs>
              <a:gs pos="50000">
                <a:schemeClr val="accent1">
                  <a:tint val="44500"/>
                  <a:satMod val="160000"/>
                </a:schemeClr>
              </a:gs>
              <a:gs pos="100000">
                <a:schemeClr val="accent1">
                  <a:tint val="23500"/>
                  <a:satMod val="160000"/>
                </a:schemeClr>
              </a:gs>
            </a:gsLst>
            <a:lin ang="4800000" scaled="0"/>
          </a:gradFill>
          <a:ln w="28575">
            <a:solidFill>
              <a:schemeClr val="tx1"/>
            </a:solidFill>
          </a:ln>
          <a:effectLst>
            <a:outerShdw blurRad="50800" dist="88900" dir="5400000" algn="ctr" rotWithShape="0">
              <a:srgbClr val="000000">
                <a:alpha val="43137"/>
              </a:srgbClr>
            </a:outerShdw>
          </a:effectLst>
        </p:spPr>
        <p:txBody>
          <a:bodyPr>
            <a:normAutofit fontScale="92500" lnSpcReduction="10000"/>
          </a:bodyPr>
          <a:lstStyle/>
          <a:p>
            <a:pPr algn="just">
              <a:buNone/>
            </a:pPr>
            <a:endParaRPr lang="cs-CZ" sz="1600" b="1" dirty="0" smtClean="0"/>
          </a:p>
          <a:p>
            <a:pPr algn="just">
              <a:buNone/>
            </a:pPr>
            <a:r>
              <a:rPr lang="cs-CZ" sz="1600" b="1" dirty="0" smtClean="0"/>
              <a:t>A Tomáš s velkou chutí a podrobně líčil celou tu neuvěřitelnou historii své tramvajové lásky. (…)</a:t>
            </a:r>
          </a:p>
          <a:p>
            <a:pPr algn="just">
              <a:buNone/>
            </a:pPr>
            <a:r>
              <a:rPr lang="cs-CZ" sz="1600" b="1" dirty="0" smtClean="0"/>
              <a:t>,, A přede mnou se rozkročí  docela pohlednej kluk, culí se na mě a tváří se, že se známe. A já si </a:t>
            </a:r>
          </a:p>
          <a:p>
            <a:pPr algn="just">
              <a:buNone/>
            </a:pPr>
            <a:r>
              <a:rPr lang="cs-CZ" sz="1600" b="1" dirty="0" smtClean="0"/>
              <a:t>ne a ne vzpomenout odkud. A </a:t>
            </a:r>
            <a:r>
              <a:rPr lang="cs-CZ" sz="1600" b="1" dirty="0" err="1" smtClean="0"/>
              <a:t>von</a:t>
            </a:r>
            <a:r>
              <a:rPr lang="cs-CZ" sz="1600" b="1" dirty="0" smtClean="0"/>
              <a:t>, že si musíme zajít na kafe, protože si přeci máme co vysvětlovat,</a:t>
            </a:r>
          </a:p>
          <a:p>
            <a:pPr algn="just">
              <a:buNone/>
            </a:pPr>
            <a:r>
              <a:rPr lang="cs-CZ" sz="1600" b="1" dirty="0" smtClean="0"/>
              <a:t>a že jsem krásná. Co bys dělala, </a:t>
            </a:r>
            <a:r>
              <a:rPr lang="cs-CZ" sz="1600" b="1" dirty="0" err="1" smtClean="0"/>
              <a:t>Zuzi</a:t>
            </a:r>
            <a:r>
              <a:rPr lang="cs-CZ" sz="1600" b="1" dirty="0" smtClean="0"/>
              <a:t>, v </a:t>
            </a:r>
            <a:r>
              <a:rPr lang="cs-CZ" sz="1600" b="1" dirty="0" err="1" smtClean="0"/>
              <a:t>mý</a:t>
            </a:r>
            <a:r>
              <a:rPr lang="cs-CZ" sz="1600" b="1" dirty="0" smtClean="0"/>
              <a:t> situaci, kdyby ti ten kluk připadal zajímavej. Taky by sis asi</a:t>
            </a:r>
          </a:p>
          <a:p>
            <a:pPr algn="just">
              <a:buNone/>
            </a:pPr>
            <a:r>
              <a:rPr lang="cs-CZ" sz="1600" b="1" dirty="0" smtClean="0"/>
              <a:t>koupila i </a:t>
            </a:r>
            <a:r>
              <a:rPr lang="cs-CZ" sz="1600" b="1" dirty="0" err="1" smtClean="0"/>
              <a:t>tuhletu</a:t>
            </a:r>
            <a:r>
              <a:rPr lang="cs-CZ" sz="1600" b="1" dirty="0" smtClean="0"/>
              <a:t> vestu , když by ses do něj </a:t>
            </a:r>
            <a:r>
              <a:rPr lang="cs-CZ" sz="1600" b="1" dirty="0" err="1" smtClean="0"/>
              <a:t>zcvokla</a:t>
            </a:r>
            <a:r>
              <a:rPr lang="cs-CZ" sz="1600" b="1" dirty="0" smtClean="0"/>
              <a:t>, a </a:t>
            </a:r>
            <a:r>
              <a:rPr lang="cs-CZ" sz="1600" b="1" dirty="0" err="1" smtClean="0"/>
              <a:t>von</a:t>
            </a:r>
            <a:r>
              <a:rPr lang="cs-CZ" sz="1600" b="1" dirty="0" smtClean="0"/>
              <a:t> by se po ní </a:t>
            </a:r>
            <a:r>
              <a:rPr lang="cs-CZ" sz="1600" b="1" dirty="0" err="1" smtClean="0"/>
              <a:t>furt</a:t>
            </a:r>
            <a:r>
              <a:rPr lang="cs-CZ" sz="1600" b="1" dirty="0" smtClean="0"/>
              <a:t> ptal.“</a:t>
            </a:r>
          </a:p>
          <a:p>
            <a:pPr algn="just">
              <a:buNone/>
            </a:pPr>
            <a:r>
              <a:rPr lang="cs-CZ" sz="1600" b="1" dirty="0" smtClean="0"/>
              <a:t>Nastalo ticho. Tomáš vymanil svoje zápěstí z Anežčina láskyplného sevření a chvíli seděl jako opařený</a:t>
            </a:r>
          </a:p>
          <a:p>
            <a:pPr algn="just">
              <a:buNone/>
            </a:pPr>
            <a:r>
              <a:rPr lang="cs-CZ" sz="1600" b="1" dirty="0" smtClean="0"/>
              <a:t>,,A to je jako pravda, cos teď povídala?“ Zeptal se a očima jí skoro prosil, aby řekla, to víš, že ne, </a:t>
            </a:r>
          </a:p>
          <a:p>
            <a:pPr algn="just">
              <a:buNone/>
            </a:pPr>
            <a:r>
              <a:rPr lang="cs-CZ" sz="1600" b="1" dirty="0" smtClean="0"/>
              <a:t>hlupáčku,  to jsem si teď vymyslela. Ale ona místo toho prohlásila:</a:t>
            </a:r>
          </a:p>
          <a:p>
            <a:pPr algn="just">
              <a:buNone/>
            </a:pPr>
            <a:r>
              <a:rPr lang="cs-CZ" sz="1600" b="1" dirty="0" smtClean="0"/>
              <a:t>,,No </a:t>
            </a:r>
            <a:r>
              <a:rPr lang="cs-CZ" sz="1600" b="1" dirty="0" err="1" smtClean="0"/>
              <a:t>určo</a:t>
            </a:r>
            <a:r>
              <a:rPr lang="cs-CZ" sz="1600" b="1" dirty="0" smtClean="0"/>
              <a:t>!“</a:t>
            </a:r>
          </a:p>
          <a:p>
            <a:pPr algn="just">
              <a:buNone/>
            </a:pPr>
            <a:r>
              <a:rPr lang="cs-CZ" sz="1600" b="1" dirty="0" smtClean="0"/>
              <a:t>,,Tomu říkám pointa!“ ocenil to Bradáč a rozesmál se.</a:t>
            </a:r>
          </a:p>
          <a:p>
            <a:pPr algn="just">
              <a:buNone/>
            </a:pPr>
            <a:r>
              <a:rPr lang="cs-CZ" sz="1600" b="1" dirty="0" smtClean="0"/>
              <a:t>,, Čemu se směješ?“zeptal se bledý Tomáš vážně.</a:t>
            </a:r>
          </a:p>
          <a:p>
            <a:pPr algn="just">
              <a:buNone/>
            </a:pPr>
            <a:r>
              <a:rPr lang="cs-CZ" sz="1600" b="1" dirty="0" smtClean="0"/>
              <a:t>,, Jo! Čemu se směješ, vždyť je to taky hezký, že se takhle seznámili,“ řekla </a:t>
            </a:r>
            <a:r>
              <a:rPr lang="cs-CZ" sz="1600" b="1" dirty="0" err="1" smtClean="0"/>
              <a:t>Zuzi</a:t>
            </a:r>
            <a:r>
              <a:rPr lang="cs-CZ" sz="1600" b="1" dirty="0" smtClean="0"/>
              <a:t> a pohladila upřímnou </a:t>
            </a:r>
          </a:p>
          <a:p>
            <a:pPr algn="just">
              <a:buNone/>
            </a:pPr>
            <a:r>
              <a:rPr lang="cs-CZ" sz="1600" b="1" dirty="0" smtClean="0"/>
              <a:t>Anežku po tváři.</a:t>
            </a:r>
          </a:p>
          <a:p>
            <a:pPr algn="just">
              <a:buNone/>
            </a:pPr>
            <a:r>
              <a:rPr lang="cs-CZ" sz="1600" b="1" dirty="0" smtClean="0"/>
              <a:t>Tomáš zaplatil a vyprovodil je na stanici metra, kde nastoupila do soupravy směr Dejvická.</a:t>
            </a:r>
          </a:p>
          <a:p>
            <a:pPr algn="just">
              <a:buNone/>
            </a:pPr>
            <a:r>
              <a:rPr lang="cs-CZ" sz="1600" b="1" dirty="0" smtClean="0"/>
              <a:t>Vidím vám na očích, a zvláště vám, milé čtenářky, že Anežce rozumíte. Proč se měla donekonečna </a:t>
            </a:r>
          </a:p>
          <a:p>
            <a:pPr algn="just">
              <a:buNone/>
            </a:pPr>
            <a:r>
              <a:rPr lang="cs-CZ" sz="1600" b="1" dirty="0" smtClean="0"/>
              <a:t>vydávat za cizí ženskou z elektriky? Měla svou hrdost a chtěla být pravdomluvná… No, nevím.</a:t>
            </a:r>
          </a:p>
          <a:p>
            <a:pPr marL="0" algn="just">
              <a:buNone/>
            </a:pPr>
            <a:r>
              <a:rPr lang="cs-CZ" sz="1600" dirty="0" smtClean="0"/>
              <a:t> Až uvidíte v tramvaji číslo 9 bledého mladého muže, který sedí vlevo ve směru jízdy a  vytrvale civí z okna, </a:t>
            </a:r>
          </a:p>
          <a:p>
            <a:pPr algn="just">
              <a:buNone/>
            </a:pPr>
            <a:r>
              <a:rPr lang="cs-CZ" sz="1700" dirty="0" smtClean="0"/>
              <a:t> které si někdy očistí rukávem, je to Tomáš M.  Tohle nám, holky, nedělejte.                    </a:t>
            </a:r>
          </a:p>
          <a:p>
            <a:pPr algn="just">
              <a:buNone/>
            </a:pPr>
            <a:r>
              <a:rPr lang="cs-CZ" sz="2000" dirty="0" smtClean="0"/>
              <a:t> </a:t>
            </a:r>
          </a:p>
          <a:p>
            <a:pPr algn="just">
              <a:buNone/>
            </a:pPr>
            <a:endParaRPr lang="cs-CZ" sz="2000" b="1" dirty="0"/>
          </a:p>
        </p:txBody>
      </p:sp>
      <p:sp>
        <p:nvSpPr>
          <p:cNvPr id="4" name="Nadpis 1"/>
          <p:cNvSpPr txBox="1">
            <a:spLocks/>
          </p:cNvSpPr>
          <p:nvPr/>
        </p:nvSpPr>
        <p:spPr>
          <a:xfrm>
            <a:off x="428596" y="142852"/>
            <a:ext cx="3214710" cy="990608"/>
          </a:xfrm>
          <a:prstGeom prst="rect">
            <a:avLst/>
          </a:prstGeo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7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rPr>
              <a:t>Výchozí text 3</a:t>
            </a:r>
            <a:endParaRPr kumimoji="0" lang="cs-CZ" sz="2800" b="1"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endParaRPr>
          </a:p>
        </p:txBody>
      </p:sp>
      <p:pic>
        <p:nvPicPr>
          <p:cNvPr id="5" name="Obrázek 4" descr="MC900088942.WMF"/>
          <p:cNvPicPr>
            <a:picLocks noChangeAspect="1"/>
          </p:cNvPicPr>
          <p:nvPr/>
        </p:nvPicPr>
        <p:blipFill>
          <a:blip r:embed="rId2"/>
          <a:stretch>
            <a:fillRect/>
          </a:stretch>
        </p:blipFill>
        <p:spPr>
          <a:xfrm>
            <a:off x="7572396" y="3429000"/>
            <a:ext cx="1121856" cy="1056297"/>
          </a:xfrm>
          <a:prstGeom prst="rect">
            <a:avLst/>
          </a:prstGeom>
        </p:spPr>
      </p:pic>
    </p:spTree>
  </p:cSld>
  <p:clrMapOvr>
    <a:masterClrMapping/>
  </p:clrMapOvr>
  <p:transition spd="slow">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71934" y="142852"/>
            <a:ext cx="4757742" cy="928694"/>
          </a:xfr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a:normAutofit fontScale="90000"/>
          </a:bodyPr>
          <a:lstStyle/>
          <a:p>
            <a:r>
              <a:rPr lang="cs-CZ" sz="3100" b="1" dirty="0" smtClean="0">
                <a:solidFill>
                  <a:srgbClr val="FF0000"/>
                </a:solidFill>
                <a:effectLst>
                  <a:outerShdw blurRad="38100" dist="38100" dir="2700000" algn="tl">
                    <a:srgbClr val="000000">
                      <a:alpha val="43137"/>
                    </a:srgbClr>
                  </a:outerShdw>
                </a:effectLst>
                <a:latin typeface="Monotype Corsiva" pitchFamily="66" charset="0"/>
              </a:rPr>
              <a:t>Nové povídky – práce s textem</a:t>
            </a:r>
            <a:r>
              <a:rPr lang="cs-CZ" sz="2400" b="1" dirty="0" smtClean="0">
                <a:effectLst>
                  <a:outerShdw blurRad="38100" dist="38100" dir="2700000" algn="tl">
                    <a:srgbClr val="000000">
                      <a:alpha val="43137"/>
                    </a:srgbClr>
                  </a:outerShdw>
                </a:effectLst>
                <a:latin typeface="Monotype Corsiva" pitchFamily="66" charset="0"/>
              </a:rPr>
              <a:t/>
            </a:r>
            <a:br>
              <a:rPr lang="cs-CZ" sz="2400" b="1" dirty="0" smtClean="0">
                <a:effectLst>
                  <a:outerShdw blurRad="38100" dist="38100" dir="2700000" algn="tl">
                    <a:srgbClr val="000000">
                      <a:alpha val="43137"/>
                    </a:srgbClr>
                  </a:outerShdw>
                </a:effectLst>
                <a:latin typeface="Monotype Corsiva" pitchFamily="66" charset="0"/>
              </a:rPr>
            </a:br>
            <a:r>
              <a:rPr lang="cs-CZ" sz="1800" b="1" dirty="0" smtClean="0">
                <a:effectLst>
                  <a:outerShdw blurRad="38100" dist="38100" dir="2700000" algn="tl">
                    <a:srgbClr val="000000">
                      <a:alpha val="43137"/>
                    </a:srgbClr>
                  </a:outerShdw>
                </a:effectLst>
                <a:latin typeface="Monotype Corsiva" pitchFamily="66" charset="0"/>
              </a:rPr>
              <a:t>Interpretujte výňatek, určete název povídky, zasaďte do  kontextu celého díla. Také  posuďte jazykovou stránku textu.</a:t>
            </a:r>
            <a:endParaRPr lang="cs-CZ" sz="28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142844" y="1357298"/>
            <a:ext cx="8858312" cy="5286412"/>
          </a:xfrm>
          <a:gradFill>
            <a:gsLst>
              <a:gs pos="0">
                <a:srgbClr val="C00000"/>
              </a:gs>
              <a:gs pos="50000">
                <a:schemeClr val="accent1">
                  <a:tint val="44500"/>
                  <a:satMod val="160000"/>
                </a:schemeClr>
              </a:gs>
              <a:gs pos="100000">
                <a:schemeClr val="accent1">
                  <a:tint val="23500"/>
                  <a:satMod val="160000"/>
                </a:schemeClr>
              </a:gs>
            </a:gsLst>
            <a:lin ang="4800000" scaled="0"/>
          </a:gradFill>
          <a:ln w="28575">
            <a:solidFill>
              <a:schemeClr val="tx1"/>
            </a:solidFill>
          </a:ln>
          <a:effectLst>
            <a:outerShdw blurRad="50800" dist="88900" dir="5400000" algn="ctr" rotWithShape="0">
              <a:srgbClr val="000000">
                <a:alpha val="43137"/>
              </a:srgbClr>
            </a:outerShdw>
          </a:effectLst>
        </p:spPr>
        <p:txBody>
          <a:bodyPr>
            <a:normAutofit fontScale="92500" lnSpcReduction="10000"/>
          </a:bodyPr>
          <a:lstStyle/>
          <a:p>
            <a:pPr marL="0" algn="just">
              <a:buNone/>
            </a:pPr>
            <a:endParaRPr lang="cs-CZ" sz="2000" dirty="0" smtClean="0"/>
          </a:p>
          <a:p>
            <a:pPr marL="0" algn="just">
              <a:buNone/>
            </a:pPr>
            <a:r>
              <a:rPr lang="cs-CZ" sz="2000" b="1" dirty="0" err="1" smtClean="0"/>
              <a:t>Er</a:t>
            </a:r>
            <a:r>
              <a:rPr lang="cs-CZ" sz="2000" b="1" dirty="0" smtClean="0"/>
              <a:t> forma</a:t>
            </a:r>
            <a:r>
              <a:rPr lang="cs-CZ" sz="2000" dirty="0" smtClean="0"/>
              <a:t>, z povídky </a:t>
            </a:r>
            <a:r>
              <a:rPr lang="cs-CZ" sz="2000" b="1" dirty="0" smtClean="0"/>
              <a:t>Ujetá láska</a:t>
            </a:r>
            <a:r>
              <a:rPr lang="cs-CZ" sz="2000" dirty="0" smtClean="0"/>
              <a:t>, další - Betlémské světlo, Sraz naší třídy, Nákup, O</a:t>
            </a:r>
          </a:p>
          <a:p>
            <a:pPr marL="0" algn="just">
              <a:buNone/>
            </a:pPr>
            <a:r>
              <a:rPr lang="cs-CZ" sz="2000" dirty="0" smtClean="0"/>
              <a:t>slušném taxikáři, Ve vlaku, Lázně Mokřady, Dubnová povídka, Dvojí vidění. Jedná se </a:t>
            </a:r>
          </a:p>
          <a:p>
            <a:pPr marL="0" algn="just">
              <a:buNone/>
            </a:pPr>
            <a:r>
              <a:rPr lang="cs-CZ" sz="2000" dirty="0" smtClean="0"/>
              <a:t>o závěr 8. povídky, kdy vyjde najevo </a:t>
            </a:r>
            <a:r>
              <a:rPr lang="cs-CZ" sz="2000" b="1" dirty="0" smtClean="0"/>
              <a:t>pravda o seznámení Anežky a Tomáše</a:t>
            </a:r>
            <a:r>
              <a:rPr lang="cs-CZ" sz="2000" dirty="0" smtClean="0"/>
              <a:t>. Další jednající postavy - </a:t>
            </a:r>
            <a:r>
              <a:rPr lang="cs-CZ" sz="2000" dirty="0" err="1" smtClean="0"/>
              <a:t>Zuzi</a:t>
            </a:r>
            <a:r>
              <a:rPr lang="cs-CZ" sz="2000" dirty="0" smtClean="0"/>
              <a:t> a Bradáč. Pasáž vypravěče střídají dialogy osob v podobě přímé řeči (No </a:t>
            </a:r>
            <a:r>
              <a:rPr lang="cs-CZ" sz="2000" dirty="0" err="1" smtClean="0"/>
              <a:t>určo</a:t>
            </a:r>
            <a:r>
              <a:rPr lang="cs-CZ" sz="2000" dirty="0" smtClean="0"/>
              <a:t>) a uvozovacích vět (zeptal se bledý Tomáš vážně).Nespisovná forma jazyka – </a:t>
            </a:r>
            <a:r>
              <a:rPr lang="cs-CZ" sz="2000" b="1" dirty="0" smtClean="0"/>
              <a:t>obecná čeština  </a:t>
            </a:r>
            <a:r>
              <a:rPr lang="cs-CZ" sz="2000" dirty="0" smtClean="0"/>
              <a:t>hlavně v řeči postav (např. </a:t>
            </a:r>
            <a:r>
              <a:rPr lang="cs-CZ" sz="2000" dirty="0" err="1" smtClean="0"/>
              <a:t>určo</a:t>
            </a:r>
            <a:r>
              <a:rPr lang="cs-CZ" sz="2000" dirty="0" smtClean="0"/>
              <a:t>, </a:t>
            </a:r>
            <a:r>
              <a:rPr lang="cs-CZ" sz="2000" dirty="0" err="1" smtClean="0"/>
              <a:t>von</a:t>
            </a:r>
            <a:r>
              <a:rPr lang="cs-CZ" sz="2000" dirty="0" smtClean="0"/>
              <a:t>, pohlednej, v </a:t>
            </a:r>
            <a:r>
              <a:rPr lang="cs-CZ" sz="2000" dirty="0" err="1" smtClean="0"/>
              <a:t>mý</a:t>
            </a:r>
            <a:r>
              <a:rPr lang="cs-CZ" sz="2000" dirty="0" smtClean="0"/>
              <a:t> situaci); </a:t>
            </a:r>
            <a:r>
              <a:rPr lang="cs-CZ" sz="2000" b="1" dirty="0" smtClean="0"/>
              <a:t>vypravěč</a:t>
            </a:r>
            <a:r>
              <a:rPr lang="cs-CZ" sz="2000" dirty="0" smtClean="0"/>
              <a:t> promlouvá </a:t>
            </a:r>
            <a:r>
              <a:rPr lang="cs-CZ" sz="2000" b="1" dirty="0" smtClean="0"/>
              <a:t>spisovnou a hovorovou češtinou </a:t>
            </a:r>
            <a:r>
              <a:rPr lang="cs-CZ" sz="2000" dirty="0" smtClean="0"/>
              <a:t>(civí; No, nevím). </a:t>
            </a:r>
          </a:p>
          <a:p>
            <a:pPr marL="0" algn="just">
              <a:buNone/>
            </a:pPr>
            <a:r>
              <a:rPr lang="cs-CZ" sz="2000" dirty="0" smtClean="0"/>
              <a:t>Vypravěč </a:t>
            </a:r>
            <a:r>
              <a:rPr lang="cs-CZ" sz="2000" b="1" dirty="0" smtClean="0"/>
              <a:t>oslovuje čtenáře, </a:t>
            </a:r>
            <a:r>
              <a:rPr lang="cs-CZ" sz="2000" dirty="0" smtClean="0"/>
              <a:t>je místy </a:t>
            </a:r>
            <a:r>
              <a:rPr lang="cs-CZ" sz="2000" b="1" dirty="0" smtClean="0"/>
              <a:t>subjektivní </a:t>
            </a:r>
            <a:r>
              <a:rPr lang="cs-CZ" sz="2000" dirty="0" smtClean="0"/>
              <a:t>(No, nevím; Tohle nám, holky, nedělejte). Autor se snaží mluvit jazykem současnosti (opakování ukazovacích zájmen, nespisovné výrazy, oslovení osob jako </a:t>
            </a:r>
            <a:r>
              <a:rPr lang="cs-CZ" sz="2000" dirty="0" err="1" smtClean="0"/>
              <a:t>Zuzi</a:t>
            </a:r>
            <a:r>
              <a:rPr lang="cs-CZ" sz="2000" dirty="0" smtClean="0"/>
              <a:t>). Téma – láska, touha, vztahy mezi lidmi, tragické i úsměvné příběhy,hrdinové povídek jsou dnešní ,,živí lidé“ (staří, mladí i bezelstné děti s jejich vnímáním reality aj.), v  díle nechybí nadhled a humor.                    </a:t>
            </a:r>
          </a:p>
          <a:p>
            <a:pPr marL="0" algn="just">
              <a:buNone/>
            </a:pPr>
            <a:r>
              <a:rPr lang="cs-CZ" sz="2000" b="1" dirty="0" smtClean="0"/>
              <a:t>Snaha autora </a:t>
            </a:r>
            <a:r>
              <a:rPr lang="cs-CZ" sz="2000" dirty="0" smtClean="0"/>
              <a:t>i přes zobrazené bolesti ukázat svět lepší, než jaký opravdu je. Např. taxikář je v dnešní době synonymem pro faleš, </a:t>
            </a:r>
            <a:r>
              <a:rPr lang="cs-CZ" sz="2000" smtClean="0"/>
              <a:t>nezřízenou touhu </a:t>
            </a:r>
            <a:r>
              <a:rPr lang="cs-CZ" sz="2000" dirty="0" smtClean="0"/>
              <a:t>po penězích a obohacení se za každou cenu. Název povídky Hodný taxikář dokládá Svěrákovu touhu pomyslné ostré hrany obrušovat a dodat pocit lidskosti a dobroty tam, kde kolikrát třeba ani nejsou.  </a:t>
            </a:r>
          </a:p>
          <a:p>
            <a:pPr algn="just">
              <a:buNone/>
            </a:pPr>
            <a:r>
              <a:rPr lang="cs-CZ" sz="2000" dirty="0" smtClean="0"/>
              <a:t>Ukazuje obyčejné příběhy, které se mohou přihodit každému z nás.</a:t>
            </a:r>
            <a:endParaRPr lang="cs-CZ" sz="2000" dirty="0"/>
          </a:p>
        </p:txBody>
      </p:sp>
      <p:sp>
        <p:nvSpPr>
          <p:cNvPr id="4" name="Nadpis 1"/>
          <p:cNvSpPr txBox="1">
            <a:spLocks/>
          </p:cNvSpPr>
          <p:nvPr/>
        </p:nvSpPr>
        <p:spPr>
          <a:xfrm>
            <a:off x="428596" y="142852"/>
            <a:ext cx="3214710" cy="990608"/>
          </a:xfrm>
          <a:prstGeom prst="rect">
            <a:avLst/>
          </a:prstGeom>
          <a:gradFill>
            <a:gsLst>
              <a:gs pos="0">
                <a:srgbClr val="C00000"/>
              </a:gs>
              <a:gs pos="50000">
                <a:schemeClr val="accent1">
                  <a:tint val="44500"/>
                  <a:satMod val="160000"/>
                </a:schemeClr>
              </a:gs>
              <a:gs pos="100000">
                <a:schemeClr val="accent1">
                  <a:tint val="23500"/>
                  <a:satMod val="160000"/>
                </a:schemeClr>
              </a:gs>
            </a:gsLst>
            <a:lin ang="4800000" scaled="0"/>
          </a:gradFill>
          <a:ln w="25400">
            <a:solidFill>
              <a:schemeClr val="tx1"/>
            </a:solidFill>
          </a:ln>
          <a:effectLst>
            <a:outerShdw blurRad="50800" dist="88900" dir="5400000" algn="ctr" rotWithShape="0">
              <a:srgbClr val="000000">
                <a:alpha val="43137"/>
              </a:srgbClr>
            </a:outerShdw>
          </a:effectLst>
        </p:spPr>
        <p:txBody>
          <a:bodyPr vert="horz" lIns="91440" tIns="45720" rIns="91440" bIns="45720" rtlCol="0"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7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rPr>
              <a:t>Výchozí text 3</a:t>
            </a:r>
            <a:endParaRPr kumimoji="0" lang="cs-CZ" sz="2800" b="1"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Monotype Corsiva" pitchFamily="66" charset="0"/>
              <a:ea typeface="+mj-ea"/>
              <a:cs typeface="+mj-cs"/>
            </a:endParaRPr>
          </a:p>
        </p:txBody>
      </p:sp>
    </p:spTree>
  </p:cSld>
  <p:clrMapOvr>
    <a:masterClrMapping/>
  </p:clrMapOvr>
  <p:transition spd="slow">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85720" y="4929198"/>
            <a:ext cx="8286808" cy="1015663"/>
          </a:xfrm>
          <a:prstGeom prst="rect">
            <a:avLst/>
          </a:prstGeom>
          <a:gradFill>
            <a:gsLst>
              <a:gs pos="0">
                <a:srgbClr val="C00000"/>
              </a:gs>
              <a:gs pos="50000">
                <a:schemeClr val="accent1">
                  <a:tint val="44500"/>
                  <a:satMod val="160000"/>
                </a:schemeClr>
              </a:gs>
              <a:gs pos="100000">
                <a:schemeClr val="accent1">
                  <a:tint val="23500"/>
                  <a:satMod val="160000"/>
                </a:schemeClr>
              </a:gs>
            </a:gsLst>
            <a:lin ang="3600000" scaled="0"/>
          </a:gradFill>
          <a:ln w="25400">
            <a:solidFill>
              <a:schemeClr val="tx1"/>
            </a:solidFill>
          </a:ln>
          <a:effectLst>
            <a:outerShdw blurRad="50800" dist="25400" dir="5400000" algn="ctr" rotWithShape="0">
              <a:srgbClr val="000000">
                <a:alpha val="43137"/>
              </a:srgbClr>
            </a:outerShdw>
          </a:effectLst>
        </p:spPr>
        <p:txBody>
          <a:bodyPr wrap="square" rtlCol="0">
            <a:spAutoFit/>
          </a:bodyPr>
          <a:lstStyle/>
          <a:p>
            <a:r>
              <a:rPr lang="cs-CZ" dirty="0" smtClean="0">
                <a:hlinkClick r:id="rId2"/>
              </a:rPr>
              <a:t>http://www.</a:t>
            </a:r>
            <a:r>
              <a:rPr lang="cs-CZ" dirty="0" err="1" smtClean="0">
                <a:hlinkClick r:id="rId2"/>
              </a:rPr>
              <a:t>ceskatelevize.cz</a:t>
            </a:r>
            <a:r>
              <a:rPr lang="cs-CZ" dirty="0" smtClean="0">
                <a:hlinkClick r:id="rId2"/>
              </a:rPr>
              <a:t>/ct24/kultura/154273-nove-</a:t>
            </a:r>
            <a:r>
              <a:rPr lang="cs-CZ" dirty="0" err="1" smtClean="0">
                <a:hlinkClick r:id="rId2"/>
              </a:rPr>
              <a:t>povidky</a:t>
            </a:r>
            <a:r>
              <a:rPr lang="cs-CZ" dirty="0" smtClean="0">
                <a:hlinkClick r:id="rId2"/>
              </a:rPr>
              <a:t>-</a:t>
            </a:r>
            <a:r>
              <a:rPr lang="cs-CZ" dirty="0" err="1" smtClean="0">
                <a:hlinkClick r:id="rId2"/>
              </a:rPr>
              <a:t>sebrane</a:t>
            </a:r>
            <a:r>
              <a:rPr lang="cs-CZ" dirty="0" smtClean="0">
                <a:hlinkClick r:id="rId2"/>
              </a:rPr>
              <a:t>-pecky-</a:t>
            </a:r>
            <a:r>
              <a:rPr lang="cs-CZ" dirty="0" err="1" smtClean="0">
                <a:hlinkClick r:id="rId2"/>
              </a:rPr>
              <a:t>zdenka</a:t>
            </a:r>
            <a:r>
              <a:rPr lang="cs-CZ" dirty="0" smtClean="0">
                <a:hlinkClick r:id="rId2"/>
              </a:rPr>
              <a:t>-</a:t>
            </a:r>
            <a:r>
              <a:rPr lang="cs-CZ" dirty="0" err="1" smtClean="0">
                <a:hlinkClick r:id="rId2"/>
              </a:rPr>
              <a:t>sveraka</a:t>
            </a:r>
            <a:r>
              <a:rPr lang="cs-CZ" dirty="0" smtClean="0">
                <a:hlinkClick r:id="rId2"/>
              </a:rPr>
              <a:t>/</a:t>
            </a:r>
            <a:r>
              <a:rPr lang="cs-CZ" dirty="0" smtClean="0"/>
              <a:t>  </a:t>
            </a:r>
            <a:r>
              <a:rPr lang="cs-CZ" sz="2400" b="1" dirty="0" smtClean="0">
                <a:latin typeface="Monotype Corsiva" pitchFamily="66" charset="0"/>
              </a:rPr>
              <a:t>Podívejte se na video (rozhovor) a odpovězte na otázky.</a:t>
            </a:r>
            <a:endParaRPr lang="cs-CZ" b="1" dirty="0" smtClean="0">
              <a:latin typeface="Monotype Corsiva" pitchFamily="66" charset="0"/>
            </a:endParaRPr>
          </a:p>
          <a:p>
            <a:endParaRPr lang="cs-CZ" dirty="0"/>
          </a:p>
        </p:txBody>
      </p:sp>
      <p:sp>
        <p:nvSpPr>
          <p:cNvPr id="9" name="TextovéPole 8"/>
          <p:cNvSpPr txBox="1"/>
          <p:nvPr/>
        </p:nvSpPr>
        <p:spPr>
          <a:xfrm>
            <a:off x="4000496" y="642918"/>
            <a:ext cx="4929222" cy="3416320"/>
          </a:xfrm>
          <a:prstGeom prst="rect">
            <a:avLst/>
          </a:prstGeom>
          <a:gradFill>
            <a:gsLst>
              <a:gs pos="0">
                <a:srgbClr val="C00000"/>
              </a:gs>
              <a:gs pos="50000">
                <a:schemeClr val="accent1">
                  <a:tint val="44500"/>
                  <a:satMod val="160000"/>
                </a:schemeClr>
              </a:gs>
              <a:gs pos="100000">
                <a:schemeClr val="accent1">
                  <a:tint val="23500"/>
                  <a:satMod val="160000"/>
                </a:schemeClr>
              </a:gs>
            </a:gsLst>
            <a:lin ang="3600000" scaled="0"/>
          </a:gradFill>
          <a:ln w="25400">
            <a:solidFill>
              <a:schemeClr val="tx1"/>
            </a:solidFill>
          </a:ln>
          <a:effectLst>
            <a:outerShdw blurRad="50800" dist="25400" dir="6360000" algn="ctr" rotWithShape="0">
              <a:srgbClr val="000000">
                <a:alpha val="43137"/>
              </a:srgbClr>
            </a:outerShdw>
          </a:effectLst>
        </p:spPr>
        <p:txBody>
          <a:bodyPr wrap="square" rtlCol="0">
            <a:spAutoFit/>
          </a:bodyPr>
          <a:lstStyle/>
          <a:p>
            <a:pPr marL="342900" indent="-342900">
              <a:buAutoNum type="alphaLcParenR"/>
            </a:pPr>
            <a:endParaRPr lang="cs-CZ" b="1" dirty="0" smtClean="0">
              <a:effectLst>
                <a:outerShdw blurRad="38100" dist="38100" dir="2700000" algn="tl">
                  <a:srgbClr val="000000">
                    <a:alpha val="43137"/>
                  </a:srgbClr>
                </a:outerShdw>
              </a:effectLst>
            </a:endParaRPr>
          </a:p>
          <a:p>
            <a:pPr marL="342900" indent="-342900">
              <a:buAutoNum type="alphaLcParenR"/>
            </a:pPr>
            <a:r>
              <a:rPr lang="cs-CZ" b="1" dirty="0" smtClean="0">
                <a:effectLst>
                  <a:outerShdw blurRad="38100" dist="38100" dir="2700000" algn="tl">
                    <a:srgbClr val="000000">
                      <a:alpha val="43137"/>
                    </a:srgbClr>
                  </a:outerShdw>
                </a:effectLst>
              </a:rPr>
              <a:t>Jak píše své povídky?  </a:t>
            </a:r>
          </a:p>
          <a:p>
            <a:pPr marL="342900" indent="-342900">
              <a:buAutoNum type="alphaLcParenR"/>
            </a:pPr>
            <a:r>
              <a:rPr lang="cs-CZ" b="1" dirty="0" smtClean="0">
                <a:effectLst>
                  <a:outerShdw blurRad="38100" dist="38100" dir="2700000" algn="tl">
                    <a:srgbClr val="000000">
                      <a:alpha val="43137"/>
                    </a:srgbClr>
                  </a:outerShdw>
                </a:effectLst>
              </a:rPr>
              <a:t>Kde hledal inspiraci pro povídku Nákup?</a:t>
            </a:r>
          </a:p>
          <a:p>
            <a:pPr marL="342900" indent="-342900">
              <a:buAutoNum type="alphaLcParenR"/>
            </a:pPr>
            <a:r>
              <a:rPr lang="cs-CZ" b="1" dirty="0" smtClean="0">
                <a:effectLst>
                  <a:outerShdw blurRad="38100" dist="38100" dir="2700000" algn="tl">
                    <a:srgbClr val="000000">
                      <a:alpha val="43137"/>
                    </a:srgbClr>
                  </a:outerShdw>
                </a:effectLst>
              </a:rPr>
              <a:t>Kdy začal Z. Svěrák se psaním? Chtěl by opět učit ve škole?</a:t>
            </a:r>
          </a:p>
          <a:p>
            <a:pPr marL="342900" indent="-342900">
              <a:buAutoNum type="alphaLcParenR"/>
            </a:pPr>
            <a:r>
              <a:rPr lang="cs-CZ" b="1" dirty="0" smtClean="0">
                <a:effectLst>
                  <a:outerShdw blurRad="38100" dist="38100" dir="2700000" algn="tl">
                    <a:srgbClr val="000000">
                      <a:alpha val="43137"/>
                    </a:srgbClr>
                  </a:outerShdw>
                </a:effectLst>
              </a:rPr>
              <a:t>Které české slovo má nejraději?</a:t>
            </a:r>
          </a:p>
          <a:p>
            <a:pPr marL="342900" indent="-342900">
              <a:buAutoNum type="alphaLcParenR"/>
            </a:pPr>
            <a:r>
              <a:rPr lang="cs-CZ" b="1" dirty="0" smtClean="0">
                <a:effectLst>
                  <a:outerShdw blurRad="38100" dist="38100" dir="2700000" algn="tl">
                    <a:srgbClr val="000000">
                      <a:alpha val="43137"/>
                    </a:srgbClr>
                  </a:outerShdw>
                </a:effectLst>
              </a:rPr>
              <a:t>Dá se podle Z. Svěráka naučit kvalitnímu psaní?</a:t>
            </a:r>
          </a:p>
          <a:p>
            <a:pPr marL="342900" indent="-342900">
              <a:buAutoNum type="alphaLcParenR"/>
            </a:pPr>
            <a:r>
              <a:rPr lang="cs-CZ" b="1" dirty="0" smtClean="0">
                <a:effectLst>
                  <a:outerShdw blurRad="38100" dist="38100" dir="2700000" algn="tl">
                    <a:srgbClr val="000000">
                      <a:alpha val="43137"/>
                    </a:srgbClr>
                  </a:outerShdw>
                </a:effectLst>
              </a:rPr>
              <a:t>Souhlasíte s názory redaktorky (ženská duše aj.) ?</a:t>
            </a:r>
          </a:p>
          <a:p>
            <a:pPr marL="342900" indent="-342900">
              <a:buAutoNum type="alphaLcParenR"/>
            </a:pPr>
            <a:endParaRPr lang="cs-CZ" b="1" dirty="0" smtClean="0">
              <a:effectLst>
                <a:outerShdw blurRad="38100" dist="38100" dir="2700000" algn="tl">
                  <a:srgbClr val="000000">
                    <a:alpha val="43137"/>
                  </a:srgbClr>
                </a:outerShdw>
              </a:effectLst>
            </a:endParaRPr>
          </a:p>
          <a:p>
            <a:pPr marL="342900" indent="-342900">
              <a:buAutoNum type="alphaLcParenR"/>
            </a:pPr>
            <a:endParaRPr lang="cs-CZ" b="1" dirty="0">
              <a:effectLst>
                <a:outerShdw blurRad="38100" dist="38100" dir="2700000" algn="tl">
                  <a:srgbClr val="000000">
                    <a:alpha val="43137"/>
                  </a:srgbClr>
                </a:outerShdw>
              </a:effectLst>
            </a:endParaRPr>
          </a:p>
        </p:txBody>
      </p:sp>
      <p:pic>
        <p:nvPicPr>
          <p:cNvPr id="4" name="Obrázek 3" descr="MC900199228.WMF"/>
          <p:cNvPicPr>
            <a:picLocks noChangeAspect="1"/>
          </p:cNvPicPr>
          <p:nvPr/>
        </p:nvPicPr>
        <p:blipFill>
          <a:blip r:embed="rId3"/>
          <a:stretch>
            <a:fillRect/>
          </a:stretch>
        </p:blipFill>
        <p:spPr>
          <a:xfrm>
            <a:off x="7786710" y="3214686"/>
            <a:ext cx="1071570" cy="835414"/>
          </a:xfrm>
          <a:prstGeom prst="rect">
            <a:avLst/>
          </a:prstGeom>
        </p:spPr>
      </p:pic>
    </p:spTree>
  </p:cSld>
  <p:clrMapOvr>
    <a:masterClrMapping/>
  </p:clrMapOvr>
  <p:transition spd="slow">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3786182" y="642918"/>
            <a:ext cx="5072098" cy="5632311"/>
          </a:xfrm>
          <a:prstGeom prst="rect">
            <a:avLst/>
          </a:prstGeom>
          <a:gradFill>
            <a:gsLst>
              <a:gs pos="0">
                <a:srgbClr val="C00000"/>
              </a:gs>
              <a:gs pos="50000">
                <a:schemeClr val="accent1">
                  <a:tint val="44500"/>
                  <a:satMod val="160000"/>
                </a:schemeClr>
              </a:gs>
              <a:gs pos="100000">
                <a:schemeClr val="accent1">
                  <a:tint val="23500"/>
                  <a:satMod val="160000"/>
                </a:schemeClr>
              </a:gs>
            </a:gsLst>
            <a:lin ang="3600000" scaled="0"/>
          </a:gradFill>
          <a:ln w="25400">
            <a:solidFill>
              <a:schemeClr val="tx1"/>
            </a:solidFill>
          </a:ln>
          <a:effectLst>
            <a:outerShdw blurRad="50800" dist="88900" dir="5400000" algn="ctr" rotWithShape="0">
              <a:srgbClr val="000000">
                <a:alpha val="43137"/>
              </a:srgbClr>
            </a:outerShdw>
          </a:effectLst>
        </p:spPr>
        <p:txBody>
          <a:bodyPr wrap="square" rtlCol="0">
            <a:spAutoFit/>
          </a:bodyPr>
          <a:lstStyle/>
          <a:p>
            <a:pPr marL="342900" indent="-342900" algn="just">
              <a:buAutoNum type="alphaLcParenR"/>
            </a:pPr>
            <a:r>
              <a:rPr lang="cs-CZ" dirty="0" smtClean="0"/>
              <a:t>Situaci nebo zaslechnutou větu nosí v hlavě a později ji  doplňuje texty inspirovanými </a:t>
            </a:r>
            <a:r>
              <a:rPr lang="cs-CZ" u="sng" dirty="0" smtClean="0"/>
              <a:t>vlastními zážitky a vzpomínkami</a:t>
            </a:r>
            <a:r>
              <a:rPr lang="cs-CZ" dirty="0" smtClean="0"/>
              <a:t>. </a:t>
            </a:r>
          </a:p>
          <a:p>
            <a:pPr marL="342900" indent="-342900" algn="just">
              <a:buAutoNum type="alphaLcParenR"/>
            </a:pPr>
            <a:r>
              <a:rPr lang="cs-CZ" dirty="0" smtClean="0"/>
              <a:t>K povídce Nákup autora </a:t>
            </a:r>
            <a:r>
              <a:rPr lang="cs-CZ" u="sng" dirty="0" smtClean="0"/>
              <a:t>inspirovala příhoda</a:t>
            </a:r>
            <a:r>
              <a:rPr lang="cs-CZ" dirty="0" smtClean="0"/>
              <a:t>, kdy v obchodě potkal pár starých manželů, kteří se k sobě nechovali zrovna hezky. ZS přemýšlí o tom, proč jejich vztah dospěl až do této fáze.</a:t>
            </a:r>
          </a:p>
          <a:p>
            <a:pPr marL="342900" indent="-342900" algn="just"/>
            <a:r>
              <a:rPr lang="cs-CZ" dirty="0" smtClean="0"/>
              <a:t>c)   Psát začal autor </a:t>
            </a:r>
            <a:r>
              <a:rPr lang="cs-CZ" u="sng" dirty="0" smtClean="0"/>
              <a:t>už na gymnáziu, pro pobavení </a:t>
            </a:r>
            <a:r>
              <a:rPr lang="cs-CZ" dirty="0" smtClean="0"/>
              <a:t>svých s</a:t>
            </a:r>
            <a:r>
              <a:rPr lang="cs-CZ" u="sng" dirty="0" smtClean="0"/>
              <a:t>polužáků</a:t>
            </a:r>
            <a:r>
              <a:rPr lang="cs-CZ" dirty="0" smtClean="0"/>
              <a:t>. Později také z tohoto důvodu studoval </a:t>
            </a:r>
            <a:r>
              <a:rPr lang="cs-CZ" u="sng" dirty="0" smtClean="0"/>
              <a:t>pedagogickou fakultu</a:t>
            </a:r>
            <a:r>
              <a:rPr lang="cs-CZ" dirty="0" smtClean="0"/>
              <a:t>. Ke psaní  povídek se vrátil až v pozdějším věku. Do školy  by se vrátil snad jen </a:t>
            </a:r>
            <a:r>
              <a:rPr lang="cs-CZ" u="sng" dirty="0" smtClean="0"/>
              <a:t>na dvě hodiny</a:t>
            </a:r>
            <a:r>
              <a:rPr lang="cs-CZ" dirty="0" smtClean="0"/>
              <a:t>.</a:t>
            </a:r>
          </a:p>
          <a:p>
            <a:pPr marL="342900" indent="-342900" algn="just"/>
            <a:r>
              <a:rPr lang="cs-CZ" dirty="0" smtClean="0"/>
              <a:t>d)  Autoři by se neměli nechat odradit odmítáním svých textů, měli by </a:t>
            </a:r>
            <a:r>
              <a:rPr lang="cs-CZ" u="sng" dirty="0" smtClean="0"/>
              <a:t>mít trpělivost </a:t>
            </a:r>
            <a:r>
              <a:rPr lang="cs-CZ" dirty="0" smtClean="0"/>
              <a:t>a nevzdávat se. ,,Psaní se dá naučit jen a jen psaním.“</a:t>
            </a:r>
          </a:p>
          <a:p>
            <a:pPr marL="342900" indent="-342900" algn="just">
              <a:buAutoNum type="alphaLcParenR" startAt="5"/>
            </a:pPr>
            <a:r>
              <a:rPr lang="cs-CZ" dirty="0" smtClean="0"/>
              <a:t>Nemá žádné takové slovo. Čeština má podle ZS mnoho krásných slov, nechce volbou žádnému z nich ukřivdit.  Uvádí jako příklad slovo ,,rozšafný“.</a:t>
            </a:r>
          </a:p>
          <a:p>
            <a:pPr marL="342900" indent="-342900" algn="just">
              <a:buAutoNum type="alphaLcParenR" startAt="5"/>
            </a:pPr>
            <a:r>
              <a:rPr lang="cs-CZ" dirty="0" smtClean="0"/>
              <a:t>Individuální řešení, diskuse s žáky.</a:t>
            </a:r>
            <a:endParaRPr lang="cs-CZ" dirty="0"/>
          </a:p>
        </p:txBody>
      </p:sp>
    </p:spTree>
  </p:cSld>
  <p:clrMapOvr>
    <a:masterClrMapping/>
  </p:clrMapOvr>
  <p:transition spd="slow">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4214810" y="642918"/>
            <a:ext cx="4572032" cy="1357322"/>
          </a:xfrm>
          <a:ln w="38100">
            <a:solidFill>
              <a:schemeClr val="tx1"/>
            </a:solidFill>
          </a:ln>
        </p:spPr>
        <p:txBody>
          <a:bodyPr>
            <a:normAutofit fontScale="90000"/>
          </a:bodyPr>
          <a:lstStyle/>
          <a:p>
            <a:r>
              <a:rPr lang="cs-CZ" b="1" dirty="0" smtClean="0">
                <a:effectLst>
                  <a:outerShdw blurRad="38100" dist="38100" dir="2700000" algn="tl">
                    <a:srgbClr val="000000">
                      <a:alpha val="43137"/>
                    </a:srgbClr>
                  </a:outerShdw>
                </a:effectLst>
                <a:latin typeface="Monotype Corsiva" pitchFamily="66" charset="0"/>
              </a:rPr>
              <a:t>TV pořad  </a:t>
            </a:r>
            <a:br>
              <a:rPr lang="cs-CZ" b="1" dirty="0" smtClean="0">
                <a:effectLst>
                  <a:outerShdw blurRad="38100" dist="38100" dir="2700000" algn="tl">
                    <a:srgbClr val="000000">
                      <a:alpha val="43137"/>
                    </a:srgbClr>
                  </a:outerShdw>
                </a:effectLst>
                <a:latin typeface="Monotype Corsiva" pitchFamily="66" charset="0"/>
              </a:rPr>
            </a:br>
            <a:r>
              <a:rPr lang="cs-CZ" b="1" dirty="0" smtClean="0">
                <a:effectLst>
                  <a:outerShdw blurRad="38100" dist="38100" dir="2700000" algn="tl">
                    <a:srgbClr val="000000">
                      <a:alpha val="43137"/>
                    </a:srgbClr>
                  </a:outerShdw>
                </a:effectLst>
                <a:latin typeface="Monotype Corsiva" pitchFamily="66" charset="0"/>
              </a:rPr>
              <a:t>Komici na jedničku</a:t>
            </a:r>
            <a:endParaRPr lang="cs-CZ"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a:spLocks noGrp="1"/>
          </p:cNvSpPr>
          <p:nvPr>
            <p:ph idx="1"/>
          </p:nvPr>
        </p:nvSpPr>
        <p:spPr>
          <a:xfrm>
            <a:off x="457200" y="3429000"/>
            <a:ext cx="8229600" cy="3214710"/>
          </a:xfrm>
          <a:gradFill>
            <a:gsLst>
              <a:gs pos="0">
                <a:schemeClr val="accent2"/>
              </a:gs>
              <a:gs pos="50000">
                <a:schemeClr val="accent1">
                  <a:tint val="44500"/>
                  <a:satMod val="160000"/>
                </a:schemeClr>
              </a:gs>
              <a:gs pos="100000">
                <a:schemeClr val="accent1">
                  <a:tint val="23500"/>
                  <a:satMod val="160000"/>
                </a:schemeClr>
              </a:gs>
            </a:gsLst>
            <a:lin ang="5400000" scaled="0"/>
          </a:gradFill>
          <a:ln>
            <a:solidFill>
              <a:schemeClr val="tx1"/>
            </a:solidFill>
          </a:ln>
          <a:effectLst>
            <a:outerShdw blurRad="50800" dist="63500" dir="5400000" algn="ctr" rotWithShape="0">
              <a:srgbClr val="000000">
                <a:alpha val="43137"/>
              </a:srgbClr>
            </a:outerShdw>
          </a:effectLst>
        </p:spPr>
        <p:txBody>
          <a:bodyPr>
            <a:normAutofit lnSpcReduction="10000"/>
          </a:bodyPr>
          <a:lstStyle/>
          <a:p>
            <a:pPr marL="514350" indent="-514350">
              <a:buAutoNum type="alphaUcParenR"/>
            </a:pPr>
            <a:r>
              <a:rPr lang="cs-CZ" sz="2600" b="1" dirty="0" smtClean="0">
                <a:latin typeface="Monotype Corsiva" pitchFamily="66" charset="0"/>
              </a:rPr>
              <a:t>Podívejte se na pořad. Jak chápete Svěrákovo vyjádření  ,,princip mystifikace za účelem humoru“? Jak se vám </a:t>
            </a:r>
            <a:r>
              <a:rPr lang="cs-CZ" sz="2600" b="1" u="sng" dirty="0" smtClean="0">
                <a:latin typeface="Monotype Corsiva" pitchFamily="66" charset="0"/>
              </a:rPr>
              <a:t>pořad líbí </a:t>
            </a:r>
            <a:r>
              <a:rPr lang="cs-CZ" sz="2600" b="1" dirty="0" smtClean="0">
                <a:latin typeface="Monotype Corsiva" pitchFamily="66" charset="0"/>
              </a:rPr>
              <a:t>a proč? Hrají v dílech DJC  ženy? </a:t>
            </a:r>
          </a:p>
          <a:p>
            <a:pPr marL="514350" indent="-514350">
              <a:buNone/>
            </a:pPr>
            <a:r>
              <a:rPr lang="cs-CZ" sz="1800" b="1" dirty="0" smtClean="0">
                <a:hlinkClick r:id="rId2"/>
              </a:rPr>
              <a:t>            </a:t>
            </a:r>
          </a:p>
          <a:p>
            <a:pPr marL="514350" indent="-514350">
              <a:buNone/>
            </a:pPr>
            <a:r>
              <a:rPr lang="cs-CZ" sz="1800" b="1" dirty="0" smtClean="0">
                <a:hlinkClick r:id="rId2"/>
              </a:rPr>
              <a:t>http://www.</a:t>
            </a:r>
            <a:r>
              <a:rPr lang="cs-CZ" sz="1800" b="1" dirty="0" err="1" smtClean="0">
                <a:hlinkClick r:id="rId2"/>
              </a:rPr>
              <a:t>youtube.com</a:t>
            </a:r>
            <a:r>
              <a:rPr lang="cs-CZ" sz="1800" b="1" dirty="0" smtClean="0">
                <a:hlinkClick r:id="rId2"/>
              </a:rPr>
              <a:t>/</a:t>
            </a:r>
            <a:r>
              <a:rPr lang="cs-CZ" sz="1800" b="1" dirty="0" err="1" smtClean="0">
                <a:hlinkClick r:id="rId2"/>
              </a:rPr>
              <a:t>watch</a:t>
            </a:r>
            <a:r>
              <a:rPr lang="cs-CZ" sz="1800" b="1" dirty="0" smtClean="0">
                <a:hlinkClick r:id="rId2"/>
              </a:rPr>
              <a:t>?v=I-2Ao3FANdQ</a:t>
            </a:r>
            <a:endParaRPr lang="cs-CZ" sz="1800" b="1" dirty="0" smtClean="0"/>
          </a:p>
          <a:p>
            <a:pPr marL="514350" indent="-514350">
              <a:buNone/>
            </a:pPr>
            <a:r>
              <a:rPr lang="cs-CZ" sz="2600" b="1" dirty="0" smtClean="0"/>
              <a:t>B)  </a:t>
            </a:r>
            <a:r>
              <a:rPr lang="cs-CZ" sz="2400" b="1" dirty="0" smtClean="0">
                <a:latin typeface="Monotype Corsiva" pitchFamily="66" charset="0"/>
              </a:rPr>
              <a:t>Odpovězte na </a:t>
            </a:r>
            <a:r>
              <a:rPr lang="cs-CZ" sz="2400" b="1" u="sng" dirty="0" smtClean="0">
                <a:latin typeface="Monotype Corsiva" pitchFamily="66" charset="0"/>
              </a:rPr>
              <a:t>kvízové otázky </a:t>
            </a:r>
            <a:r>
              <a:rPr lang="cs-CZ" sz="2400" b="1" dirty="0" smtClean="0">
                <a:latin typeface="Monotype Corsiva" pitchFamily="66" charset="0"/>
              </a:rPr>
              <a:t>(odkaz dole), poté klikněte na odeslat a zobrazí se vám výsledek, ten si zapište.</a:t>
            </a:r>
            <a:endParaRPr lang="cs-CZ" sz="2600" b="1" dirty="0" smtClean="0">
              <a:latin typeface="Monotype Corsiva" pitchFamily="66" charset="0"/>
            </a:endParaRPr>
          </a:p>
          <a:p>
            <a:pPr marL="514350" indent="-514350">
              <a:buNone/>
            </a:pPr>
            <a:r>
              <a:rPr lang="cs-CZ" sz="1800" b="1" dirty="0" smtClean="0">
                <a:hlinkClick r:id="rId3"/>
              </a:rPr>
              <a:t>http://www.</a:t>
            </a:r>
            <a:r>
              <a:rPr lang="cs-CZ" sz="1800" b="1" dirty="0" err="1" smtClean="0">
                <a:hlinkClick r:id="rId3"/>
              </a:rPr>
              <a:t>ceskatelevize.cz</a:t>
            </a:r>
            <a:r>
              <a:rPr lang="cs-CZ" sz="1800" b="1" dirty="0" smtClean="0">
                <a:hlinkClick r:id="rId3"/>
              </a:rPr>
              <a:t>/porady/0-komici-na-</a:t>
            </a:r>
            <a:r>
              <a:rPr lang="cs-CZ" sz="1800" b="1" dirty="0" err="1" smtClean="0">
                <a:hlinkClick r:id="rId3"/>
              </a:rPr>
              <a:t>jednicku</a:t>
            </a:r>
            <a:r>
              <a:rPr lang="cs-CZ" sz="1800" b="1" dirty="0" smtClean="0">
                <a:hlinkClick r:id="rId3"/>
              </a:rPr>
              <a:t>/6311-</a:t>
            </a:r>
            <a:r>
              <a:rPr lang="cs-CZ" sz="1800" b="1" dirty="0" err="1" smtClean="0">
                <a:hlinkClick r:id="rId3"/>
              </a:rPr>
              <a:t>zdenek</a:t>
            </a:r>
            <a:r>
              <a:rPr lang="cs-CZ" sz="1800" b="1" dirty="0" smtClean="0">
                <a:hlinkClick r:id="rId3"/>
              </a:rPr>
              <a:t>-</a:t>
            </a:r>
            <a:r>
              <a:rPr lang="cs-CZ" sz="1800" b="1" dirty="0" err="1" smtClean="0">
                <a:hlinkClick r:id="rId3"/>
              </a:rPr>
              <a:t>sverak</a:t>
            </a:r>
            <a:r>
              <a:rPr lang="cs-CZ" sz="1800" b="1" dirty="0" smtClean="0">
                <a:hlinkClick r:id="rId3"/>
              </a:rPr>
              <a:t>-a-</a:t>
            </a:r>
            <a:r>
              <a:rPr lang="cs-CZ" sz="1800" b="1" dirty="0" err="1" smtClean="0">
                <a:hlinkClick r:id="rId3"/>
              </a:rPr>
              <a:t>ladislav</a:t>
            </a:r>
            <a:r>
              <a:rPr lang="cs-CZ" sz="1800" b="1" dirty="0" smtClean="0">
                <a:hlinkClick r:id="rId3"/>
              </a:rPr>
              <a:t>-</a:t>
            </a:r>
            <a:r>
              <a:rPr lang="cs-CZ" sz="1800" b="1" dirty="0" err="1" smtClean="0">
                <a:hlinkClick r:id="rId3"/>
              </a:rPr>
              <a:t>smoljak</a:t>
            </a:r>
            <a:r>
              <a:rPr lang="cs-CZ" sz="1800" b="1" dirty="0" smtClean="0">
                <a:hlinkClick r:id="rId3"/>
              </a:rPr>
              <a:t>/</a:t>
            </a:r>
            <a:endParaRPr lang="cs-CZ" sz="1800" b="1" dirty="0" smtClean="0"/>
          </a:p>
          <a:p>
            <a:pPr marL="514350" indent="-514350">
              <a:buNone/>
            </a:pPr>
            <a:endParaRPr lang="cs-CZ" sz="1800" b="1" dirty="0" smtClean="0"/>
          </a:p>
          <a:p>
            <a:pPr marL="514350" indent="-514350">
              <a:buNone/>
            </a:pPr>
            <a:endParaRPr lang="cs-CZ" b="1" dirty="0"/>
          </a:p>
        </p:txBody>
      </p:sp>
    </p:spTree>
  </p:cSld>
  <p:clrMapOvr>
    <a:masterClrMapping/>
  </p:clrMapOvr>
  <p:transition spd="slow">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4214810" y="642918"/>
            <a:ext cx="4572032" cy="1357322"/>
          </a:xfrm>
          <a:ln w="38100">
            <a:solidFill>
              <a:schemeClr val="tx1"/>
            </a:solidFill>
          </a:ln>
        </p:spPr>
        <p:txBody>
          <a:bodyPr>
            <a:normAutofit fontScale="90000"/>
          </a:bodyPr>
          <a:lstStyle/>
          <a:p>
            <a:r>
              <a:rPr lang="cs-CZ" b="1" dirty="0" smtClean="0">
                <a:effectLst>
                  <a:outerShdw blurRad="38100" dist="38100" dir="2700000" algn="tl">
                    <a:srgbClr val="000000">
                      <a:alpha val="43137"/>
                    </a:srgbClr>
                  </a:outerShdw>
                </a:effectLst>
                <a:latin typeface="Monotype Corsiva" pitchFamily="66" charset="0"/>
              </a:rPr>
              <a:t>TV pořad  </a:t>
            </a:r>
            <a:br>
              <a:rPr lang="cs-CZ" b="1" dirty="0" smtClean="0">
                <a:effectLst>
                  <a:outerShdw blurRad="38100" dist="38100" dir="2700000" algn="tl">
                    <a:srgbClr val="000000">
                      <a:alpha val="43137"/>
                    </a:srgbClr>
                  </a:outerShdw>
                </a:effectLst>
                <a:latin typeface="Monotype Corsiva" pitchFamily="66" charset="0"/>
              </a:rPr>
            </a:br>
            <a:r>
              <a:rPr lang="cs-CZ" b="1" dirty="0" smtClean="0">
                <a:effectLst>
                  <a:outerShdw blurRad="38100" dist="38100" dir="2700000" algn="tl">
                    <a:srgbClr val="000000">
                      <a:alpha val="43137"/>
                    </a:srgbClr>
                  </a:outerShdw>
                </a:effectLst>
                <a:latin typeface="Monotype Corsiva" pitchFamily="66" charset="0"/>
              </a:rPr>
              <a:t>Komici na jedničku</a:t>
            </a:r>
            <a:endParaRPr lang="cs-CZ"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a:spLocks noGrp="1"/>
          </p:cNvSpPr>
          <p:nvPr>
            <p:ph idx="1"/>
          </p:nvPr>
        </p:nvSpPr>
        <p:spPr>
          <a:xfrm>
            <a:off x="457200" y="3429000"/>
            <a:ext cx="8229600" cy="3214710"/>
          </a:xfrm>
          <a:gradFill>
            <a:gsLst>
              <a:gs pos="0">
                <a:schemeClr val="accent2"/>
              </a:gs>
              <a:gs pos="50000">
                <a:schemeClr val="accent1">
                  <a:tint val="44500"/>
                  <a:satMod val="160000"/>
                </a:schemeClr>
              </a:gs>
              <a:gs pos="100000">
                <a:schemeClr val="accent1">
                  <a:tint val="23500"/>
                  <a:satMod val="160000"/>
                </a:schemeClr>
              </a:gs>
            </a:gsLst>
            <a:lin ang="5400000" scaled="0"/>
          </a:gradFill>
          <a:ln>
            <a:solidFill>
              <a:schemeClr val="tx1"/>
            </a:solidFill>
          </a:ln>
          <a:effectLst>
            <a:outerShdw blurRad="50800" dist="63500" dir="5400000" algn="ctr" rotWithShape="0">
              <a:srgbClr val="000000">
                <a:alpha val="43137"/>
              </a:srgbClr>
            </a:outerShdw>
          </a:effectLst>
        </p:spPr>
        <p:txBody>
          <a:bodyPr>
            <a:normAutofit/>
          </a:bodyPr>
          <a:lstStyle/>
          <a:p>
            <a:pPr marL="514350" indent="-514350">
              <a:buNone/>
            </a:pPr>
            <a:endParaRPr lang="cs-CZ" sz="2000" b="1" dirty="0" smtClean="0">
              <a:effectLst>
                <a:outerShdw blurRad="38100" dist="38100" dir="2700000" algn="tl">
                  <a:srgbClr val="000000">
                    <a:alpha val="43137"/>
                  </a:srgbClr>
                </a:outerShdw>
              </a:effectLst>
            </a:endParaRPr>
          </a:p>
          <a:p>
            <a:pPr marL="514350" indent="-514350">
              <a:buNone/>
            </a:pPr>
            <a:r>
              <a:rPr lang="cs-CZ" sz="2000" b="1" dirty="0" smtClean="0">
                <a:effectLst>
                  <a:outerShdw blurRad="38100" dist="38100" dir="2700000" algn="tl">
                    <a:srgbClr val="000000">
                      <a:alpha val="43137"/>
                    </a:srgbClr>
                  </a:outerShdw>
                </a:effectLst>
                <a:latin typeface="Monotype Corsiva" pitchFamily="66" charset="0"/>
              </a:rPr>
              <a:t>A)  Individuální řešení.</a:t>
            </a:r>
            <a:r>
              <a:rPr lang="cs-CZ" sz="1800" b="1" dirty="0" smtClean="0">
                <a:effectLst>
                  <a:outerShdw blurRad="38100" dist="38100" dir="2700000" algn="tl">
                    <a:srgbClr val="000000">
                      <a:alpha val="43137"/>
                    </a:srgbClr>
                  </a:outerShdw>
                </a:effectLst>
                <a:latin typeface="Monotype Corsiva" pitchFamily="66" charset="0"/>
              </a:rPr>
              <a:t>  V dílech DJC nehrají  žádné herečky,  ženské postavy ztvárňují mužští </a:t>
            </a:r>
          </a:p>
          <a:p>
            <a:pPr marL="0" indent="-514350">
              <a:buNone/>
            </a:pPr>
            <a:r>
              <a:rPr lang="cs-CZ" sz="1800" b="1" dirty="0" smtClean="0">
                <a:effectLst>
                  <a:outerShdw blurRad="38100" dist="38100" dir="2700000" algn="tl">
                    <a:srgbClr val="000000">
                      <a:alpha val="43137"/>
                    </a:srgbClr>
                  </a:outerShdw>
                </a:effectLst>
                <a:latin typeface="Monotype Corsiva" pitchFamily="66" charset="0"/>
              </a:rPr>
              <a:t>      představitelé .  Jára  Cimrman jako všeuměl a nepochopený génius  je případem účelové    </a:t>
            </a:r>
          </a:p>
          <a:p>
            <a:pPr marL="0" indent="-514350">
              <a:buNone/>
            </a:pPr>
            <a:r>
              <a:rPr lang="cs-CZ" sz="1800" b="1" dirty="0" smtClean="0">
                <a:effectLst>
                  <a:outerShdw blurRad="38100" dist="38100" dir="2700000" algn="tl">
                    <a:srgbClr val="000000">
                      <a:alpha val="43137"/>
                    </a:srgbClr>
                  </a:outerShdw>
                </a:effectLst>
                <a:latin typeface="Monotype Corsiva" pitchFamily="66" charset="0"/>
              </a:rPr>
              <a:t>      mystifikace ZS a jeho přátel, nikdy neexistoval. Humor a nadsázka DJC.</a:t>
            </a:r>
            <a:endParaRPr lang="cs-CZ" sz="1800" b="1" dirty="0" smtClean="0"/>
          </a:p>
          <a:p>
            <a:pPr marL="514350" indent="-514350">
              <a:buNone/>
            </a:pPr>
            <a:r>
              <a:rPr lang="cs-CZ" sz="2400" b="1" dirty="0" smtClean="0">
                <a:latin typeface="Monotype Corsiva" pitchFamily="66" charset="0"/>
              </a:rPr>
              <a:t>B)  Individuální řešení.</a:t>
            </a:r>
            <a:endParaRPr lang="cs-CZ" sz="2400" b="1" dirty="0" smtClean="0">
              <a:effectLst>
                <a:outerShdw blurRad="38100" dist="38100" dir="2700000" algn="tl">
                  <a:srgbClr val="000000">
                    <a:alpha val="43137"/>
                  </a:srgbClr>
                </a:outerShdw>
              </a:effectLst>
              <a:latin typeface="Monotype Corsiva" pitchFamily="66" charset="0"/>
            </a:endParaRPr>
          </a:p>
          <a:p>
            <a:pPr marL="514350" indent="-514350">
              <a:buNone/>
            </a:pPr>
            <a:r>
              <a:rPr lang="cs-CZ" sz="1800" b="1" dirty="0" smtClean="0">
                <a:hlinkClick r:id="rId2"/>
              </a:rPr>
              <a:t>http://www.</a:t>
            </a:r>
            <a:r>
              <a:rPr lang="cs-CZ" sz="1800" b="1" dirty="0" err="1" smtClean="0">
                <a:hlinkClick r:id="rId2"/>
              </a:rPr>
              <a:t>ceskatelevize.cz</a:t>
            </a:r>
            <a:r>
              <a:rPr lang="cs-CZ" sz="1800" b="1" dirty="0" smtClean="0">
                <a:hlinkClick r:id="rId2"/>
              </a:rPr>
              <a:t>/porady/0-komici-na-</a:t>
            </a:r>
            <a:r>
              <a:rPr lang="cs-CZ" sz="1800" b="1" dirty="0" err="1" smtClean="0">
                <a:hlinkClick r:id="rId2"/>
              </a:rPr>
              <a:t>jednicku</a:t>
            </a:r>
            <a:r>
              <a:rPr lang="cs-CZ" sz="1800" b="1" dirty="0" smtClean="0">
                <a:hlinkClick r:id="rId2"/>
              </a:rPr>
              <a:t>/6311-</a:t>
            </a:r>
            <a:r>
              <a:rPr lang="cs-CZ" sz="1800" b="1" dirty="0" err="1" smtClean="0">
                <a:hlinkClick r:id="rId2"/>
              </a:rPr>
              <a:t>zdenek</a:t>
            </a:r>
            <a:r>
              <a:rPr lang="cs-CZ" sz="1800" b="1" dirty="0" smtClean="0">
                <a:hlinkClick r:id="rId2"/>
              </a:rPr>
              <a:t>-</a:t>
            </a:r>
            <a:r>
              <a:rPr lang="cs-CZ" sz="1800" b="1" dirty="0" err="1" smtClean="0">
                <a:hlinkClick r:id="rId2"/>
              </a:rPr>
              <a:t>sverak</a:t>
            </a:r>
            <a:r>
              <a:rPr lang="cs-CZ" sz="1800" b="1" dirty="0" smtClean="0">
                <a:hlinkClick r:id="rId2"/>
              </a:rPr>
              <a:t>-a-</a:t>
            </a:r>
            <a:r>
              <a:rPr lang="cs-CZ" sz="1800" b="1" dirty="0" err="1" smtClean="0">
                <a:hlinkClick r:id="rId2"/>
              </a:rPr>
              <a:t>ladislav</a:t>
            </a:r>
            <a:r>
              <a:rPr lang="cs-CZ" sz="1800" b="1" dirty="0" smtClean="0">
                <a:hlinkClick r:id="rId2"/>
              </a:rPr>
              <a:t>-</a:t>
            </a:r>
            <a:r>
              <a:rPr lang="cs-CZ" sz="1800" b="1" dirty="0" err="1" smtClean="0">
                <a:hlinkClick r:id="rId2"/>
              </a:rPr>
              <a:t>smoljak</a:t>
            </a:r>
            <a:r>
              <a:rPr lang="cs-CZ" sz="1800" b="1" dirty="0" smtClean="0">
                <a:hlinkClick r:id="rId2"/>
              </a:rPr>
              <a:t>/</a:t>
            </a:r>
            <a:endParaRPr lang="cs-CZ" sz="1800" b="1" dirty="0" smtClean="0"/>
          </a:p>
          <a:p>
            <a:pPr marL="514350" indent="-514350">
              <a:buNone/>
            </a:pPr>
            <a:endParaRPr lang="cs-CZ" sz="1800" b="1" dirty="0" smtClean="0"/>
          </a:p>
          <a:p>
            <a:pPr marL="514350" indent="-514350">
              <a:buNone/>
            </a:pPr>
            <a:endParaRPr lang="cs-CZ" b="1" dirty="0"/>
          </a:p>
        </p:txBody>
      </p:sp>
    </p:spTree>
  </p:cSld>
  <p:clrMapOvr>
    <a:masterClrMapping/>
  </p:clrMapOvr>
  <p:transition spd="slow">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285984" y="1357298"/>
            <a:ext cx="8229600" cy="1143000"/>
          </a:xfrm>
        </p:spPr>
        <p:txBody>
          <a:bodyPr>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cs-CZ"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Konec prezentace</a:t>
            </a:r>
            <a:endParaRPr lang="cs-CZ"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3" name="Zástupný symbol pro obsah 2"/>
          <p:cNvSpPr>
            <a:spLocks noGrp="1"/>
          </p:cNvSpPr>
          <p:nvPr>
            <p:ph idx="1"/>
          </p:nvPr>
        </p:nvSpPr>
        <p:spPr>
          <a:xfrm>
            <a:off x="500034" y="4429132"/>
            <a:ext cx="8229600" cy="2143140"/>
          </a:xfrm>
          <a:gradFill>
            <a:gsLst>
              <a:gs pos="0">
                <a:schemeClr val="accent2"/>
              </a:gs>
              <a:gs pos="50000">
                <a:schemeClr val="accent1">
                  <a:tint val="44500"/>
                  <a:satMod val="160000"/>
                </a:schemeClr>
              </a:gs>
              <a:gs pos="100000">
                <a:schemeClr val="accent1">
                  <a:tint val="23500"/>
                  <a:satMod val="160000"/>
                </a:schemeClr>
              </a:gs>
            </a:gsLst>
            <a:lin ang="5400000" scaled="0"/>
          </a:gradFill>
          <a:ln w="25400">
            <a:solidFill>
              <a:schemeClr val="tx1"/>
            </a:solidFill>
          </a:ln>
          <a:effectLst>
            <a:outerShdw blurRad="50800" dist="88900" dir="5400000" algn="ctr" rotWithShape="0">
              <a:srgbClr val="000000">
                <a:alpha val="43137"/>
              </a:srgbClr>
            </a:outerShdw>
          </a:effectLst>
        </p:spPr>
        <p:txBody>
          <a:bodyPr/>
          <a:lstStyle/>
          <a:p>
            <a:pPr algn="ctr">
              <a:buNone/>
            </a:pPr>
            <a:r>
              <a:rPr lang="cs-CZ" dirty="0" smtClean="0"/>
              <a:t> </a:t>
            </a:r>
            <a:r>
              <a:rPr lang="cs-CZ" b="1" dirty="0" smtClean="0">
                <a:effectLst>
                  <a:outerShdw blurRad="38100" dist="38100" dir="2700000" algn="tl">
                    <a:srgbClr val="000000">
                      <a:alpha val="43137"/>
                    </a:srgbClr>
                  </a:outerShdw>
                </a:effectLst>
                <a:latin typeface="Monotype Corsiva" pitchFamily="66" charset="0"/>
              </a:rPr>
              <a:t>A na závěr citát Zdeňka Svěráka!</a:t>
            </a:r>
          </a:p>
          <a:p>
            <a:pPr>
              <a:buNone/>
            </a:pPr>
            <a:endParaRPr lang="cs-CZ" sz="1800" b="1" dirty="0" smtClean="0">
              <a:solidFill>
                <a:srgbClr val="FF0000"/>
              </a:solidFill>
              <a:effectLst>
                <a:outerShdw blurRad="38100" dist="38100" dir="2700000" algn="tl">
                  <a:srgbClr val="000000">
                    <a:alpha val="43137"/>
                  </a:srgbClr>
                </a:outerShdw>
              </a:effectLst>
            </a:endParaRPr>
          </a:p>
          <a:p>
            <a:pPr>
              <a:buNone/>
            </a:pPr>
            <a:r>
              <a:rPr lang="cs-CZ" sz="1800" b="1" dirty="0" smtClean="0">
                <a:solidFill>
                  <a:srgbClr val="FF0000"/>
                </a:solidFill>
                <a:effectLst>
                  <a:outerShdw blurRad="38100" dist="38100" dir="2700000" algn="tl">
                    <a:srgbClr val="000000">
                      <a:alpha val="43137"/>
                    </a:srgbClr>
                  </a:outerShdw>
                </a:effectLst>
              </a:rPr>
              <a:t>,,Myslím, že dobrý člověk je tak každý třetí. Rád ukazuji hodné lidi. Ono to třeba</a:t>
            </a:r>
          </a:p>
          <a:p>
            <a:pPr>
              <a:buNone/>
            </a:pPr>
            <a:r>
              <a:rPr lang="cs-CZ" sz="1800" b="1" dirty="0" smtClean="0">
                <a:solidFill>
                  <a:srgbClr val="FF0000"/>
                </a:solidFill>
                <a:effectLst>
                  <a:outerShdw blurRad="38100" dist="38100" dir="2700000" algn="tl">
                    <a:srgbClr val="000000">
                      <a:alpha val="43137"/>
                    </a:srgbClr>
                  </a:outerShdw>
                </a:effectLst>
              </a:rPr>
              <a:t>udělá něco i s těmi ostatními. Jsou pak nahlodaní, že by mohli být také dobří.“</a:t>
            </a:r>
          </a:p>
          <a:p>
            <a:pPr>
              <a:buNone/>
            </a:pPr>
            <a:endParaRPr lang="cs-CZ" sz="1800" b="1" dirty="0">
              <a:solidFill>
                <a:srgbClr val="FF0000"/>
              </a:solidFill>
              <a:effectLst>
                <a:outerShdw blurRad="38100" dist="38100" dir="2700000" algn="tl">
                  <a:srgbClr val="000000">
                    <a:alpha val="43137"/>
                  </a:srgbClr>
                </a:outerShdw>
              </a:effectLst>
            </a:endParaRPr>
          </a:p>
        </p:txBody>
      </p:sp>
    </p:spTree>
  </p:cSld>
  <p:clrMapOvr>
    <a:masterClrMapping/>
  </p:clrMapOvr>
  <p:transition spd="slow">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blip>
          <a:srcRect/>
          <a:stretch>
            <a:fillRect l="-2000" t="-3000" r="-15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214282" y="214290"/>
            <a:ext cx="8643998" cy="6429420"/>
          </a:xfrm>
          <a:noFill/>
          <a:ln w="25400">
            <a:solidFill>
              <a:schemeClr val="tx1"/>
            </a:solidFill>
          </a:ln>
        </p:spPr>
        <p:txBody>
          <a:bodyPr>
            <a:normAutofit fontScale="90000"/>
          </a:bodyPr>
          <a:lstStyle/>
          <a:p>
            <a:pPr lvl="0" algn="l">
              <a:buFont typeface="Courier New" pitchFamily="49" charset="0"/>
              <a:buChar char="o"/>
            </a:pPr>
            <a:r>
              <a:rPr lang="cs-CZ" sz="24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4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4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4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400" b="1" dirty="0" smtClean="0">
                <a:solidFill>
                  <a:srgbClr val="FF0000"/>
                </a:solidFill>
                <a:effectLst>
                  <a:outerShdw blurRad="38100" dist="38100" dir="2700000" algn="tl">
                    <a:srgbClr val="000000">
                      <a:alpha val="43137"/>
                    </a:srgbClr>
                  </a:outerShdw>
                </a:effectLst>
                <a:latin typeface="Monotype Corsiva" pitchFamily="66" charset="0"/>
              </a:rPr>
              <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400" b="1" dirty="0" smtClean="0">
                <a:solidFill>
                  <a:srgbClr val="FF0000"/>
                </a:solidFill>
                <a:effectLst>
                  <a:outerShdw blurRad="38100" dist="38100" dir="2700000" algn="tl">
                    <a:srgbClr val="000000">
                      <a:alpha val="43137"/>
                    </a:srgbClr>
                  </a:outerShdw>
                </a:effectLst>
                <a:latin typeface="Monotype Corsiva" pitchFamily="66" charset="0"/>
              </a:rPr>
              <a:t>Použitá literatura a  zdroje:</a:t>
            </a:r>
            <a:br>
              <a:rPr lang="cs-CZ" sz="2400" b="1" dirty="0" smtClean="0">
                <a:solidFill>
                  <a:srgbClr val="FF0000"/>
                </a:solidFill>
                <a:effectLst>
                  <a:outerShdw blurRad="38100" dist="38100" dir="2700000" algn="tl">
                    <a:srgbClr val="000000">
                      <a:alpha val="43137"/>
                    </a:srgbClr>
                  </a:outerShdw>
                </a:effectLst>
                <a:latin typeface="Monotype Corsiva" pitchFamily="66" charset="0"/>
              </a:rPr>
            </a:br>
            <a:r>
              <a:rPr lang="cs-CZ" sz="2000" dirty="0" smtClean="0"/>
              <a:t>SOUKAL, Josef a kol. </a:t>
            </a:r>
            <a:r>
              <a:rPr lang="cs-CZ" sz="2000" i="1" dirty="0" smtClean="0"/>
              <a:t>Literatura pro 4. ročník gymnázií</a:t>
            </a:r>
            <a:r>
              <a:rPr lang="cs-CZ" sz="2000" dirty="0" smtClean="0"/>
              <a:t>. Praha: SPN - pedagogické nakladatelství, 2005, ISBN 80-7235-311-X.</a:t>
            </a:r>
            <a:br>
              <a:rPr lang="cs-CZ" sz="2000" dirty="0" smtClean="0"/>
            </a:br>
            <a:r>
              <a:rPr lang="cs-CZ" sz="2000" dirty="0" smtClean="0"/>
              <a:t>SMOLJAK, Ladislav; SVĚRÁK, Zdeněk. </a:t>
            </a:r>
            <a:r>
              <a:rPr lang="cs-CZ" sz="2000" i="1" dirty="0" smtClean="0"/>
              <a:t>Dobytí severního pólu Čechem Karlem Němcem 5. dubna 1909</a:t>
            </a:r>
            <a:r>
              <a:rPr lang="cs-CZ" sz="2000" dirty="0" smtClean="0"/>
              <a:t>. Praha: Paseka, 2000, ISBN : 80-7185-315-1. </a:t>
            </a:r>
            <a:br>
              <a:rPr lang="cs-CZ" sz="2000" dirty="0" smtClean="0"/>
            </a:br>
            <a:r>
              <a:rPr lang="cs-CZ" sz="2000" dirty="0" smtClean="0"/>
              <a:t>SVĚRÁK, Zdeněk. </a:t>
            </a:r>
            <a:r>
              <a:rPr lang="cs-CZ" sz="2000" i="1" dirty="0" smtClean="0"/>
              <a:t>Nové povídky</a:t>
            </a:r>
            <a:r>
              <a:rPr lang="cs-CZ" sz="2000" dirty="0" smtClean="0"/>
              <a:t>. Praha: Fragment, 2011, ISBN 978-80-253-1233-9. </a:t>
            </a:r>
            <a:br>
              <a:rPr lang="cs-CZ" sz="2000" dirty="0" smtClean="0"/>
            </a:br>
            <a:r>
              <a:rPr lang="cs-CZ" sz="2000" dirty="0" smtClean="0">
                <a:hlinkClick r:id="rId3"/>
              </a:rPr>
              <a:t>http://cs.wikipedia.org/wiki/Zden%C4%9Bk_Sv%C4%9Br%C3%A1k</a:t>
            </a:r>
            <a:r>
              <a:rPr lang="cs-CZ" sz="2000" dirty="0" smtClean="0"/>
              <a:t/>
            </a:r>
            <a:br>
              <a:rPr lang="cs-CZ" sz="2000" dirty="0" smtClean="0"/>
            </a:br>
            <a:r>
              <a:rPr lang="cs-CZ" sz="2000" dirty="0" smtClean="0">
                <a:hlinkClick r:id="rId4"/>
              </a:rPr>
              <a:t>http://cs.wikipedia.org/wiki/Dobyt%C3%AD_severn%C3%ADho_p%C3%B3lu</a:t>
            </a:r>
            <a:r>
              <a:rPr lang="cs-CZ" sz="2000" dirty="0" smtClean="0"/>
              <a:t/>
            </a:r>
            <a:br>
              <a:rPr lang="cs-CZ" sz="2000" dirty="0" smtClean="0"/>
            </a:br>
            <a:r>
              <a:rPr lang="cs-CZ" sz="2000" dirty="0" smtClean="0">
                <a:hlinkClick r:id="rId5"/>
              </a:rPr>
              <a:t>http://libri.cz/databaze/kdo20/search.php?name=SV%CCR%C1K+ZDEN%CCK</a:t>
            </a:r>
            <a:r>
              <a:rPr lang="cs-CZ" sz="2000" dirty="0" smtClean="0"/>
              <a:t/>
            </a:r>
            <a:br>
              <a:rPr lang="cs-CZ" sz="2000" dirty="0" smtClean="0"/>
            </a:br>
            <a:r>
              <a:rPr lang="cs-CZ" sz="2000" dirty="0" smtClean="0">
                <a:hlinkClick r:id="rId6"/>
              </a:rPr>
              <a:t>http://www.</a:t>
            </a:r>
            <a:r>
              <a:rPr lang="cs-CZ" sz="2000" dirty="0" err="1" smtClean="0">
                <a:hlinkClick r:id="rId6"/>
              </a:rPr>
              <a:t>cimrman.at</a:t>
            </a:r>
            <a:r>
              <a:rPr lang="cs-CZ" sz="2000" dirty="0" smtClean="0">
                <a:hlinkClick r:id="rId6"/>
              </a:rPr>
              <a:t>/list.</a:t>
            </a:r>
            <a:r>
              <a:rPr lang="cs-CZ" sz="2000" dirty="0" err="1" smtClean="0">
                <a:hlinkClick r:id="rId6"/>
              </a:rPr>
              <a:t>php</a:t>
            </a:r>
            <a:r>
              <a:rPr lang="cs-CZ" sz="2000" dirty="0" smtClean="0">
                <a:hlinkClick r:id="rId6"/>
              </a:rPr>
              <a:t>?l=6</a:t>
            </a:r>
            <a:r>
              <a:rPr lang="cs-CZ" sz="2000" dirty="0" smtClean="0"/>
              <a:t/>
            </a:r>
            <a:br>
              <a:rPr lang="cs-CZ" sz="2000" dirty="0" smtClean="0"/>
            </a:br>
            <a:r>
              <a:rPr lang="cs-CZ" sz="2000" dirty="0" smtClean="0">
                <a:hlinkClick r:id="rId7"/>
              </a:rPr>
              <a:t>http://www.</a:t>
            </a:r>
            <a:r>
              <a:rPr lang="cs-CZ" sz="2000" dirty="0" err="1" smtClean="0">
                <a:hlinkClick r:id="rId7"/>
              </a:rPr>
              <a:t>ceskatelevize.cz</a:t>
            </a:r>
            <a:r>
              <a:rPr lang="cs-CZ" sz="2000" dirty="0" smtClean="0">
                <a:hlinkClick r:id="rId7"/>
              </a:rPr>
              <a:t>/porady/0-komici-na-</a:t>
            </a:r>
            <a:r>
              <a:rPr lang="cs-CZ" sz="2000" dirty="0" err="1" smtClean="0">
                <a:hlinkClick r:id="rId7"/>
              </a:rPr>
              <a:t>jednicku</a:t>
            </a:r>
            <a:r>
              <a:rPr lang="cs-CZ" sz="2000" dirty="0" smtClean="0">
                <a:hlinkClick r:id="rId7"/>
              </a:rPr>
              <a:t>/6311-</a:t>
            </a:r>
            <a:r>
              <a:rPr lang="cs-CZ" sz="2000" dirty="0" err="1" smtClean="0">
                <a:hlinkClick r:id="rId7"/>
              </a:rPr>
              <a:t>zdenek</a:t>
            </a:r>
            <a:r>
              <a:rPr lang="cs-CZ" sz="2000" dirty="0" smtClean="0">
                <a:hlinkClick r:id="rId7"/>
              </a:rPr>
              <a:t>-</a:t>
            </a:r>
            <a:r>
              <a:rPr lang="cs-CZ" sz="2000" dirty="0" err="1" smtClean="0">
                <a:hlinkClick r:id="rId7"/>
              </a:rPr>
              <a:t>sverak</a:t>
            </a:r>
            <a:r>
              <a:rPr lang="cs-CZ" sz="2000" dirty="0" smtClean="0">
                <a:hlinkClick r:id="rId7"/>
              </a:rPr>
              <a:t>-a-</a:t>
            </a:r>
            <a:r>
              <a:rPr lang="cs-CZ" sz="2000" dirty="0" err="1" smtClean="0">
                <a:hlinkClick r:id="rId7"/>
              </a:rPr>
              <a:t>ladislav</a:t>
            </a:r>
            <a:r>
              <a:rPr lang="cs-CZ" sz="2000" dirty="0" smtClean="0">
                <a:hlinkClick r:id="rId7"/>
              </a:rPr>
              <a:t>-</a:t>
            </a:r>
            <a:r>
              <a:rPr lang="cs-CZ" sz="2000" dirty="0" err="1" smtClean="0">
                <a:hlinkClick r:id="rId7"/>
              </a:rPr>
              <a:t>smoljak</a:t>
            </a:r>
            <a:r>
              <a:rPr lang="cs-CZ" sz="2000" dirty="0" smtClean="0">
                <a:hlinkClick r:id="rId7"/>
              </a:rPr>
              <a:t>/</a:t>
            </a:r>
            <a:r>
              <a:rPr lang="cs-CZ" sz="2000" dirty="0" smtClean="0"/>
              <a:t/>
            </a:r>
            <a:br>
              <a:rPr lang="cs-CZ" sz="2000" dirty="0" smtClean="0"/>
            </a:br>
            <a:r>
              <a:rPr lang="cs-CZ" sz="2000" dirty="0" smtClean="0">
                <a:hlinkClick r:id="rId8"/>
              </a:rPr>
              <a:t>http://www.</a:t>
            </a:r>
            <a:r>
              <a:rPr lang="cs-CZ" sz="2000" dirty="0" err="1" smtClean="0">
                <a:hlinkClick r:id="rId8"/>
              </a:rPr>
              <a:t>slovnikceskeliteratury.cz</a:t>
            </a:r>
            <a:r>
              <a:rPr lang="cs-CZ" sz="2000" dirty="0" smtClean="0">
                <a:hlinkClick r:id="rId8"/>
              </a:rPr>
              <a:t>/</a:t>
            </a:r>
            <a:r>
              <a:rPr lang="cs-CZ" sz="2000" dirty="0" err="1" smtClean="0">
                <a:hlinkClick r:id="rId8"/>
              </a:rPr>
              <a:t>showContent.jsp</a:t>
            </a:r>
            <a:r>
              <a:rPr lang="cs-CZ" sz="2000" dirty="0" smtClean="0">
                <a:hlinkClick r:id="rId8"/>
              </a:rPr>
              <a:t>?</a:t>
            </a:r>
            <a:r>
              <a:rPr lang="cs-CZ" sz="2000" dirty="0" err="1" smtClean="0">
                <a:hlinkClick r:id="rId8"/>
              </a:rPr>
              <a:t>docId</a:t>
            </a:r>
            <a:r>
              <a:rPr lang="cs-CZ" sz="2000" dirty="0" smtClean="0">
                <a:hlinkClick r:id="rId8"/>
              </a:rPr>
              <a:t>=981</a:t>
            </a:r>
            <a:r>
              <a:rPr lang="cs-CZ" sz="2000" dirty="0" smtClean="0"/>
              <a:t/>
            </a:r>
            <a:br>
              <a:rPr lang="cs-CZ" sz="2000" dirty="0" smtClean="0"/>
            </a:br>
            <a:r>
              <a:rPr lang="cs-CZ" sz="2000" dirty="0" smtClean="0"/>
              <a:t>Archiv autorky.</a:t>
            </a:r>
            <a:br>
              <a:rPr lang="cs-CZ" sz="2000" dirty="0" smtClean="0"/>
            </a:br>
            <a:r>
              <a:rPr lang="cs-CZ" sz="2000" dirty="0" smtClean="0"/>
              <a:t/>
            </a:r>
            <a:br>
              <a:rPr lang="cs-CZ" sz="2000" dirty="0" smtClean="0"/>
            </a:br>
            <a:r>
              <a:rPr lang="cs-CZ" sz="2700" b="1" dirty="0" smtClean="0">
                <a:solidFill>
                  <a:srgbClr val="FF0000"/>
                </a:solidFill>
                <a:effectLst>
                  <a:outerShdw blurRad="38100" dist="38100" dir="2700000" algn="tl">
                    <a:srgbClr val="000000">
                      <a:alpha val="43137"/>
                    </a:srgbClr>
                  </a:outerShdw>
                </a:effectLst>
                <a:latin typeface="Monotype Corsiva" pitchFamily="66" charset="0"/>
              </a:rPr>
              <a:t>Obrazový materiál:</a:t>
            </a:r>
            <a:br>
              <a:rPr lang="cs-CZ" sz="2700" b="1" dirty="0" smtClean="0">
                <a:solidFill>
                  <a:srgbClr val="FF0000"/>
                </a:solidFill>
                <a:effectLst>
                  <a:outerShdw blurRad="38100" dist="38100" dir="2700000" algn="tl">
                    <a:srgbClr val="000000">
                      <a:alpha val="43137"/>
                    </a:srgbClr>
                  </a:outerShdw>
                </a:effectLst>
                <a:latin typeface="Monotype Corsiva" pitchFamily="66" charset="0"/>
              </a:rPr>
            </a:br>
            <a:r>
              <a:rPr lang="cs-CZ" sz="2000" dirty="0" smtClean="0">
                <a:hlinkClick r:id="rId9"/>
              </a:rPr>
              <a:t>http://cs.wikipedia.org/wiki/Soubor:Podpis_zs.jpg</a:t>
            </a:r>
            <a:r>
              <a:rPr lang="cs-CZ" sz="2000" dirty="0" smtClean="0"/>
              <a:t/>
            </a:r>
            <a:br>
              <a:rPr lang="cs-CZ" sz="2000" dirty="0" smtClean="0"/>
            </a:br>
            <a:r>
              <a:rPr lang="cs-CZ" sz="2000" dirty="0" smtClean="0">
                <a:hlinkClick r:id="rId10"/>
              </a:rPr>
              <a:t>http://cs.wikipedia.org/wiki/Soubor:Zdenek_Sverak.jpg</a:t>
            </a:r>
            <a:r>
              <a:rPr lang="cs-CZ" sz="2000" dirty="0" smtClean="0"/>
              <a:t/>
            </a:r>
            <a:br>
              <a:rPr lang="cs-CZ" sz="2000" dirty="0" smtClean="0"/>
            </a:br>
            <a:r>
              <a:rPr lang="cs-CZ" sz="1800" dirty="0" smtClean="0"/>
              <a:t>Klipart (obrázky jsou součástí volně dostupné galerie Microsoft Office dostupné na adrese </a:t>
            </a:r>
            <a:r>
              <a:rPr lang="cs-CZ" sz="1800" u="sng" dirty="0" smtClean="0">
                <a:hlinkClick r:id="rId11"/>
              </a:rPr>
              <a:t>www.office.</a:t>
            </a:r>
            <a:r>
              <a:rPr lang="cs-CZ" sz="1800" u="sng" dirty="0" err="1" smtClean="0">
                <a:hlinkClick r:id="rId11"/>
              </a:rPr>
              <a:t>microsoft.com</a:t>
            </a:r>
            <a:r>
              <a:rPr lang="cs-CZ" sz="1800" dirty="0" smtClean="0"/>
              <a:t>)</a:t>
            </a:r>
            <a:br>
              <a:rPr lang="cs-CZ" sz="1800" dirty="0" smtClean="0"/>
            </a:br>
            <a:r>
              <a:rPr lang="cs-CZ" sz="2000" dirty="0" smtClean="0"/>
              <a:t>Archiv autorky.</a:t>
            </a:r>
            <a:br>
              <a:rPr lang="cs-CZ" sz="2000" dirty="0" smtClean="0"/>
            </a:br>
            <a:r>
              <a:rPr lang="cs-CZ" sz="1800" dirty="0" smtClean="0"/>
              <a:t/>
            </a:r>
            <a:br>
              <a:rPr lang="cs-CZ" sz="1800" dirty="0" smtClean="0"/>
            </a:br>
            <a:r>
              <a:rPr lang="cs-CZ" sz="2000" dirty="0" smtClean="0"/>
              <a:t/>
            </a:r>
            <a:br>
              <a:rPr lang="cs-CZ" sz="2000" dirty="0" smtClean="0"/>
            </a:br>
            <a:r>
              <a:rPr lang="cs-CZ" sz="2000" b="1" dirty="0" smtClean="0">
                <a:effectLst>
                  <a:outerShdw blurRad="38100" dist="38100" dir="2700000" algn="tl">
                    <a:srgbClr val="000000">
                      <a:alpha val="43137"/>
                    </a:srgbClr>
                  </a:outerShdw>
                </a:effectLst>
                <a:latin typeface="Monotype Corsiva" pitchFamily="66" charset="0"/>
              </a:rPr>
              <a:t/>
            </a:r>
            <a:br>
              <a:rPr lang="cs-CZ" sz="2000" b="1" dirty="0" smtClean="0">
                <a:effectLst>
                  <a:outerShdw blurRad="38100" dist="38100" dir="2700000" algn="tl">
                    <a:srgbClr val="000000">
                      <a:alpha val="43137"/>
                    </a:srgbClr>
                  </a:outerShdw>
                </a:effectLst>
                <a:latin typeface="Monotype Corsiva" pitchFamily="66" charset="0"/>
              </a:rPr>
            </a:br>
            <a:r>
              <a:rPr lang="cs-CZ" sz="2000" dirty="0" smtClean="0"/>
              <a:t/>
            </a:r>
            <a:br>
              <a:rPr lang="cs-CZ" sz="2000" dirty="0" smtClean="0"/>
            </a:br>
            <a:r>
              <a:rPr lang="cs-CZ" sz="2000" dirty="0" smtClean="0"/>
              <a:t/>
            </a:r>
            <a:br>
              <a:rPr lang="cs-CZ" sz="2000" dirty="0" smtClean="0"/>
            </a:br>
            <a:endParaRPr lang="cs-CZ" sz="2400" b="1" dirty="0">
              <a:solidFill>
                <a:srgbClr val="FF0000"/>
              </a:solidFill>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1365</TotalTime>
  <Words>2591</Words>
  <Application>Microsoft Office PowerPoint</Application>
  <PresentationFormat>Předvádění na obrazovce (4:3)</PresentationFormat>
  <Paragraphs>223</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sady Office</vt:lpstr>
      <vt:lpstr>Snímek 1</vt:lpstr>
      <vt:lpstr>Anotace:</vt:lpstr>
      <vt:lpstr>Výchozí text 1</vt:lpstr>
      <vt:lpstr>Snímek 4</vt:lpstr>
      <vt:lpstr>Snímek 5</vt:lpstr>
      <vt:lpstr>Fenomén Jára Cimrman – poslechněte si nahrávku http://prehravac.rozhlas.cz/audio/2966901 </vt:lpstr>
      <vt:lpstr>Fenomén Jára Cimrman – poslechněte si nahrávku http://prehravac.rozhlas.cz/audio/2966901 </vt:lpstr>
      <vt:lpstr>Dobytí severního pólu – práce s textem. Interpretujte text. Vymezte jeho jazykové prostředky i kompozici.  Zasaďte  výňatek do kontextu celého díla. </vt:lpstr>
      <vt:lpstr>Dobytí severního pólu – práce s textem. Interpretujte text. Vymezte jeho jazykové prostředky i kompozici.  Zasaďte  výňatek do kontextu celého díla. </vt:lpstr>
      <vt:lpstr>Výchozí text 2</vt:lpstr>
      <vt:lpstr>  A Ukázka ze hry  Dobytí severního pólu http://www.youtube.com/watch?v=CDks-G5XL1w Interpretujte  ukázku, jak na vás působí? Srovnejte s  výchozím textem 1.   </vt:lpstr>
      <vt:lpstr>  A Ukázka ze hry  Dobytí severního pólu http://www.youtube.com/watch?v=CDks-G5XL1w Odpovídá psané formě divadelní hry.   </vt:lpstr>
      <vt:lpstr>Nové povídky – práce s textem Interpretujte výňatek, určete název povídky, zasaďte do  kontextu celého díla. Také  posuďte jazykovou stránku textu.</vt:lpstr>
      <vt:lpstr>Nové povídky – práce s textem Interpretujte výňatek, určete název povídky, zasaďte do  kontextu celého díla. Také  posuďte jazykovou stránku textu.</vt:lpstr>
      <vt:lpstr>Snímek 15</vt:lpstr>
      <vt:lpstr>Snímek 16</vt:lpstr>
      <vt:lpstr>TV pořad   Komici na jedničku</vt:lpstr>
      <vt:lpstr>TV pořad   Komici na jedničku</vt:lpstr>
      <vt:lpstr>Konec prezentace</vt:lpstr>
      <vt:lpstr>     Použitá literatura a  zdroje: SOUKAL, Josef a kol. Literatura pro 4. ročník gymnázií. Praha: SPN - pedagogické nakladatelství, 2005, ISBN 80-7235-311-X. SMOLJAK, Ladislav; SVĚRÁK, Zdeněk. Dobytí severního pólu Čechem Karlem Němcem 5. dubna 1909. Praha: Paseka, 2000, ISBN : 80-7185-315-1.  SVĚRÁK, Zdeněk. Nové povídky. Praha: Fragment, 2011, ISBN 978-80-253-1233-9.  http://cs.wikipedia.org/wiki/Zden%C4%9Bk_Sv%C4%9Br%C3%A1k http://cs.wikipedia.org/wiki/Dobyt%C3%AD_severn%C3%ADho_p%C3%B3lu http://libri.cz/databaze/kdo20/search.php?name=SV%CCR%C1K+ZDEN%CCK http://www.cimrman.at/list.php?l=6 http://www.ceskatelevize.cz/porady/0-komici-na-jednicku/6311-zdenek-sverak-a-ladislav-smoljak/ http://www.slovnikceskeliteratury.cz/showContent.jsp?docId=981 Archiv autorky.  Obrazový materiál: http://cs.wikipedia.org/wiki/Soubor:Podpis_zs.jpg http://cs.wikipedia.org/wiki/Soubor:Zdenek_Sverak.jpg Klipart (obrázky jsou součástí volně dostupné galerie Microsoft Office dostupné na adrese www.office.microsoft.com) Archiv autorky.      </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DUM 13</dc:title>
  <dc:subject/>
  <dc:creator>LN</dc:creator>
  <cp:lastModifiedBy>Alice</cp:lastModifiedBy>
  <cp:revision>171</cp:revision>
  <dcterms:created xsi:type="dcterms:W3CDTF">2013-11-01T19:20:49Z</dcterms:created>
  <dcterms:modified xsi:type="dcterms:W3CDTF">2013-11-14T01:31:39Z</dcterms:modified>
</cp:coreProperties>
</file>