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59" r:id="rId3"/>
    <p:sldId id="261" r:id="rId4"/>
    <p:sldId id="264" r:id="rId5"/>
    <p:sldId id="263" r:id="rId6"/>
    <p:sldId id="262" r:id="rId7"/>
    <p:sldId id="256" r:id="rId8"/>
    <p:sldId id="260" r:id="rId9"/>
    <p:sldId id="257" r:id="rId10"/>
    <p:sldId id="265" r:id="rId11"/>
    <p:sldId id="266" r:id="rId12"/>
    <p:sldId id="267" r:id="rId13"/>
    <p:sldId id="268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enkva" initials="p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11-04T06:36:02.316" idx="1">
    <p:pos x="4320" y="1536"/>
    <p:text>Matematika pro 8. ročník základní školy - Geometrie, str. 49</p:text>
  </p:cm>
  <p:cm authorId="0" dt="2011-11-04T06:36:53.796" idx="2">
    <p:pos x="4695" y="3273"/>
    <p:text>Matematika pro 8. ročník základní školy - Geometrie, str. 50</p:text>
  </p:cm>
</p:cmLst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DDDBE-E843-44A4-A9DF-AFAD3DBDA6E6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540DF-2365-412D-831C-947239877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540DF-2365-412D-831C-94723987701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540DF-2365-412D-831C-94723987701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u="sng" dirty="0" smtClean="0"/>
              <a:t>Základní škola T. G. Masaryka a Mateřská škola </a:t>
            </a:r>
            <a:r>
              <a:rPr lang="cs-CZ" sz="2000" u="sng" dirty="0" err="1" smtClean="0"/>
              <a:t>Poříčany</a:t>
            </a:r>
            <a:r>
              <a:rPr lang="cs-CZ" sz="2000" u="sng" dirty="0" smtClean="0"/>
              <a:t>, okr. Kolín</a:t>
            </a:r>
            <a:endParaRPr lang="cs-CZ" sz="20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1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VY_32_INOVACE_M_01 PYTHAGOROVA VĚTA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494116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Zpracoval:</a:t>
            </a:r>
          </a:p>
          <a:p>
            <a:r>
              <a:rPr lang="cs-CZ" dirty="0" smtClean="0"/>
              <a:t>Ing. Václav Pěnkava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 projektu: CZ.1.07/1.4.00/21.3085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068960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8. třída, matematika, geometrie, určování velikosti neznámé strany, pravoúhlý trojúhelník, výklad</a:t>
            </a:r>
            <a:endParaRPr lang="cs-CZ" dirty="0"/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805264"/>
            <a:ext cx="2828920" cy="61118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rot="7451050">
            <a:off x="1471107" y="1975679"/>
            <a:ext cx="6410199" cy="4602811"/>
          </a:xfrm>
          <a:prstGeom prst="rtTriangle">
            <a:avLst/>
          </a:prstGeom>
          <a:solidFill>
            <a:schemeClr val="bg1">
              <a:alpha val="1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661248"/>
            <a:ext cx="3076575" cy="55245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6309320"/>
            <a:ext cx="29523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INVESTICE DO ROZVOJE VZDĚLÁVÁNÍ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26064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VY_32_INOVACE_M_01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0" y="980728"/>
            <a:ext cx="8460432" cy="10801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Pythagorova věta</a:t>
            </a:r>
            <a:endParaRPr kumimoji="0" lang="cs-CZ" sz="8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68039" y="2967335"/>
            <a:ext cx="32079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</a:t>
            </a:r>
            <a:r>
              <a:rPr lang="cs-CZ" sz="5400" b="1" cap="none" spc="0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= a</a:t>
            </a:r>
            <a:r>
              <a:rPr lang="cs-CZ" sz="5400" b="1" cap="none" spc="0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+ b</a:t>
            </a:r>
            <a:r>
              <a:rPr lang="cs-CZ" sz="5400" b="1" cap="none" spc="0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endParaRPr lang="cs-CZ" sz="5400" b="1" cap="none" spc="0" baseline="3000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5085184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Matematika: 8. ročník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79 -0.13657 C 0.16892 -0.13657 0.32292 -0.06181 0.32292 0.03009 C 0.32292 0.12199 0.16892 0.19676 -0.01979 0.19676 C -0.2092 0.19676 -0.36233 0.12199 -0.36233 0.03009 C -0.36233 -0.06181 -0.2092 -0.13657 -0.01979 -0.13657 Z " pathEditMode="relative" rAng="0" ptsTypes="fffff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Cíl hodiny: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844824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Žáci vypočítají délku třetí strany pravoúhlého trojúhelníku.</a:t>
            </a:r>
          </a:p>
          <a:p>
            <a:pPr marL="342900" indent="-342900">
              <a:buAutoNum type="arabicPeriod"/>
            </a:pPr>
            <a:r>
              <a:rPr lang="cs-CZ" dirty="0" smtClean="0"/>
              <a:t>Dokážou využít Pythagorovu větu v praxi</a:t>
            </a:r>
          </a:p>
          <a:p>
            <a:pPr marL="342900" indent="-342900">
              <a:buAutoNum type="arabicPeriod"/>
            </a:pPr>
            <a:r>
              <a:rPr lang="cs-CZ" dirty="0" smtClean="0"/>
              <a:t>Určí, zda jde o pravoúhlý trojúhelník  podle délky jednotlivých stran.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ibl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1314627"/>
            <a:ext cx="3774504" cy="5043881"/>
          </a:xfrm>
          <a:prstGeom prst="rect">
            <a:avLst/>
          </a:prstGeom>
        </p:spPr>
      </p:pic>
      <p:pic>
        <p:nvPicPr>
          <p:cNvPr id="3" name="Obrázek 2" descr="dů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3480" y="2060848"/>
            <a:ext cx="4310528" cy="2664296"/>
          </a:xfrm>
          <a:prstGeom prst="rect">
            <a:avLst/>
          </a:prstGeom>
        </p:spPr>
      </p:pic>
      <p:sp>
        <p:nvSpPr>
          <p:cNvPr id="4" name="Pravoúhlý trojúhelník 3"/>
          <p:cNvSpPr/>
          <p:nvPr/>
        </p:nvSpPr>
        <p:spPr>
          <a:xfrm>
            <a:off x="2699792" y="2348880"/>
            <a:ext cx="432048" cy="57606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8200868">
            <a:off x="2327435" y="2789169"/>
            <a:ext cx="359791" cy="316894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 flipH="1">
            <a:off x="4499992" y="3861048"/>
            <a:ext cx="1800200" cy="2448272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4499992" y="6237312"/>
            <a:ext cx="1944216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300192" y="3861048"/>
            <a:ext cx="144016" cy="23762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83568" y="332656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Pravoúhlý trojúhelník – délka stran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avoúhlý trojúhelník 1"/>
          <p:cNvSpPr/>
          <p:nvPr/>
        </p:nvSpPr>
        <p:spPr>
          <a:xfrm>
            <a:off x="1259632" y="1844824"/>
            <a:ext cx="6480720" cy="3240360"/>
          </a:xfrm>
          <a:prstGeom prst="rt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260648"/>
            <a:ext cx="410445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Pravoúhlý trojúhelník: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1340768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Nejdelší strana je strana proti pravoúhlému vrcholu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3131840" y="1628800"/>
            <a:ext cx="86409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2" idx="2"/>
          </p:cNvCxnSpPr>
          <p:nvPr/>
        </p:nvCxnSpPr>
        <p:spPr>
          <a:xfrm flipV="1">
            <a:off x="1259632" y="3501008"/>
            <a:ext cx="309634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940152" y="2204864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Tuto stranu nazýváme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PŘEPONA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ovací čára 13"/>
          <p:cNvCxnSpPr>
            <a:stCxn id="2" idx="0"/>
            <a:endCxn id="2" idx="4"/>
          </p:cNvCxnSpPr>
          <p:nvPr/>
        </p:nvCxnSpPr>
        <p:spPr>
          <a:xfrm>
            <a:off x="1259632" y="1844824"/>
            <a:ext cx="6480720" cy="324036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411760" y="6021288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Obě kratší strany nazýváme              </a:t>
            </a:r>
            <a:r>
              <a:rPr lang="cs-CZ" b="1" dirty="0" smtClean="0">
                <a:solidFill>
                  <a:srgbClr val="002060"/>
                </a:solidFill>
              </a:rPr>
              <a:t>ODVĚSNA</a:t>
            </a:r>
            <a:endParaRPr lang="cs-CZ" dirty="0"/>
          </a:p>
        </p:txBody>
      </p:sp>
      <p:cxnSp>
        <p:nvCxnSpPr>
          <p:cNvPr id="17" name="Přímá spojovací čára 16"/>
          <p:cNvCxnSpPr>
            <a:stCxn id="2" idx="0"/>
            <a:endCxn id="2" idx="2"/>
          </p:cNvCxnSpPr>
          <p:nvPr/>
        </p:nvCxnSpPr>
        <p:spPr>
          <a:xfrm>
            <a:off x="1259632" y="1844824"/>
            <a:ext cx="0" cy="3240360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2" idx="4"/>
            <a:endCxn id="2" idx="2"/>
          </p:cNvCxnSpPr>
          <p:nvPr/>
        </p:nvCxnSpPr>
        <p:spPr>
          <a:xfrm flipH="1">
            <a:off x="1259632" y="5085184"/>
            <a:ext cx="6480720" cy="0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40466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přepony a odvěsny u níže zobrazených trojúhelníků: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 rot="8941358">
            <a:off x="467544" y="1412776"/>
            <a:ext cx="1512168" cy="93610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467544" y="2852936"/>
            <a:ext cx="2160240" cy="93610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5400000">
            <a:off x="881590" y="5211198"/>
            <a:ext cx="1620180" cy="108012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91683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0" y="1916832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Odvěsny :          strany      </a:t>
            </a:r>
            <a:r>
              <a:rPr lang="cs-CZ" b="1" i="1" dirty="0" smtClean="0"/>
              <a:t>a, b</a:t>
            </a: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20000" y="1484784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Přepona :            strana     </a:t>
            </a:r>
            <a:r>
              <a:rPr lang="cs-CZ" b="1" i="1" dirty="0" smtClean="0"/>
              <a:t>c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79715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472514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630932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25649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37890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5536" y="38610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69269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51720" y="191683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20000" y="342900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Odvěsny :          strany      </a:t>
            </a:r>
            <a:r>
              <a:rPr lang="cs-CZ" b="1" i="1" dirty="0" smtClean="0"/>
              <a:t>b, c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20000" y="299695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Přepona :            strana     </a:t>
            </a:r>
            <a:r>
              <a:rPr lang="cs-CZ" b="1" i="1" dirty="0" smtClean="0"/>
              <a:t>a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20000" y="566124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Odvěsny :          strany      </a:t>
            </a:r>
            <a:r>
              <a:rPr lang="cs-CZ" b="1" i="1" dirty="0" smtClean="0"/>
              <a:t>k, 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20000" y="5229200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Přepona :            strana     </a:t>
            </a:r>
            <a:r>
              <a:rPr lang="cs-CZ" b="1" i="1" dirty="0" smtClean="0"/>
              <a:t>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7772400" cy="1080120"/>
          </a:xfrm>
        </p:spPr>
        <p:txBody>
          <a:bodyPr/>
          <a:lstStyle/>
          <a:p>
            <a:r>
              <a:rPr lang="cs-CZ" dirty="0" smtClean="0"/>
              <a:t>Pythagorova věta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556792"/>
            <a:ext cx="6400800" cy="14401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Obsah  čtverce nad přeponou pravoúhlého trojúhelníku se rovná součtu obsahů čtverců nad oběma odvěsnami.</a:t>
            </a:r>
            <a:endParaRPr lang="cs-CZ" sz="2800" dirty="0"/>
          </a:p>
        </p:txBody>
      </p:sp>
      <p:sp>
        <p:nvSpPr>
          <p:cNvPr id="4" name="Šipka dolů 3"/>
          <p:cNvSpPr/>
          <p:nvPr/>
        </p:nvSpPr>
        <p:spPr>
          <a:xfrm>
            <a:off x="4499992" y="2996952"/>
            <a:ext cx="288032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475656" y="400506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Jestliže je v trojúhelníku součet druhých mocnin délek dvou kratších stran roven druhé mocnině délky nejdelší strany, potom je tento trojúhelník pravoú</a:t>
            </a:r>
            <a:r>
              <a:rPr lang="cs-CZ" sz="2800" dirty="0" err="1" smtClean="0">
                <a:solidFill>
                  <a:schemeClr val="tx1">
                    <a:tint val="75000"/>
                  </a:schemeClr>
                </a:solidFill>
              </a:rPr>
              <a:t>hlý</a:t>
            </a:r>
            <a:r>
              <a:rPr lang="cs-CZ" sz="2800" dirty="0" smtClean="0">
                <a:solidFill>
                  <a:schemeClr val="tx1">
                    <a:tint val="75000"/>
                  </a:schemeClr>
                </a:solidFill>
              </a:rPr>
              <a:t>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>
            <a:hlinkClick r:id="rId3" action="ppaction://hlinksldjump"/>
          </p:cNvPr>
          <p:cNvSpPr txBox="1">
            <a:spLocks/>
          </p:cNvSpPr>
          <p:nvPr/>
        </p:nvSpPr>
        <p:spPr>
          <a:xfrm>
            <a:off x="1331640" y="155679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Obsah  čtverce nad přeponou pravoúhlého trojúhelníku se rovná součtu obsahů čtverců nad oběma odvěsnami.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7772400" cy="1080120"/>
          </a:xfrm>
        </p:spPr>
        <p:txBody>
          <a:bodyPr/>
          <a:lstStyle/>
          <a:p>
            <a:r>
              <a:rPr lang="cs-CZ" dirty="0" smtClean="0"/>
              <a:t>Pythagorova věta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499992" y="2996952"/>
            <a:ext cx="288032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1259632" y="1700808"/>
            <a:ext cx="6840760" cy="1080000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</a:t>
            </a:r>
            <a:r>
              <a:rPr lang="cs-CZ" sz="5400" b="1" cap="none" spc="0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= a</a:t>
            </a:r>
            <a:r>
              <a:rPr lang="cs-CZ" sz="5400" b="1" cap="none" spc="0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+ b</a:t>
            </a:r>
            <a:r>
              <a:rPr lang="cs-CZ" sz="5400" b="1" cap="none" spc="0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</a:p>
          <a:p>
            <a:pPr algn="ctr"/>
            <a:endParaRPr lang="cs-CZ" sz="5400" b="1" baseline="3000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endParaRPr lang="cs-CZ" sz="5400" b="1" cap="none" spc="0" baseline="3000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195736" y="3861048"/>
            <a:ext cx="496065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Když</a:t>
            </a:r>
          </a:p>
          <a:p>
            <a:pPr algn="ctr"/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</a:t>
            </a:r>
            <a:r>
              <a:rPr lang="cs-CZ" sz="5400" b="1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+ b</a:t>
            </a:r>
            <a:r>
              <a:rPr lang="cs-CZ" sz="5400" b="1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 </a:t>
            </a:r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= c</a:t>
            </a:r>
            <a:r>
              <a:rPr lang="cs-CZ" sz="5400" b="1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</a:p>
          <a:p>
            <a:pPr algn="ctr"/>
            <a:r>
              <a:rPr lang="cs-CZ" sz="5400" b="1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je trojúhelník pravoúhlý</a:t>
            </a:r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ythagorova vět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628800"/>
            <a:ext cx="6556743" cy="4715595"/>
          </a:xfrm>
          <a:prstGeom prst="rect">
            <a:avLst/>
          </a:prstGeom>
        </p:spPr>
      </p:pic>
      <p:sp>
        <p:nvSpPr>
          <p:cNvPr id="4" name="Rovnoramenný trojúhelník 3"/>
          <p:cNvSpPr/>
          <p:nvPr/>
        </p:nvSpPr>
        <p:spPr>
          <a:xfrm>
            <a:off x="3491880" y="3068960"/>
            <a:ext cx="1872208" cy="93610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91880" y="4005064"/>
            <a:ext cx="1872208" cy="1872208"/>
          </a:xfrm>
          <a:prstGeom prst="rect">
            <a:avLst/>
          </a:prstGeom>
          <a:solidFill>
            <a:schemeClr val="accent2">
              <a:lumMod val="40000"/>
              <a:lumOff val="60000"/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8952205">
            <a:off x="4689479" y="2400200"/>
            <a:ext cx="1292781" cy="1294875"/>
          </a:xfrm>
          <a:prstGeom prst="rect">
            <a:avLst/>
          </a:prstGeom>
          <a:solidFill>
            <a:srgbClr val="FF0000">
              <a:alpha val="1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8952205">
            <a:off x="2842467" y="2394207"/>
            <a:ext cx="1297714" cy="1349507"/>
          </a:xfrm>
          <a:prstGeom prst="rect">
            <a:avLst/>
          </a:prstGeom>
          <a:solidFill>
            <a:srgbClr val="FF0000">
              <a:alpha val="1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273614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2736144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273614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736144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35696" y="33265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Grafický důkaz:</a:t>
            </a:r>
            <a:endParaRPr lang="cs-CZ" dirty="0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3491880" y="4005064"/>
            <a:ext cx="1872208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vnoramenný trojúhelník 18"/>
          <p:cNvSpPr/>
          <p:nvPr/>
        </p:nvSpPr>
        <p:spPr>
          <a:xfrm rot="10800000">
            <a:off x="3419872" y="4005064"/>
            <a:ext cx="1872208" cy="936104"/>
          </a:xfrm>
          <a:prstGeom prst="triangle">
            <a:avLst/>
          </a:prstGeom>
          <a:solidFill>
            <a:schemeClr val="accent2">
              <a:lumMod val="60000"/>
              <a:lumOff val="40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16200000">
            <a:off x="2087724" y="2600908"/>
            <a:ext cx="1872208" cy="936104"/>
          </a:xfrm>
          <a:prstGeom prst="triangle">
            <a:avLst/>
          </a:prstGeom>
          <a:solidFill>
            <a:schemeClr val="accent2">
              <a:lumMod val="60000"/>
              <a:lumOff val="40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3491880" y="4941168"/>
            <a:ext cx="1872208" cy="936104"/>
          </a:xfrm>
          <a:prstGeom prst="triangle">
            <a:avLst/>
          </a:prstGeom>
          <a:solidFill>
            <a:schemeClr val="accent2">
              <a:lumMod val="60000"/>
              <a:lumOff val="40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 rot="5400000">
            <a:off x="3023828" y="4473116"/>
            <a:ext cx="1872208" cy="936104"/>
          </a:xfrm>
          <a:prstGeom prst="triangle">
            <a:avLst/>
          </a:prstGeom>
          <a:solidFill>
            <a:schemeClr val="accent2">
              <a:lumMod val="60000"/>
              <a:lumOff val="40000"/>
              <a:alpha val="5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7037E-6 L 0.20086 0.2731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9" grpId="0" animBg="1"/>
      <p:bldP spid="20" grpId="1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Výpočet třetí strany:</a:t>
            </a:r>
            <a:endParaRPr lang="cs-CZ" b="1" dirty="0"/>
          </a:p>
        </p:txBody>
      </p:sp>
      <p:sp>
        <p:nvSpPr>
          <p:cNvPr id="3" name="Pravoúhlý trojúhelník 2"/>
          <p:cNvSpPr/>
          <p:nvPr/>
        </p:nvSpPr>
        <p:spPr>
          <a:xfrm rot="9014139">
            <a:off x="4585449" y="897344"/>
            <a:ext cx="3024336" cy="172819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62880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84368" y="16288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184482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6206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54868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24208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přeponu: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24208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</a:t>
            </a:r>
            <a:r>
              <a:rPr lang="cs-CZ" i="1" dirty="0" smtClean="0"/>
              <a:t> </a:t>
            </a:r>
            <a:r>
              <a:rPr lang="cs-CZ" b="1" i="1" dirty="0" smtClean="0"/>
              <a:t>c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299695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 ABC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35699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= 3 cm, b = 4cm     vypočítejte délku strany   </a:t>
            </a:r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0000" y="465313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b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0000" y="515719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3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+ 4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0000" y="5589240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9 + 16</a:t>
            </a:r>
            <a:endParaRPr lang="cs-CZ" sz="2400" baseline="30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0000" y="609329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</a:t>
            </a:r>
            <a:r>
              <a:rPr lang="cs-CZ" sz="2800" b="1" baseline="30000" dirty="0" smtClean="0"/>
              <a:t>2 </a:t>
            </a:r>
            <a:r>
              <a:rPr lang="cs-CZ" sz="2800" b="1" dirty="0" smtClean="0"/>
              <a:t>= 25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40050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</a:t>
            </a:r>
            <a:r>
              <a:rPr lang="cs-CZ" sz="2800" b="1" baseline="30000" dirty="0" smtClean="0"/>
              <a:t>2 </a:t>
            </a:r>
            <a:r>
              <a:rPr lang="cs-CZ" sz="2800" b="1" dirty="0" smtClean="0"/>
              <a:t>= 25</a:t>
            </a:r>
            <a:endParaRPr lang="cs-CZ" sz="2800" b="1" dirty="0"/>
          </a:p>
        </p:txBody>
      </p:sp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5940152" y="4365104"/>
          <a:ext cx="1512168" cy="737643"/>
        </p:xfrm>
        <a:graphic>
          <a:graphicData uri="http://schemas.openxmlformats.org/presentationml/2006/ole">
            <p:oleObj spid="_x0000_s1027" name="Rovnice" r:id="rId3" imgW="520560" imgH="25380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5940152" y="5085184"/>
          <a:ext cx="1547812" cy="663575"/>
        </p:xfrm>
        <a:graphic>
          <a:graphicData uri="http://schemas.openxmlformats.org/presentationml/2006/ole">
            <p:oleObj spid="_x0000_s1028" name="Rovnice" r:id="rId4" imgW="533160" imgH="228600" progId="Equation.3">
              <p:embed/>
            </p:oleObj>
          </a:graphicData>
        </a:graphic>
      </p:graphicFrame>
      <p:sp>
        <p:nvSpPr>
          <p:cNvPr id="26" name="TextovéPole 25"/>
          <p:cNvSpPr txBox="1"/>
          <p:nvPr/>
        </p:nvSpPr>
        <p:spPr>
          <a:xfrm>
            <a:off x="5940152" y="6021288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c</a:t>
            </a:r>
            <a:r>
              <a:rPr lang="cs-CZ" sz="4400" b="1" u="sng" baseline="30000" dirty="0" smtClean="0"/>
              <a:t> </a:t>
            </a:r>
            <a:r>
              <a:rPr lang="cs-CZ" sz="4400" b="1" u="sng" dirty="0" smtClean="0"/>
              <a:t>= 5</a:t>
            </a:r>
            <a:endParaRPr lang="cs-CZ" sz="4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827584" y="404664"/>
          <a:ext cx="7373620" cy="2304256"/>
        </p:xfrm>
        <a:graphic>
          <a:graphicData uri="http://schemas.openxmlformats.org/presentationml/2006/ole">
            <p:oleObj spid="_x0000_s2050" name="Rovnice" r:id="rId3" imgW="812520" imgH="25380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251520" y="3068960"/>
          <a:ext cx="4176464" cy="1376647"/>
        </p:xfrm>
        <a:graphic>
          <a:graphicData uri="http://schemas.openxmlformats.org/presentationml/2006/ole">
            <p:oleObj spid="_x0000_s2051" name="Rovnice" r:id="rId4" imgW="812520" imgH="25380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251520" y="4797152"/>
          <a:ext cx="4176713" cy="1376362"/>
        </p:xfrm>
        <a:graphic>
          <a:graphicData uri="http://schemas.openxmlformats.org/presentationml/2006/ole">
            <p:oleObj spid="_x0000_s2052" name="Rovnice" r:id="rId5" imgW="812520" imgH="253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Výpočet třetí strany:</a:t>
            </a:r>
            <a:endParaRPr lang="cs-CZ" b="1" dirty="0"/>
          </a:p>
        </p:txBody>
      </p:sp>
      <p:sp>
        <p:nvSpPr>
          <p:cNvPr id="3" name="Pravoúhlý trojúhelník 2"/>
          <p:cNvSpPr/>
          <p:nvPr/>
        </p:nvSpPr>
        <p:spPr>
          <a:xfrm rot="9014139">
            <a:off x="4585449" y="897344"/>
            <a:ext cx="3024336" cy="172819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62880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84368" y="16288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184482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6206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54868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24208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přeponu: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24208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</a:t>
            </a:r>
            <a:r>
              <a:rPr lang="cs-CZ" i="1" dirty="0" smtClean="0"/>
              <a:t> </a:t>
            </a:r>
            <a:r>
              <a:rPr lang="cs-CZ" b="1" i="1" dirty="0" smtClean="0"/>
              <a:t>c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299695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 ABC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35699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= 6 cm, c = 10cm     vypočítejte délku strany   </a:t>
            </a:r>
            <a:r>
              <a:rPr lang="cs-CZ" b="1" dirty="0" smtClean="0"/>
              <a:t>b</a:t>
            </a:r>
            <a:endParaRPr lang="cs-CZ" b="1" dirty="0"/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539552" y="4077072"/>
          <a:ext cx="2357438" cy="738187"/>
        </p:xfrm>
        <a:graphic>
          <a:graphicData uri="http://schemas.openxmlformats.org/presentationml/2006/ole">
            <p:oleObj spid="_x0000_s3075" name="Rovnice" r:id="rId3" imgW="812520" imgH="25380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611560" y="5013176"/>
          <a:ext cx="2505075" cy="738188"/>
        </p:xfrm>
        <a:graphic>
          <a:graphicData uri="http://schemas.openxmlformats.org/presentationml/2006/ole">
            <p:oleObj spid="_x0000_s3076" name="Rovnice" r:id="rId4" imgW="863280" imgH="253800" progId="Equation.3">
              <p:embed/>
            </p:oleObj>
          </a:graphicData>
        </a:graphic>
      </p:graphicFrame>
      <p:graphicFrame>
        <p:nvGraphicFramePr>
          <p:cNvPr id="3077" name="Object 4"/>
          <p:cNvGraphicFramePr>
            <a:graphicFrameLocks noChangeAspect="1"/>
          </p:cNvGraphicFramePr>
          <p:nvPr/>
        </p:nvGraphicFramePr>
        <p:xfrm>
          <a:off x="4119563" y="4257675"/>
          <a:ext cx="2541587" cy="665163"/>
        </p:xfrm>
        <a:graphic>
          <a:graphicData uri="http://schemas.openxmlformats.org/presentationml/2006/ole">
            <p:oleObj spid="_x0000_s3077" name="Rovnice" r:id="rId5" imgW="876240" imgH="228600" progId="Equation.3">
              <p:embed/>
            </p:oleObj>
          </a:graphicData>
        </a:graphic>
      </p:graphicFrame>
      <p:graphicFrame>
        <p:nvGraphicFramePr>
          <p:cNvPr id="3078" name="Object 4"/>
          <p:cNvGraphicFramePr>
            <a:graphicFrameLocks noChangeAspect="1"/>
          </p:cNvGraphicFramePr>
          <p:nvPr/>
        </p:nvGraphicFramePr>
        <p:xfrm>
          <a:off x="4067944" y="5085184"/>
          <a:ext cx="1547813" cy="665162"/>
        </p:xfrm>
        <a:graphic>
          <a:graphicData uri="http://schemas.openxmlformats.org/presentationml/2006/ole">
            <p:oleObj spid="_x0000_s3078" name="Rovnice" r:id="rId6" imgW="533160" imgH="228600" progId="Equation.3">
              <p:embed/>
            </p:oleObj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4139952" y="609329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b = 8</a:t>
            </a:r>
            <a:endParaRPr lang="cs-CZ" sz="3600" b="1" u="sng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15616" y="2996952"/>
            <a:ext cx="6768752" cy="156966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Další příklady: </a:t>
            </a:r>
          </a:p>
          <a:p>
            <a:pPr algn="ctr"/>
            <a:r>
              <a:rPr lang="cs-CZ" sz="4800" b="1" dirty="0" smtClean="0"/>
              <a:t>pracovní sešit str. 44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  <p:bldP spid="25" grpId="0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36912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Jedná se o pravoúhlý trojúhelník KLM?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1907704" y="260648"/>
            <a:ext cx="496065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Když</a:t>
            </a:r>
          </a:p>
          <a:p>
            <a:pPr algn="ctr"/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</a:t>
            </a:r>
            <a:r>
              <a:rPr lang="cs-CZ" sz="5400" b="1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+ b</a:t>
            </a:r>
            <a:r>
              <a:rPr lang="cs-CZ" sz="5400" b="1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 </a:t>
            </a:r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= c</a:t>
            </a:r>
            <a:r>
              <a:rPr lang="cs-CZ" sz="5400" b="1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</a:p>
          <a:p>
            <a:pPr algn="ctr"/>
            <a:r>
              <a:rPr lang="cs-CZ" sz="5400" b="1" baseline="300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je trojúhelník pravoúhlý</a:t>
            </a:r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861048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k = 10 cm, l = 5 cm, m = 8cm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86916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k = 10 cm, l = 12 cm, m = 9cm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733256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k = 3,2 cm, l = 4,1 cm, m = 5,2cm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86104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08000" y="486916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08000" y="573325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630932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10,24 + 16,81 = 27,05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630932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5,22 = 27,04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ibl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753114" cy="6870676"/>
          </a:xfrm>
          <a:prstGeom prst="rect">
            <a:avLst/>
          </a:prstGeom>
        </p:spPr>
      </p:pic>
      <p:cxnSp>
        <p:nvCxnSpPr>
          <p:cNvPr id="3" name="Přímá spojovací čára 2"/>
          <p:cNvCxnSpPr/>
          <p:nvPr/>
        </p:nvCxnSpPr>
        <p:spPr>
          <a:xfrm flipH="1">
            <a:off x="0" y="3573016"/>
            <a:ext cx="2699793" cy="328498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flipV="1">
            <a:off x="179512" y="6669361"/>
            <a:ext cx="2718134" cy="18863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771800" y="3573016"/>
            <a:ext cx="151339" cy="309180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louk 20"/>
          <p:cNvSpPr/>
          <p:nvPr/>
        </p:nvSpPr>
        <p:spPr>
          <a:xfrm rot="15882900">
            <a:off x="2308192" y="5949010"/>
            <a:ext cx="1142016" cy="1411753"/>
          </a:xfrm>
          <a:prstGeom prst="arc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6672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474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PhDr. Jana </a:t>
            </a:r>
            <a:r>
              <a:rPr lang="cs-CZ" dirty="0" err="1" smtClean="0"/>
              <a:t>Müllerová</a:t>
            </a:r>
            <a:r>
              <a:rPr lang="cs-CZ" dirty="0" smtClean="0"/>
              <a:t>, </a:t>
            </a:r>
            <a:r>
              <a:rPr lang="cs-CZ" dirty="0" err="1" smtClean="0"/>
              <a:t>CSc</a:t>
            </a:r>
            <a:r>
              <a:rPr lang="cs-CZ" dirty="0" smtClean="0"/>
              <a:t> a kol., MATEMATIKA pro 8. ročník základní školy Geometrie,  Praha, Kvarta 1999, ISBN – 80-85570-94-7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Obrázky jsou dílem autora.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445</Words>
  <Application>Microsoft Office PowerPoint</Application>
  <PresentationFormat>Předvádění na obrazovce (4:3)</PresentationFormat>
  <Paragraphs>100</Paragraphs>
  <Slides>15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Pythagorova věta</vt:lpstr>
      <vt:lpstr>Pythagorova věta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penkva</dc:creator>
  <cp:lastModifiedBy>Dum</cp:lastModifiedBy>
  <cp:revision>43</cp:revision>
  <dcterms:created xsi:type="dcterms:W3CDTF">2011-11-03T13:38:35Z</dcterms:created>
  <dcterms:modified xsi:type="dcterms:W3CDTF">2013-11-14T09:48:19Z</dcterms:modified>
</cp:coreProperties>
</file>