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enkva" initials="p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DDDBE-E843-44A4-A9DF-AFAD3DBDA6E6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540DF-2365-412D-831C-9472398770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761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6AED0-496E-48D3-B634-A3BDF2D58E84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2E681-1776-4CB8-937E-4237471F25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slide" Target="slide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Základní škola T. G. Masaryka a Mateřská škola </a:t>
            </a:r>
            <a:r>
              <a:rPr lang="cs-CZ" sz="2000" b="1" u="sng" dirty="0" err="1" smtClean="0"/>
              <a:t>Poříčany</a:t>
            </a:r>
            <a:r>
              <a:rPr lang="cs-CZ" sz="2000" b="1" u="sng" dirty="0" smtClean="0"/>
              <a:t>, okr. Kolín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VY_32_INOVACE_M_05 ROVNICE SMĚS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494116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Zpracoval:</a:t>
            </a:r>
          </a:p>
          <a:p>
            <a:r>
              <a:rPr lang="cs-CZ" dirty="0" smtClean="0"/>
              <a:t>Ing. Václav Pěnkava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 projektu: CZ.1.07/1.4.00/21.3085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8. třída, matematika, algebra, slovní úloha, rovnice, směs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03" y="5201619"/>
            <a:ext cx="4740069" cy="11541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62646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ROVNICE</a:t>
            </a:r>
            <a:endParaRPr lang="cs-CZ" sz="8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844824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Výpočet slovních úloh na směsi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969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Cíl hodiny: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2996952"/>
            <a:ext cx="5400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Žáci vyjádří jednotlivé části směsi za využití jedné neznámé.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S využitím vlastností počet a váha (cena) sestaví početní výraz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Žáci sestaví rovnici pro výpočet slovní úlohy na směsi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pokladničce mám uloženo 15 mincí. Střádám pouze desetikoruny a dvacetikoruny. Do dnešního dne jsem našetřil  220,- Kč. </a:t>
            </a:r>
          </a:p>
          <a:p>
            <a:endParaRPr lang="cs-CZ" sz="2400" dirty="0" smtClean="0"/>
          </a:p>
          <a:p>
            <a:r>
              <a:rPr lang="cs-CZ" sz="2400" dirty="0" smtClean="0"/>
              <a:t>Dokážete vypočítat kolik mám desetikorun a kolik dvacetikorun?</a:t>
            </a:r>
            <a:endParaRPr lang="cs-CZ" sz="2400" dirty="0"/>
          </a:p>
        </p:txBody>
      </p:sp>
      <p:pic>
        <p:nvPicPr>
          <p:cNvPr id="8" name="Obrázek 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717032"/>
            <a:ext cx="1513608" cy="1176380"/>
          </a:xfrm>
          <a:prstGeom prst="rect">
            <a:avLst/>
          </a:prstGeom>
        </p:spPr>
      </p:pic>
      <p:pic>
        <p:nvPicPr>
          <p:cNvPr id="9" name="Obrázek 8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717032"/>
            <a:ext cx="975360" cy="929640"/>
          </a:xfrm>
          <a:prstGeom prst="rect">
            <a:avLst/>
          </a:prstGeom>
        </p:spPr>
      </p:pic>
      <p:pic>
        <p:nvPicPr>
          <p:cNvPr id="16" name="Obrázek 15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00464" y="3869432"/>
            <a:ext cx="1513608" cy="1176380"/>
          </a:xfrm>
          <a:prstGeom prst="rect">
            <a:avLst/>
          </a:prstGeom>
        </p:spPr>
      </p:pic>
      <p:pic>
        <p:nvPicPr>
          <p:cNvPr id="17" name="Obrázek 16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52864" y="4021832"/>
            <a:ext cx="1513608" cy="1176380"/>
          </a:xfrm>
          <a:prstGeom prst="rect">
            <a:avLst/>
          </a:prstGeom>
        </p:spPr>
      </p:pic>
      <p:pic>
        <p:nvPicPr>
          <p:cNvPr id="18" name="Obrázek 1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05264" y="4174232"/>
            <a:ext cx="1513608" cy="1176380"/>
          </a:xfrm>
          <a:prstGeom prst="rect">
            <a:avLst/>
          </a:prstGeom>
        </p:spPr>
      </p:pic>
      <p:pic>
        <p:nvPicPr>
          <p:cNvPr id="19" name="Obrázek 18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7664" y="4326632"/>
            <a:ext cx="1513608" cy="1176380"/>
          </a:xfrm>
          <a:prstGeom prst="rect">
            <a:avLst/>
          </a:prstGeom>
        </p:spPr>
      </p:pic>
      <p:pic>
        <p:nvPicPr>
          <p:cNvPr id="20" name="Obrázek 19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10064" y="4479032"/>
            <a:ext cx="1513608" cy="1176380"/>
          </a:xfrm>
          <a:prstGeom prst="rect">
            <a:avLst/>
          </a:prstGeom>
        </p:spPr>
      </p:pic>
      <p:pic>
        <p:nvPicPr>
          <p:cNvPr id="21" name="Obrázek 20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2464" y="4631432"/>
            <a:ext cx="1513608" cy="1176380"/>
          </a:xfrm>
          <a:prstGeom prst="rect">
            <a:avLst/>
          </a:prstGeom>
        </p:spPr>
      </p:pic>
      <p:pic>
        <p:nvPicPr>
          <p:cNvPr id="22" name="Obrázek 21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933056"/>
            <a:ext cx="975360" cy="929640"/>
          </a:xfrm>
          <a:prstGeom prst="rect">
            <a:avLst/>
          </a:prstGeom>
        </p:spPr>
      </p:pic>
      <p:pic>
        <p:nvPicPr>
          <p:cNvPr id="23" name="Obrázek 22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149080"/>
            <a:ext cx="975360" cy="929640"/>
          </a:xfrm>
          <a:prstGeom prst="rect">
            <a:avLst/>
          </a:prstGeom>
        </p:spPr>
      </p:pic>
      <p:pic>
        <p:nvPicPr>
          <p:cNvPr id="24" name="Obrázek 23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4293096"/>
            <a:ext cx="975360" cy="929640"/>
          </a:xfrm>
          <a:prstGeom prst="rect">
            <a:avLst/>
          </a:prstGeom>
        </p:spPr>
      </p:pic>
      <p:pic>
        <p:nvPicPr>
          <p:cNvPr id="25" name="Obrázek 24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4437112"/>
            <a:ext cx="975360" cy="929640"/>
          </a:xfrm>
          <a:prstGeom prst="rect">
            <a:avLst/>
          </a:prstGeom>
        </p:spPr>
      </p:pic>
      <p:pic>
        <p:nvPicPr>
          <p:cNvPr id="26" name="Obrázek 25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4581128"/>
            <a:ext cx="975360" cy="929640"/>
          </a:xfrm>
          <a:prstGeom prst="rect">
            <a:avLst/>
          </a:prstGeom>
        </p:spPr>
      </p:pic>
      <p:pic>
        <p:nvPicPr>
          <p:cNvPr id="27" name="Obrázek 26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725144"/>
            <a:ext cx="975360" cy="929640"/>
          </a:xfrm>
          <a:prstGeom prst="rect">
            <a:avLst/>
          </a:prstGeom>
        </p:spPr>
      </p:pic>
      <p:pic>
        <p:nvPicPr>
          <p:cNvPr id="28" name="Obrázek 27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4869160"/>
            <a:ext cx="975360" cy="929640"/>
          </a:xfrm>
          <a:prstGeom prst="rect">
            <a:avLst/>
          </a:prstGeom>
        </p:spPr>
      </p:pic>
      <p:pic>
        <p:nvPicPr>
          <p:cNvPr id="28677" name="Picture 5" descr="C:\Users\penkva\AppData\Local\Microsoft\Windows\Temporary Internet Files\Content.IE5\XJJVYVIK\MC9002900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883540"/>
            <a:ext cx="5832648" cy="39744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hlinkClick r:id="rId2" action="ppaction://hlinksldjump"/>
              </a:rPr>
              <a:t>Co známe?</a:t>
            </a:r>
            <a:endParaRPr lang="cs-CZ" sz="3200" b="1" dirty="0" smtClean="0"/>
          </a:p>
          <a:p>
            <a:endParaRPr lang="cs-CZ" sz="2400" dirty="0"/>
          </a:p>
        </p:txBody>
      </p:sp>
      <p:pic>
        <p:nvPicPr>
          <p:cNvPr id="8" name="Obrázek 7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717032"/>
            <a:ext cx="1513608" cy="1176380"/>
          </a:xfrm>
          <a:prstGeom prst="rect">
            <a:avLst/>
          </a:prstGeom>
        </p:spPr>
      </p:pic>
      <p:pic>
        <p:nvPicPr>
          <p:cNvPr id="9" name="Obrázek 8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39952" y="3717032"/>
            <a:ext cx="975360" cy="929640"/>
          </a:xfrm>
          <a:prstGeom prst="rect">
            <a:avLst/>
          </a:prstGeom>
        </p:spPr>
      </p:pic>
      <p:pic>
        <p:nvPicPr>
          <p:cNvPr id="16" name="Obrázek 15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00464" y="3869432"/>
            <a:ext cx="1513608" cy="1176380"/>
          </a:xfrm>
          <a:prstGeom prst="rect">
            <a:avLst/>
          </a:prstGeom>
        </p:spPr>
      </p:pic>
      <p:pic>
        <p:nvPicPr>
          <p:cNvPr id="17" name="Obrázek 16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52864" y="4021832"/>
            <a:ext cx="1513608" cy="1176380"/>
          </a:xfrm>
          <a:prstGeom prst="rect">
            <a:avLst/>
          </a:prstGeom>
        </p:spPr>
      </p:pic>
      <p:pic>
        <p:nvPicPr>
          <p:cNvPr id="18" name="Obrázek 17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05264" y="4174232"/>
            <a:ext cx="1513608" cy="1176380"/>
          </a:xfrm>
          <a:prstGeom prst="rect">
            <a:avLst/>
          </a:prstGeom>
        </p:spPr>
      </p:pic>
      <p:pic>
        <p:nvPicPr>
          <p:cNvPr id="19" name="Obrázek 18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57664" y="4326632"/>
            <a:ext cx="1513608" cy="1176380"/>
          </a:xfrm>
          <a:prstGeom prst="rect">
            <a:avLst/>
          </a:prstGeom>
        </p:spPr>
      </p:pic>
      <p:pic>
        <p:nvPicPr>
          <p:cNvPr id="20" name="Obrázek 19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10064" y="4479032"/>
            <a:ext cx="1513608" cy="1176380"/>
          </a:xfrm>
          <a:prstGeom prst="rect">
            <a:avLst/>
          </a:prstGeom>
        </p:spPr>
      </p:pic>
      <p:pic>
        <p:nvPicPr>
          <p:cNvPr id="21" name="Obrázek 20" descr="dvacetikoruna_vaclav_mi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62464" y="4631432"/>
            <a:ext cx="1513608" cy="1176380"/>
          </a:xfrm>
          <a:prstGeom prst="rect">
            <a:avLst/>
          </a:prstGeom>
        </p:spPr>
      </p:pic>
      <p:pic>
        <p:nvPicPr>
          <p:cNvPr id="22" name="Obrázek 21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3928" y="3933056"/>
            <a:ext cx="975360" cy="929640"/>
          </a:xfrm>
          <a:prstGeom prst="rect">
            <a:avLst/>
          </a:prstGeom>
        </p:spPr>
      </p:pic>
      <p:pic>
        <p:nvPicPr>
          <p:cNvPr id="23" name="Obrázek 22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4149080"/>
            <a:ext cx="975360" cy="929640"/>
          </a:xfrm>
          <a:prstGeom prst="rect">
            <a:avLst/>
          </a:prstGeom>
        </p:spPr>
      </p:pic>
      <p:pic>
        <p:nvPicPr>
          <p:cNvPr id="24" name="Obrázek 23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4293096"/>
            <a:ext cx="975360" cy="929640"/>
          </a:xfrm>
          <a:prstGeom prst="rect">
            <a:avLst/>
          </a:prstGeom>
        </p:spPr>
      </p:pic>
      <p:pic>
        <p:nvPicPr>
          <p:cNvPr id="25" name="Obrázek 24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4437112"/>
            <a:ext cx="975360" cy="929640"/>
          </a:xfrm>
          <a:prstGeom prst="rect">
            <a:avLst/>
          </a:prstGeom>
        </p:spPr>
      </p:pic>
      <p:pic>
        <p:nvPicPr>
          <p:cNvPr id="26" name="Obrázek 25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4581128"/>
            <a:ext cx="975360" cy="929640"/>
          </a:xfrm>
          <a:prstGeom prst="rect">
            <a:avLst/>
          </a:prstGeom>
        </p:spPr>
      </p:pic>
      <p:pic>
        <p:nvPicPr>
          <p:cNvPr id="27" name="Obrázek 26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4725144"/>
            <a:ext cx="975360" cy="929640"/>
          </a:xfrm>
          <a:prstGeom prst="rect">
            <a:avLst/>
          </a:prstGeom>
        </p:spPr>
      </p:pic>
      <p:pic>
        <p:nvPicPr>
          <p:cNvPr id="28" name="Obrázek 27" descr="desetikoru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4869160"/>
            <a:ext cx="975360" cy="929640"/>
          </a:xfrm>
          <a:prstGeom prst="rect">
            <a:avLst/>
          </a:prstGeom>
        </p:spPr>
      </p:pic>
      <p:pic>
        <p:nvPicPr>
          <p:cNvPr id="28677" name="Picture 5" descr="C:\Users\penkva\AppData\Local\Microsoft\Windows\Temporary Internet Files\Content.IE5\XJJVYVIK\MC900290061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2883540"/>
            <a:ext cx="5832648" cy="3974460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827584" y="134076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Počet mincí                                         15 kusů                    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99592" y="184482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Jejich celkovou hodnotu                    220,-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Počet mincí – je dohromady 15</a:t>
            </a:r>
          </a:p>
          <a:p>
            <a:endParaRPr lang="cs-CZ" sz="2400" dirty="0"/>
          </a:p>
        </p:txBody>
      </p:sp>
      <p:pic>
        <p:nvPicPr>
          <p:cNvPr id="8" name="Obrázek 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717032"/>
            <a:ext cx="1513608" cy="1176380"/>
          </a:xfrm>
          <a:prstGeom prst="rect">
            <a:avLst/>
          </a:prstGeom>
        </p:spPr>
      </p:pic>
      <p:pic>
        <p:nvPicPr>
          <p:cNvPr id="9" name="Obrázek 8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717032"/>
            <a:ext cx="975360" cy="929640"/>
          </a:xfrm>
          <a:prstGeom prst="rect">
            <a:avLst/>
          </a:prstGeom>
        </p:spPr>
      </p:pic>
      <p:pic>
        <p:nvPicPr>
          <p:cNvPr id="16" name="Obrázek 15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00464" y="3869432"/>
            <a:ext cx="1513608" cy="1176380"/>
          </a:xfrm>
          <a:prstGeom prst="rect">
            <a:avLst/>
          </a:prstGeom>
        </p:spPr>
      </p:pic>
      <p:pic>
        <p:nvPicPr>
          <p:cNvPr id="17" name="Obrázek 16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52864" y="4021832"/>
            <a:ext cx="1513608" cy="1176380"/>
          </a:xfrm>
          <a:prstGeom prst="rect">
            <a:avLst/>
          </a:prstGeom>
        </p:spPr>
      </p:pic>
      <p:pic>
        <p:nvPicPr>
          <p:cNvPr id="18" name="Obrázek 1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05264" y="4174232"/>
            <a:ext cx="1513608" cy="1176380"/>
          </a:xfrm>
          <a:prstGeom prst="rect">
            <a:avLst/>
          </a:prstGeom>
        </p:spPr>
      </p:pic>
      <p:pic>
        <p:nvPicPr>
          <p:cNvPr id="19" name="Obrázek 18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7664" y="4326632"/>
            <a:ext cx="1513608" cy="1176380"/>
          </a:xfrm>
          <a:prstGeom prst="rect">
            <a:avLst/>
          </a:prstGeom>
        </p:spPr>
      </p:pic>
      <p:pic>
        <p:nvPicPr>
          <p:cNvPr id="20" name="Obrázek 19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10064" y="4479032"/>
            <a:ext cx="1513608" cy="1176380"/>
          </a:xfrm>
          <a:prstGeom prst="rect">
            <a:avLst/>
          </a:prstGeom>
        </p:spPr>
      </p:pic>
      <p:pic>
        <p:nvPicPr>
          <p:cNvPr id="21" name="Obrázek 20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2464" y="4631432"/>
            <a:ext cx="1513608" cy="1176380"/>
          </a:xfrm>
          <a:prstGeom prst="rect">
            <a:avLst/>
          </a:prstGeom>
        </p:spPr>
      </p:pic>
      <p:pic>
        <p:nvPicPr>
          <p:cNvPr id="22" name="Obrázek 21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933056"/>
            <a:ext cx="975360" cy="929640"/>
          </a:xfrm>
          <a:prstGeom prst="rect">
            <a:avLst/>
          </a:prstGeom>
        </p:spPr>
      </p:pic>
      <p:pic>
        <p:nvPicPr>
          <p:cNvPr id="23" name="Obrázek 22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149080"/>
            <a:ext cx="975360" cy="929640"/>
          </a:xfrm>
          <a:prstGeom prst="rect">
            <a:avLst/>
          </a:prstGeom>
        </p:spPr>
      </p:pic>
      <p:pic>
        <p:nvPicPr>
          <p:cNvPr id="24" name="Obrázek 23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4293096"/>
            <a:ext cx="975360" cy="929640"/>
          </a:xfrm>
          <a:prstGeom prst="rect">
            <a:avLst/>
          </a:prstGeom>
        </p:spPr>
      </p:pic>
      <p:pic>
        <p:nvPicPr>
          <p:cNvPr id="25" name="Obrázek 24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4437112"/>
            <a:ext cx="975360" cy="929640"/>
          </a:xfrm>
          <a:prstGeom prst="rect">
            <a:avLst/>
          </a:prstGeom>
        </p:spPr>
      </p:pic>
      <p:pic>
        <p:nvPicPr>
          <p:cNvPr id="26" name="Obrázek 25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4581128"/>
            <a:ext cx="975360" cy="929640"/>
          </a:xfrm>
          <a:prstGeom prst="rect">
            <a:avLst/>
          </a:prstGeom>
        </p:spPr>
      </p:pic>
      <p:pic>
        <p:nvPicPr>
          <p:cNvPr id="27" name="Obrázek 26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725144"/>
            <a:ext cx="975360" cy="929640"/>
          </a:xfrm>
          <a:prstGeom prst="rect">
            <a:avLst/>
          </a:prstGeom>
        </p:spPr>
      </p:pic>
      <p:pic>
        <p:nvPicPr>
          <p:cNvPr id="28" name="Obrázek 27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4869160"/>
            <a:ext cx="975360" cy="929640"/>
          </a:xfrm>
          <a:prstGeom prst="rect">
            <a:avLst/>
          </a:prstGeom>
        </p:spPr>
      </p:pic>
      <p:pic>
        <p:nvPicPr>
          <p:cNvPr id="28677" name="Picture 5" descr="C:\Users\penkva\AppData\Local\Microsoft\Windows\Temporary Internet Files\Content.IE5\XJJVYVIK\MC900290061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2883540"/>
            <a:ext cx="5832648" cy="3974460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827584" y="148478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Desetikoruny označíme písmenem </a:t>
            </a: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184482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Dvacetikoruny označíme písmenem </a:t>
            </a:r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64088" y="1484784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 + B = 15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64088" y="2132856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 = 15 - 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9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Hodnota mincí – je dohromady 220,- Kč</a:t>
            </a:r>
            <a:endParaRPr lang="cs-CZ" sz="2400" dirty="0"/>
          </a:p>
        </p:txBody>
      </p:sp>
      <p:pic>
        <p:nvPicPr>
          <p:cNvPr id="8" name="Obrázek 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717032"/>
            <a:ext cx="1513608" cy="1176380"/>
          </a:xfrm>
          <a:prstGeom prst="rect">
            <a:avLst/>
          </a:prstGeom>
        </p:spPr>
      </p:pic>
      <p:pic>
        <p:nvPicPr>
          <p:cNvPr id="9" name="Obrázek 8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717032"/>
            <a:ext cx="975360" cy="929640"/>
          </a:xfrm>
          <a:prstGeom prst="rect">
            <a:avLst/>
          </a:prstGeom>
        </p:spPr>
      </p:pic>
      <p:pic>
        <p:nvPicPr>
          <p:cNvPr id="16" name="Obrázek 15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00464" y="3869432"/>
            <a:ext cx="1513608" cy="1176380"/>
          </a:xfrm>
          <a:prstGeom prst="rect">
            <a:avLst/>
          </a:prstGeom>
        </p:spPr>
      </p:pic>
      <p:pic>
        <p:nvPicPr>
          <p:cNvPr id="17" name="Obrázek 16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52864" y="4021832"/>
            <a:ext cx="1513608" cy="1176380"/>
          </a:xfrm>
          <a:prstGeom prst="rect">
            <a:avLst/>
          </a:prstGeom>
        </p:spPr>
      </p:pic>
      <p:pic>
        <p:nvPicPr>
          <p:cNvPr id="18" name="Obrázek 17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05264" y="4174232"/>
            <a:ext cx="1513608" cy="1176380"/>
          </a:xfrm>
          <a:prstGeom prst="rect">
            <a:avLst/>
          </a:prstGeom>
        </p:spPr>
      </p:pic>
      <p:pic>
        <p:nvPicPr>
          <p:cNvPr id="19" name="Obrázek 18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7664" y="4326632"/>
            <a:ext cx="1513608" cy="1176380"/>
          </a:xfrm>
          <a:prstGeom prst="rect">
            <a:avLst/>
          </a:prstGeom>
        </p:spPr>
      </p:pic>
      <p:pic>
        <p:nvPicPr>
          <p:cNvPr id="20" name="Obrázek 19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10064" y="4479032"/>
            <a:ext cx="1513608" cy="1176380"/>
          </a:xfrm>
          <a:prstGeom prst="rect">
            <a:avLst/>
          </a:prstGeom>
        </p:spPr>
      </p:pic>
      <p:pic>
        <p:nvPicPr>
          <p:cNvPr id="21" name="Obrázek 20" descr="dvacetikoruna_vaclav_min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62464" y="4631432"/>
            <a:ext cx="1513608" cy="1176380"/>
          </a:xfrm>
          <a:prstGeom prst="rect">
            <a:avLst/>
          </a:prstGeom>
        </p:spPr>
      </p:pic>
      <p:pic>
        <p:nvPicPr>
          <p:cNvPr id="22" name="Obrázek 21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933056"/>
            <a:ext cx="975360" cy="929640"/>
          </a:xfrm>
          <a:prstGeom prst="rect">
            <a:avLst/>
          </a:prstGeom>
        </p:spPr>
      </p:pic>
      <p:pic>
        <p:nvPicPr>
          <p:cNvPr id="23" name="Obrázek 22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149080"/>
            <a:ext cx="975360" cy="929640"/>
          </a:xfrm>
          <a:prstGeom prst="rect">
            <a:avLst/>
          </a:prstGeom>
        </p:spPr>
      </p:pic>
      <p:pic>
        <p:nvPicPr>
          <p:cNvPr id="24" name="Obrázek 23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4293096"/>
            <a:ext cx="975360" cy="929640"/>
          </a:xfrm>
          <a:prstGeom prst="rect">
            <a:avLst/>
          </a:prstGeom>
        </p:spPr>
      </p:pic>
      <p:pic>
        <p:nvPicPr>
          <p:cNvPr id="25" name="Obrázek 24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4437112"/>
            <a:ext cx="975360" cy="929640"/>
          </a:xfrm>
          <a:prstGeom prst="rect">
            <a:avLst/>
          </a:prstGeom>
        </p:spPr>
      </p:pic>
      <p:pic>
        <p:nvPicPr>
          <p:cNvPr id="26" name="Obrázek 25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4581128"/>
            <a:ext cx="975360" cy="929640"/>
          </a:xfrm>
          <a:prstGeom prst="rect">
            <a:avLst/>
          </a:prstGeom>
        </p:spPr>
      </p:pic>
      <p:pic>
        <p:nvPicPr>
          <p:cNvPr id="27" name="Obrázek 26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725144"/>
            <a:ext cx="975360" cy="929640"/>
          </a:xfrm>
          <a:prstGeom prst="rect">
            <a:avLst/>
          </a:prstGeom>
        </p:spPr>
      </p:pic>
      <p:pic>
        <p:nvPicPr>
          <p:cNvPr id="28" name="Obrázek 27" descr="deseti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5013176"/>
            <a:ext cx="975360" cy="929640"/>
          </a:xfrm>
          <a:prstGeom prst="rect">
            <a:avLst/>
          </a:prstGeom>
        </p:spPr>
      </p:pic>
      <p:pic>
        <p:nvPicPr>
          <p:cNvPr id="28677" name="Picture 5" descr="C:\Users\penkva\AppData\Local\Microsoft\Windows\Temporary Internet Files\Content.IE5\XJJVYVIK\MC9002900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883540"/>
            <a:ext cx="5832648" cy="3974460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2195736" y="2204864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Hodnota desetikorun je ???  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285293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03848" y="386104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Hodnota = 10 x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95736" y="270892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desetikorun A = 8 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x 8 = 80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L -0.30712 -0.51458 " pathEditMode="relative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5.18519E-6 L -0.30712 -0.3676 " pathEditMode="relative" ptsTypes="AA"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2963E-6 L -0.29913 -0.30439 " pathEditMode="relative" ptsTypes="AA">
                                      <p:cBhvr>
                                        <p:cTn id="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-0.35434 -0.14699 " pathEditMode="relative" ptsTypes="AA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-0.39375 0.03171 " pathEditMode="relative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7.77778E-6 L -0.40157 0.19954 " pathEditMode="relative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-0.33872 0.31505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7.03704E-6 L -0.28351 -0.4095 " pathEditMode="relative" ptsTypes="AA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0.07865 -0.38843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1.11111E-6 L 0.19687 -0.33588 " pathEditMode="relative" ptsTypes="AA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5.18519E-6 L 0.2283 -0.16805 " pathEditMode="relative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0.23628 -0.02106 " pathEditMode="relative" ptsTypes="AA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8.51852E-6 L 0.20486 0.18911 " pathEditMode="relative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L -0.0085 0.1812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9100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18889 0.16806 " pathEditMode="relative" ptsTypes="AA">
                                      <p:cBhvr>
                                        <p:cTn id="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86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7"/>
                  </p:tgtEl>
                </p:cond>
              </p:nextCondLst>
            </p:seq>
          </p:childTnLst>
        </p:cTn>
      </p:par>
    </p:tnLst>
    <p:bldLst>
      <p:bldP spid="30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Připomeneme si: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052736"/>
            <a:ext cx="68407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Počet mincí je roven součtu počtu mincí jednotlivých druhů</a:t>
            </a:r>
          </a:p>
          <a:p>
            <a:endParaRPr lang="cs-CZ" sz="2000" b="1" dirty="0" smtClean="0"/>
          </a:p>
          <a:p>
            <a:pPr algn="ctr"/>
            <a:r>
              <a:rPr lang="cs-CZ" sz="2800" b="1" dirty="0" smtClean="0"/>
              <a:t>A + B = 15</a:t>
            </a:r>
          </a:p>
          <a:p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92494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dirty="0" smtClean="0"/>
              <a:t> je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299695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desetikorun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50100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r>
              <a:rPr lang="cs-CZ" dirty="0" smtClean="0"/>
              <a:t> je 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357301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dvacetikorun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50912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Hodnota všech peněz je rovna součtu hodnot jednotlivých mincí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30120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 x A + 20 x B = 220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48245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Počet:</a:t>
            </a:r>
          </a:p>
          <a:p>
            <a:r>
              <a:rPr lang="cs-CZ" sz="2400" dirty="0" smtClean="0"/>
              <a:t>A + B = 15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 = 15 – 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Hodnota:</a:t>
            </a:r>
          </a:p>
          <a:p>
            <a:r>
              <a:rPr lang="cs-CZ" sz="2400" dirty="0" smtClean="0"/>
              <a:t>10A + 20</a:t>
            </a:r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 = 220</a:t>
            </a:r>
          </a:p>
          <a:p>
            <a:r>
              <a:rPr lang="cs-CZ" sz="2400" dirty="0" smtClean="0"/>
              <a:t>10A +20(15 – A) = 220</a:t>
            </a:r>
          </a:p>
          <a:p>
            <a:endParaRPr lang="cs-CZ" sz="2400" dirty="0" smtClean="0"/>
          </a:p>
          <a:p>
            <a:r>
              <a:rPr lang="cs-CZ" sz="2400" dirty="0" smtClean="0"/>
              <a:t>Výpočet:</a:t>
            </a:r>
          </a:p>
          <a:p>
            <a:r>
              <a:rPr lang="cs-CZ" sz="2400" dirty="0" smtClean="0"/>
              <a:t>10A + 20(15 – A) = 220</a:t>
            </a:r>
          </a:p>
          <a:p>
            <a:r>
              <a:rPr lang="cs-CZ" sz="2400" dirty="0" smtClean="0"/>
              <a:t>10 A + 300 – 20A = 220</a:t>
            </a:r>
          </a:p>
          <a:p>
            <a:r>
              <a:rPr lang="cs-CZ" sz="2400" dirty="0" smtClean="0"/>
              <a:t>10A – 20A = 220 – 300</a:t>
            </a:r>
          </a:p>
          <a:p>
            <a:r>
              <a:rPr lang="cs-CZ" sz="2400" dirty="0" smtClean="0"/>
              <a:t>– 10A = – 80</a:t>
            </a:r>
          </a:p>
          <a:p>
            <a:r>
              <a:rPr lang="cs-CZ" sz="2400" u="sng" dirty="0" smtClean="0"/>
              <a:t>A = 8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343065" y="905818"/>
            <a:ext cx="13324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>
                <a:solidFill>
                  <a:prstClr val="black"/>
                </a:solidFill>
              </a:rPr>
              <a:t>B= 15 – 8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6444208" y="1772816"/>
            <a:ext cx="7986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>
                <a:solidFill>
                  <a:prstClr val="black"/>
                </a:solidFill>
              </a:rPr>
              <a:t>B = 7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</a:p>
          <a:p>
            <a:r>
              <a:rPr lang="cs-CZ" dirty="0" smtClean="0"/>
              <a:t>1. Obr. – klipart databáze Microsoft Office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306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penkva</dc:creator>
  <cp:lastModifiedBy>Ludmila Moličová</cp:lastModifiedBy>
  <cp:revision>53</cp:revision>
  <dcterms:created xsi:type="dcterms:W3CDTF">2011-11-03T13:38:35Z</dcterms:created>
  <dcterms:modified xsi:type="dcterms:W3CDTF">2013-11-14T12:17:28Z</dcterms:modified>
</cp:coreProperties>
</file>