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8" r:id="rId4"/>
    <p:sldId id="257" r:id="rId5"/>
    <p:sldId id="261" r:id="rId6"/>
    <p:sldId id="259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61CC-D9A2-452D-8451-574C9C3D0CC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20EDB-B137-4772-A72E-BFEB47D7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61CC-D9A2-452D-8451-574C9C3D0CC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20EDB-B137-4772-A72E-BFEB47D7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61CC-D9A2-452D-8451-574C9C3D0CC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20EDB-B137-4772-A72E-BFEB47D7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61CC-D9A2-452D-8451-574C9C3D0CC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20EDB-B137-4772-A72E-BFEB47D7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61CC-D9A2-452D-8451-574C9C3D0CC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20EDB-B137-4772-A72E-BFEB47D7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61CC-D9A2-452D-8451-574C9C3D0CC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20EDB-B137-4772-A72E-BFEB47D7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61CC-D9A2-452D-8451-574C9C3D0CC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20EDB-B137-4772-A72E-BFEB47D7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61CC-D9A2-452D-8451-574C9C3D0CC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20EDB-B137-4772-A72E-BFEB47D7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61CC-D9A2-452D-8451-574C9C3D0CC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20EDB-B137-4772-A72E-BFEB47D7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61CC-D9A2-452D-8451-574C9C3D0CC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20EDB-B137-4772-A72E-BFEB47D7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761CC-D9A2-452D-8451-574C9C3D0CC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20EDB-B137-4772-A72E-BFEB47D7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F761CC-D9A2-452D-8451-574C9C3D0CCF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920EDB-B137-4772-A72E-BFEB47D7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42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u="sng" dirty="0" smtClean="0"/>
              <a:t>Základní škola T. G. Masaryka a Mateřská škola </a:t>
            </a:r>
            <a:r>
              <a:rPr lang="cs-CZ" sz="2000" b="1" u="sng" dirty="0" err="1" smtClean="0"/>
              <a:t>Poříčany</a:t>
            </a:r>
            <a:r>
              <a:rPr lang="cs-CZ" sz="2000" b="1" u="sng" dirty="0" smtClean="0"/>
              <a:t>, okr. Kolín</a:t>
            </a:r>
            <a:endParaRPr lang="cs-CZ" sz="2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1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VY_32_INOVACE_M_06 Obvod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4941168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Zpracoval:</a:t>
            </a:r>
          </a:p>
          <a:p>
            <a:r>
              <a:rPr lang="cs-CZ" dirty="0" smtClean="0"/>
              <a:t>Ing. Václav Pěnkava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Číslo projektu: CZ.1.07/1.4.00/21.3085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068960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4. a 6. třída, matematika, geometrie, výpočet obvodu rovinného tvaru</a:t>
            </a:r>
            <a:r>
              <a:rPr lang="cs-CZ" smtClean="0"/>
              <a:t>, obdélník.</a:t>
            </a:r>
            <a:endParaRPr lang="cs-CZ" dirty="0"/>
          </a:p>
        </p:txBody>
      </p:sp>
      <p:pic>
        <p:nvPicPr>
          <p:cNvPr id="8" name="Obrázek 7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5805264"/>
            <a:ext cx="3162214" cy="68319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běh 0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1" y="260648"/>
            <a:ext cx="6085599" cy="403244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296144"/>
          </a:xfrm>
        </p:spPr>
        <p:txBody>
          <a:bodyPr>
            <a:normAutofit/>
          </a:bodyPr>
          <a:lstStyle/>
          <a:p>
            <a:pPr algn="l"/>
            <a:r>
              <a:rPr lang="cs-CZ" sz="7200" b="1" dirty="0" smtClean="0"/>
              <a:t>  DÉLKA - OBVOD</a:t>
            </a:r>
            <a:endParaRPr lang="cs-CZ" sz="7200" b="1" dirty="0"/>
          </a:p>
        </p:txBody>
      </p:sp>
      <p:cxnSp>
        <p:nvCxnSpPr>
          <p:cNvPr id="6" name="Přímá spojovací šipka 5"/>
          <p:cNvCxnSpPr/>
          <p:nvPr/>
        </p:nvCxnSpPr>
        <p:spPr>
          <a:xfrm flipV="1">
            <a:off x="467544" y="2348880"/>
            <a:ext cx="4896544" cy="1296144"/>
          </a:xfrm>
          <a:prstGeom prst="straightConnector1">
            <a:avLst/>
          </a:prstGeom>
          <a:ln w="101600">
            <a:solidFill>
              <a:srgbClr val="FF0000"/>
            </a:solidFill>
            <a:headEnd type="stealth" w="lg" len="lg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 descr="P813175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2941515"/>
            <a:ext cx="5206648" cy="3916484"/>
          </a:xfrm>
          <a:prstGeom prst="rect">
            <a:avLst/>
          </a:prstGeom>
        </p:spPr>
      </p:pic>
      <p:cxnSp>
        <p:nvCxnSpPr>
          <p:cNvPr id="11" name="Přímá spojovací čára 10"/>
          <p:cNvCxnSpPr/>
          <p:nvPr/>
        </p:nvCxnSpPr>
        <p:spPr>
          <a:xfrm>
            <a:off x="5076056" y="4437112"/>
            <a:ext cx="936104" cy="100811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5076056" y="3284984"/>
            <a:ext cx="1224136" cy="1152128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6012160" y="4653136"/>
            <a:ext cx="2448272" cy="72008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300192" y="3284984"/>
            <a:ext cx="2232248" cy="136815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 descr="log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5661248"/>
            <a:ext cx="3076575" cy="55245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467544" y="6309320"/>
            <a:ext cx="29523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INVESTICE DO ROZVOJE VZDĚLÁVÁNÍ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268761"/>
            <a:ext cx="705678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Téma:   Délka, vzdálenost, obvod</a:t>
            </a:r>
          </a:p>
          <a:p>
            <a:endParaRPr lang="cs-CZ" dirty="0" smtClean="0"/>
          </a:p>
          <a:p>
            <a:r>
              <a:rPr lang="cs-CZ" dirty="0" smtClean="0"/>
              <a:t>Cíl hodiny: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Žáci charakterizují délku jako veličinu pro vyjádření vzdálenosti - opakování.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Znají jednotky délky, umí je převádět – opakování.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Umí charakterizovat obvod geometrického tvaru, jako součet jednotlivých délek stran.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Vypočítají obvod čtverce, obdélníku, nepravidelného tvaru.</a:t>
            </a:r>
          </a:p>
          <a:p>
            <a:pPr marL="342900" indent="-34290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35896" y="5589240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Zpracoval:</a:t>
            </a:r>
          </a:p>
          <a:p>
            <a:r>
              <a:rPr lang="cs-CZ" dirty="0" smtClean="0"/>
              <a:t>Ing. Václav Pěnkava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332656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VY_32_INOVACE_M/01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>
            <a:off x="1691680" y="1988840"/>
            <a:ext cx="5400600" cy="0"/>
          </a:xfrm>
          <a:prstGeom prst="line">
            <a:avLst/>
          </a:prstGeom>
          <a:ln w="25400" cap="flat">
            <a:headEnd type="triangle" w="lg" len="sm"/>
            <a:tailEnd type="triangle" w="lg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547664" y="155679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155679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105273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Vzdálenost dvou bodů</a:t>
            </a:r>
            <a:endParaRPr lang="cs-CZ" dirty="0"/>
          </a:p>
        </p:txBody>
      </p:sp>
      <p:pic>
        <p:nvPicPr>
          <p:cNvPr id="8" name="Obrázek 7" descr="pravítko 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2060848"/>
            <a:ext cx="6961946" cy="86409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440000" y="2924944"/>
            <a:ext cx="5400600" cy="36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Délka má jeden rozměr, který lze změřit.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40000" y="3501008"/>
            <a:ext cx="4608512" cy="36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měření používáme pomůcky k tomu určené:</a:t>
            </a:r>
            <a:endParaRPr lang="cs-CZ" dirty="0"/>
          </a:p>
        </p:txBody>
      </p:sp>
      <p:pic>
        <p:nvPicPr>
          <p:cNvPr id="1026" name="Picture 2" descr="C:\Users\penkva\AppData\Local\Microsoft\Windows\Temporary Internet Files\Content.IE5\DIA56UJQ\MC9003046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849831" cy="1526134"/>
          </a:xfrm>
          <a:prstGeom prst="rect">
            <a:avLst/>
          </a:prstGeom>
          <a:noFill/>
        </p:spPr>
      </p:pic>
      <p:pic>
        <p:nvPicPr>
          <p:cNvPr id="1028" name="Picture 4" descr="C:\Users\penkva\AppData\Local\Microsoft\Windows\Temporary Internet Files\Content.IE5\DIA56UJQ\MP9003867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005064"/>
            <a:ext cx="2520280" cy="1797800"/>
          </a:xfrm>
          <a:prstGeom prst="rect">
            <a:avLst/>
          </a:prstGeom>
          <a:noFill/>
        </p:spPr>
      </p:pic>
      <p:pic>
        <p:nvPicPr>
          <p:cNvPr id="1030" name="Picture 6" descr="C:\Users\penkva\AppData\Local\Microsoft\Windows\Temporary Internet Files\Content.IE5\G8B0QJAL\MC9004126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0"/>
            <a:ext cx="2304256" cy="1479432"/>
          </a:xfrm>
          <a:prstGeom prst="rect">
            <a:avLst/>
          </a:prstGeom>
          <a:noFill/>
        </p:spPr>
      </p:pic>
      <p:pic>
        <p:nvPicPr>
          <p:cNvPr id="1031" name="Picture 7" descr="C:\Users\penkva\AppData\Local\Microsoft\Windows\Temporary Internet Files\Content.IE5\IJ0FJUPL\MC90043384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3284984"/>
            <a:ext cx="1512168" cy="151216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995936" y="4725144"/>
            <a:ext cx="4032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Úkol: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za využití pravítka na obrázku určete délku úsečky │AB │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1340768"/>
            <a:ext cx="1800200" cy="555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10" b="1" dirty="0" smtClean="0">
                <a:solidFill>
                  <a:srgbClr val="0070C0"/>
                </a:solidFill>
              </a:rPr>
              <a:t>24,3</a:t>
            </a:r>
            <a:r>
              <a:rPr lang="cs-CZ" sz="3010" b="1" dirty="0" smtClean="0"/>
              <a:t> </a:t>
            </a:r>
            <a:r>
              <a:rPr lang="cs-CZ" sz="3010" b="1" dirty="0" smtClean="0">
                <a:solidFill>
                  <a:srgbClr val="0070C0"/>
                </a:solidFill>
              </a:rPr>
              <a:t>cm</a:t>
            </a:r>
            <a:endParaRPr lang="cs-CZ" sz="301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5949280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Změřte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úsečku na tabuli.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1700808"/>
            <a:ext cx="41044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0" b="1" dirty="0" smtClean="0"/>
              <a:t>Délka</a:t>
            </a:r>
            <a:endParaRPr lang="cs-CZ" sz="1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0.35" calcmode="lin" valueType="num">
                                      <p:cBhvr override="childStyle"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0.06852 L 0.00399 -0.2044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6" grpId="0"/>
      <p:bldP spid="17" grpId="0"/>
      <p:bldP spid="18" grpId="0"/>
      <p:bldP spid="19" grpId="1"/>
      <p:bldP spid="19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>
            <a:off x="971600" y="1412776"/>
            <a:ext cx="72008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Šestiúhelník 3"/>
          <p:cNvSpPr/>
          <p:nvPr/>
        </p:nvSpPr>
        <p:spPr>
          <a:xfrm>
            <a:off x="971600" y="1332000"/>
            <a:ext cx="72008" cy="21602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estiúhelník 4"/>
          <p:cNvSpPr/>
          <p:nvPr/>
        </p:nvSpPr>
        <p:spPr>
          <a:xfrm>
            <a:off x="1619672" y="1332000"/>
            <a:ext cx="72008" cy="21602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>
            <a:off x="2339752" y="1332000"/>
            <a:ext cx="72008" cy="21602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estiúhelník 6"/>
          <p:cNvSpPr/>
          <p:nvPr/>
        </p:nvSpPr>
        <p:spPr>
          <a:xfrm>
            <a:off x="3131840" y="1332000"/>
            <a:ext cx="72008" cy="21602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3851920" y="1332000"/>
            <a:ext cx="72008" cy="21602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>
            <a:off x="4572000" y="1332000"/>
            <a:ext cx="72008" cy="21602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estiúhelník 9"/>
          <p:cNvSpPr/>
          <p:nvPr/>
        </p:nvSpPr>
        <p:spPr>
          <a:xfrm>
            <a:off x="5292080" y="1332000"/>
            <a:ext cx="72008" cy="21602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estiúhelník 10"/>
          <p:cNvSpPr/>
          <p:nvPr/>
        </p:nvSpPr>
        <p:spPr>
          <a:xfrm>
            <a:off x="6012160" y="1332000"/>
            <a:ext cx="72008" cy="21602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/>
          <p:cNvSpPr/>
          <p:nvPr/>
        </p:nvSpPr>
        <p:spPr>
          <a:xfrm>
            <a:off x="6732240" y="1332000"/>
            <a:ext cx="72008" cy="21602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/>
          <p:cNvSpPr/>
          <p:nvPr/>
        </p:nvSpPr>
        <p:spPr>
          <a:xfrm>
            <a:off x="7452320" y="1332000"/>
            <a:ext cx="72008" cy="21602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estiúhelník 13"/>
          <p:cNvSpPr/>
          <p:nvPr/>
        </p:nvSpPr>
        <p:spPr>
          <a:xfrm>
            <a:off x="8100392" y="1332000"/>
            <a:ext cx="72008" cy="21602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411760" y="1412776"/>
            <a:ext cx="2160240" cy="0"/>
          </a:xfrm>
          <a:prstGeom prst="line">
            <a:avLst/>
          </a:prstGeom>
          <a:ln w="889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971600" y="2348880"/>
            <a:ext cx="72728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Urči délku červené úsečky ve stanovených jednotkách: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64016" y="3284984"/>
            <a:ext cx="1187704" cy="25545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mm =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cm =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dm =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m =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km =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51720" y="3284984"/>
            <a:ext cx="1440000" cy="270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300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30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0,3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0,0003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5292080" y="1412776"/>
            <a:ext cx="2808312" cy="0"/>
          </a:xfrm>
          <a:prstGeom prst="line">
            <a:avLst/>
          </a:prstGeom>
          <a:ln w="889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1043608" y="1412776"/>
            <a:ext cx="4680520" cy="0"/>
          </a:xfrm>
          <a:prstGeom prst="line">
            <a:avLst/>
          </a:prstGeom>
          <a:ln w="889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240000" y="1620000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1 metr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347864" y="3284984"/>
            <a:ext cx="1187704" cy="25545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mm =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cm =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dm =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m =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km =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427984" y="3284984"/>
            <a:ext cx="1440000" cy="25545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75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7,5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0,75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0,075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km =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796136" y="3284984"/>
            <a:ext cx="1152128" cy="206210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mm =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cm =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dm =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m =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20272" y="3284984"/>
            <a:ext cx="1440000" cy="206210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0,4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0,04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0,004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40000" y="1620000"/>
            <a:ext cx="208823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1 dm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40000" y="1620000"/>
            <a:ext cx="208823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1 cm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835696" y="188640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PŘEVODY JEDNOTEK DÉLKY - OPAKOVÁNÍ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/>
      <p:bldP spid="17" grpId="0" animBg="1"/>
      <p:bldP spid="17" grpId="1" animBg="1"/>
      <p:bldP spid="18" grpId="0"/>
      <p:bldP spid="18" grpId="1"/>
      <p:bldP spid="21" grpId="0"/>
      <p:bldP spid="22" grpId="0" animBg="1"/>
      <p:bldP spid="22" grpId="1" animBg="1"/>
      <p:bldP spid="23" grpId="0" animBg="1"/>
      <p:bldP spid="23" grpId="1" animBg="1"/>
      <p:bldP spid="24" grpId="0" animBg="1"/>
      <p:bldP spid="25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Obvod </a:t>
            </a:r>
            <a:r>
              <a:rPr lang="cs-CZ" dirty="0" smtClean="0"/>
              <a:t>         </a:t>
            </a:r>
            <a:r>
              <a:rPr lang="cs-CZ" sz="3200" dirty="0" smtClean="0"/>
              <a:t>značíme </a:t>
            </a:r>
            <a:r>
              <a:rPr lang="cs-CZ" dirty="0" smtClean="0"/>
              <a:t>O </a:t>
            </a:r>
            <a:r>
              <a:rPr lang="cs-CZ" sz="3200" dirty="0" smtClean="0"/>
              <a:t>měříme v</a:t>
            </a:r>
            <a:r>
              <a:rPr lang="cs-CZ" dirty="0" smtClean="0"/>
              <a:t> [m]</a:t>
            </a: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 flipH="1">
            <a:off x="755576" y="1988840"/>
            <a:ext cx="1224136" cy="165618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755576" y="3645024"/>
            <a:ext cx="2808312" cy="144016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3563888" y="2852936"/>
            <a:ext cx="2448272" cy="22322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979712" y="1988840"/>
            <a:ext cx="4032448" cy="86409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67544" y="1268760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Obvod tvoří součet jednotlivých délek:</a:t>
            </a:r>
            <a:endParaRPr lang="cs-CZ" dirty="0"/>
          </a:p>
        </p:txBody>
      </p:sp>
      <p:pic>
        <p:nvPicPr>
          <p:cNvPr id="1026" name="Picture 2" descr="C:\Users\penkva\AppData\Local\Microsoft\Windows\Temporary Internet Files\Content.IE5\AMP83XHB\MC9000272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2564904"/>
            <a:ext cx="898065" cy="1013544"/>
          </a:xfrm>
          <a:prstGeom prst="rect">
            <a:avLst/>
          </a:prstGeom>
          <a:noFill/>
        </p:spPr>
      </p:pic>
      <p:pic>
        <p:nvPicPr>
          <p:cNvPr id="1027" name="Picture 3" descr="C:\Users\penkva\AppData\Local\Microsoft\Windows\Temporary Internet Files\Content.IE5\0YWSX33Y\MC9004418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564904"/>
            <a:ext cx="568519" cy="653356"/>
          </a:xfrm>
          <a:prstGeom prst="rect">
            <a:avLst/>
          </a:prstGeom>
          <a:noFill/>
        </p:spPr>
      </p:pic>
      <p:pic>
        <p:nvPicPr>
          <p:cNvPr id="1028" name="Picture 4" descr="C:\Users\penkva\AppData\Local\Microsoft\Windows\Temporary Internet Files\Content.IE5\AMP83XHB\MC90044179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2636912"/>
            <a:ext cx="1371600" cy="137160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79512" y="350100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270892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52292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75656" y="16288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87624" y="4365104"/>
            <a:ext cx="655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 m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860032" y="400506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 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635896" y="198884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 m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3568" y="24208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 m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5940152" y="414908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 vzdálenost: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320000" y="4680000"/>
            <a:ext cx="720080" cy="36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AC =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184000" y="468000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+ 12 = 22 m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320000" y="504000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BD =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320000" y="540000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AD =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491880" y="62373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O=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184000" y="504000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 + 15 = 27 m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5184000" y="540000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+ 12 + 15 = 37 m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4211960" y="6237312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+ 12 + 15 + 7 = 44 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4" grpId="0"/>
      <p:bldP spid="25" grpId="0"/>
      <p:bldP spid="26" grpId="0"/>
      <p:bldP spid="28" grpId="0"/>
      <p:bldP spid="29" grpId="0"/>
      <p:bldP spid="23" grpId="0"/>
      <p:bldP spid="30" grpId="0"/>
      <p:bldP spid="32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Obvod obdélníku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195736" y="1772816"/>
            <a:ext cx="4824536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020272" y="1772816"/>
            <a:ext cx="0" cy="237626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195736" y="1772816"/>
            <a:ext cx="0" cy="237626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195736" y="1772816"/>
            <a:ext cx="4896544" cy="0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195736" y="4149080"/>
            <a:ext cx="4896544" cy="0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427984" y="436510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26369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126876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270892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23728" y="494116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=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59832" y="4869160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+               +               +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3 0.00463 L -0.18906 0.078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" y="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0.01505 L -0.38976 0.330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" y="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-0.00579 L 0.00035 0.5298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65 -0.01597 L 0.43732 0.3201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" y="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Obvod obdélníku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195736" y="1772816"/>
            <a:ext cx="4824536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020272" y="1772816"/>
            <a:ext cx="0" cy="237626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195736" y="1772816"/>
            <a:ext cx="0" cy="237626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195736" y="1772816"/>
            <a:ext cx="4896544" cy="0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195736" y="4149080"/>
            <a:ext cx="4896544" cy="0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427984" y="436510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26369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126876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270892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99592" y="56612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36296" y="522920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b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9552" y="630932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Obvod =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95736" y="63093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44008" y="630932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= 2 x (a + b)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L -0.2283 0.136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" y="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81481E-6 L -0.2283 0.54584 " pathEditMode="relative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0.07871 L -0.10226 0.36227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" y="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6 L 0.48039 0.35186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" y="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083 0.09445 " pathEditMode="relative" ptsTypes="AA">
                                      <p:cBhvr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22 0.00463 L -0.50798 0.1620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" y="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9" grpId="0"/>
      <p:bldP spid="19" grpId="1"/>
      <p:bldP spid="20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34076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Vypočítejte obvod: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8884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Čtverec o straně   </a:t>
            </a:r>
            <a:r>
              <a:rPr lang="cs-CZ" i="1" dirty="0" smtClean="0"/>
              <a:t>a = 5 dm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1916832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= 5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= 4 x 5 = 20 dm</a:t>
            </a:r>
            <a:endParaRPr lang="cs-CZ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852936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Obdélník</a:t>
            </a:r>
          </a:p>
          <a:p>
            <a:r>
              <a:rPr lang="cs-CZ" i="1" dirty="0" smtClean="0"/>
              <a:t>a = 7 cm, b = 5 cm</a:t>
            </a:r>
            <a:endParaRPr lang="cs-CZ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2852936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= 7 + 5 + 7 + 5 = 24 cm</a:t>
            </a:r>
          </a:p>
          <a:p>
            <a:r>
              <a:rPr lang="cs-CZ" dirty="0" smtClean="0"/>
              <a:t>O = 2 x (7 + 5) = 24 cm</a:t>
            </a:r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899592" y="5013176"/>
            <a:ext cx="0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99592" y="6021288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2987824" y="4149080"/>
            <a:ext cx="0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H="1">
            <a:off x="1763688" y="4149080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1763688" y="4149080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899592" y="5013176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23528" y="53732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61653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 m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31840" y="479715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 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23728" y="378904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403648" y="436510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87624" y="45811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067944" y="4077072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 = 9 – 5 = 4 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 = 11 – 6 = 5 m</a:t>
            </a:r>
          </a:p>
          <a:p>
            <a:r>
              <a:rPr lang="cs-CZ" b="1" dirty="0" smtClean="0"/>
              <a:t>O = 11 + 9 + 6 + 4 + 5 + </a:t>
            </a:r>
            <a:r>
              <a:rPr lang="cs-CZ" b="1" dirty="0" err="1" smtClean="0"/>
              <a:t>5</a:t>
            </a:r>
            <a:r>
              <a:rPr lang="cs-CZ" b="1" dirty="0" smtClean="0"/>
              <a:t> = 40 m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332656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Použitá literatura:</a:t>
            </a:r>
          </a:p>
          <a:p>
            <a:r>
              <a:rPr lang="cs-CZ" dirty="0" smtClean="0"/>
              <a:t>Autor obrázků je </a:t>
            </a:r>
            <a:r>
              <a:rPr lang="cs-CZ" smtClean="0"/>
              <a:t>zpracovatel prezentace.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431</Words>
  <Application>Microsoft Office PowerPoint</Application>
  <PresentationFormat>Předvádění na obrazovce (4:3)</PresentationFormat>
  <Paragraphs>117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  DÉLKA - OBVOD</vt:lpstr>
      <vt:lpstr>Snímek 3</vt:lpstr>
      <vt:lpstr>Snímek 4</vt:lpstr>
      <vt:lpstr>Snímek 5</vt:lpstr>
      <vt:lpstr>Obvod          značíme O měříme v [m]</vt:lpstr>
      <vt:lpstr>Obvod obdélníku</vt:lpstr>
      <vt:lpstr>Obvod obdélníku</vt:lpstr>
      <vt:lpstr>Procvičení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Délka, plocha, prostor</dc:title>
  <dc:creator>penkva</dc:creator>
  <cp:lastModifiedBy>Dum</cp:lastModifiedBy>
  <cp:revision>40</cp:revision>
  <dcterms:created xsi:type="dcterms:W3CDTF">2011-10-10T04:41:30Z</dcterms:created>
  <dcterms:modified xsi:type="dcterms:W3CDTF">2013-11-14T09:47:02Z</dcterms:modified>
</cp:coreProperties>
</file>