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F73483F-2432-4AB4-99D5-5F1EA4F83BFA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A3C8C4E-6384-443B-AC76-6EA5F54630A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po.cz/zbozi/2430/Spartsky-hoplit.htm" TargetMode="External"/><Relationship Id="rId2" Type="http://schemas.openxmlformats.org/officeDocument/2006/relationships/hyperlink" Target="http://www.usu.edu/markdamen/ClasDram/chapters/051clasgk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elopon%C3%A9sk%C3%A1_v%C3%A1lka" TargetMode="External"/><Relationship Id="rId5" Type="http://schemas.openxmlformats.org/officeDocument/2006/relationships/hyperlink" Target="http://www.pohodar.com/vandr/hostinne/index.htm" TargetMode="External"/><Relationship Id="rId4" Type="http://schemas.openxmlformats.org/officeDocument/2006/relationships/hyperlink" Target="http://nove.eprodejny.cz/?page=UkazZbozi&amp;shop=763624621199234037&amp;from=367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91264" cy="123537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0648"/>
            <a:ext cx="571817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419553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0160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Raná řecká </a:t>
            </a:r>
            <a:r>
              <a:rPr lang="cs-CZ" dirty="0" smtClean="0"/>
              <a:t>tyranida, Sparta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Tyranida = samovláda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99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tyranidy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láda jedince</a:t>
            </a:r>
          </a:p>
          <a:p>
            <a:r>
              <a:rPr lang="cs-CZ" dirty="0" smtClean="0"/>
              <a:t>tyranida zaměřena proti aristokracii (šlechtě)</a:t>
            </a:r>
          </a:p>
          <a:p>
            <a:r>
              <a:rPr lang="cs-CZ" dirty="0"/>
              <a:t>a</a:t>
            </a:r>
            <a:r>
              <a:rPr lang="cs-CZ" dirty="0" smtClean="0"/>
              <a:t>ristokraté zbaveni moci, někdy i vyhnáni z města</a:t>
            </a:r>
          </a:p>
          <a:p>
            <a:r>
              <a:rPr lang="cs-CZ" dirty="0"/>
              <a:t>p</a:t>
            </a:r>
            <a:r>
              <a:rPr lang="cs-CZ" dirty="0" smtClean="0"/>
              <a:t>odpora umění, řemesel a obchodu</a:t>
            </a:r>
          </a:p>
          <a:p>
            <a:r>
              <a:rPr lang="cs-CZ" dirty="0"/>
              <a:t>m</a:t>
            </a:r>
            <a:r>
              <a:rPr lang="cs-CZ" dirty="0" smtClean="0"/>
              <a:t>ěstské státy vzkvétají</a:t>
            </a:r>
          </a:p>
          <a:p>
            <a:r>
              <a:rPr lang="cs-CZ" dirty="0" smtClean="0"/>
              <a:t>Řekové dlouho vládu jedinců nesnesli</a:t>
            </a:r>
          </a:p>
          <a:p>
            <a:r>
              <a:rPr lang="cs-CZ" dirty="0"/>
              <a:t>s</a:t>
            </a:r>
            <a:r>
              <a:rPr lang="cs-CZ" dirty="0" smtClean="0"/>
              <a:t>vržení jedinců – nastolení demokracie</a:t>
            </a:r>
          </a:p>
          <a:p>
            <a:r>
              <a:rPr lang="cs-CZ" dirty="0"/>
              <a:t>v</a:t>
            </a:r>
            <a:r>
              <a:rPr lang="cs-CZ" dirty="0" smtClean="0"/>
              <a:t>znik klasických městských států</a:t>
            </a:r>
          </a:p>
          <a:p>
            <a:r>
              <a:rPr lang="cs-CZ" dirty="0" smtClean="0"/>
              <a:t>510 př.n.l. vyhnáni tyrani z Athén</a:t>
            </a:r>
          </a:p>
          <a:p>
            <a:r>
              <a:rPr lang="cs-CZ" dirty="0"/>
              <a:t>v</a:t>
            </a:r>
            <a:r>
              <a:rPr lang="cs-CZ" dirty="0" smtClean="0"/>
              <a:t>ládnoucí vrstvou plnoprávní občané bez ohledu na urozenost</a:t>
            </a:r>
          </a:p>
          <a:p>
            <a:r>
              <a:rPr lang="cs-CZ" dirty="0"/>
              <a:t>c</a:t>
            </a:r>
            <a:r>
              <a:rPr lang="cs-CZ" dirty="0" smtClean="0"/>
              <a:t>hudší mohli volit, ale nemohli být zvoleni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939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Nejsilnější městské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Athény a Sparta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8800"/>
            <a:ext cx="5328592" cy="4912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57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Sparta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ěstský stát na Peloponéském poloostrově</a:t>
            </a:r>
          </a:p>
          <a:p>
            <a:r>
              <a:rPr lang="cs-CZ" dirty="0"/>
              <a:t>z</a:t>
            </a:r>
            <a:r>
              <a:rPr lang="cs-CZ" dirty="0" smtClean="0"/>
              <a:t>aložili ji Dórové</a:t>
            </a:r>
          </a:p>
          <a:p>
            <a:r>
              <a:rPr lang="cs-CZ" dirty="0"/>
              <a:t>n</a:t>
            </a:r>
            <a:r>
              <a:rPr lang="cs-CZ" dirty="0" smtClean="0"/>
              <a:t>advládu nad okolím udržovali profesionální vojáci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3205896"/>
            <a:ext cx="2808312" cy="3417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2951312"/>
            <a:ext cx="367240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249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Spartánská výchova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hlapci od 7 let nežijí s rodiči</a:t>
            </a:r>
          </a:p>
          <a:p>
            <a:r>
              <a:rPr lang="cs-CZ" dirty="0"/>
              <a:t>j</a:t>
            </a:r>
            <a:r>
              <a:rPr lang="cs-CZ" dirty="0" smtClean="0"/>
              <a:t>sou v polovojenských družinách , učí se skromnosti v jídle i odívání</a:t>
            </a:r>
          </a:p>
          <a:p>
            <a:r>
              <a:rPr lang="cs-CZ" dirty="0"/>
              <a:t>c</a:t>
            </a:r>
            <a:r>
              <a:rPr lang="cs-CZ" dirty="0" smtClean="0"/>
              <a:t>vičí se v běhu, skoku, zápase, hodu oštěpem a diskem</a:t>
            </a:r>
          </a:p>
          <a:p>
            <a:r>
              <a:rPr lang="cs-CZ" dirty="0"/>
              <a:t>u</a:t>
            </a:r>
            <a:r>
              <a:rPr lang="cs-CZ" dirty="0" smtClean="0"/>
              <a:t>čí se číst, psát, počítat, znát zákony</a:t>
            </a:r>
          </a:p>
          <a:p>
            <a:r>
              <a:rPr lang="cs-CZ" dirty="0" smtClean="0"/>
              <a:t>od 12 let rozvíjejí bystrost a obratnost krádežemi jídla</a:t>
            </a:r>
          </a:p>
          <a:p>
            <a:r>
              <a:rPr lang="cs-CZ" dirty="0"/>
              <a:t>o</a:t>
            </a:r>
            <a:r>
              <a:rPr lang="cs-CZ" dirty="0" smtClean="0"/>
              <a:t>d 18 let vojenský výcvik</a:t>
            </a:r>
          </a:p>
          <a:p>
            <a:r>
              <a:rPr lang="cs-CZ" dirty="0"/>
              <a:t>o</a:t>
            </a:r>
            <a:r>
              <a:rPr lang="cs-CZ" dirty="0" smtClean="0"/>
              <a:t>d 20 let v 15ičlenných vojenských družinách</a:t>
            </a:r>
          </a:p>
          <a:p>
            <a:r>
              <a:rPr lang="cs-CZ" dirty="0" smtClean="0"/>
              <a:t>ve 30 letech mohli založit rodinu – stávají se plnoprávnými občany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62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Výchova dívek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oma i po dovršení 7. roku</a:t>
            </a:r>
          </a:p>
          <a:p>
            <a:r>
              <a:rPr lang="cs-CZ" dirty="0"/>
              <a:t>v</a:t>
            </a:r>
            <a:r>
              <a:rPr lang="cs-CZ" dirty="0" smtClean="0"/>
              <a:t>ojenská průprava</a:t>
            </a:r>
          </a:p>
          <a:p>
            <a:r>
              <a:rPr lang="cs-CZ" dirty="0" smtClean="0"/>
              <a:t> – nutnost bránit město bez mužů</a:t>
            </a:r>
          </a:p>
          <a:p>
            <a:r>
              <a:rPr lang="cs-CZ" dirty="0"/>
              <a:t>t</a:t>
            </a:r>
            <a:r>
              <a:rPr lang="cs-CZ" dirty="0" smtClean="0"/>
              <a:t>ělesná průprava</a:t>
            </a:r>
          </a:p>
          <a:p>
            <a:r>
              <a:rPr lang="cs-CZ" dirty="0"/>
              <a:t>s</a:t>
            </a:r>
            <a:r>
              <a:rPr lang="cs-CZ" dirty="0" smtClean="0"/>
              <a:t>vobodnější a rovnoprávnější</a:t>
            </a:r>
          </a:p>
          <a:p>
            <a:pPr marL="0" indent="0">
              <a:buNone/>
            </a:pPr>
            <a:r>
              <a:rPr lang="cs-CZ" dirty="0" smtClean="0"/>
              <a:t>   postavení než ženy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v </a:t>
            </a:r>
            <a:r>
              <a:rPr lang="cs-CZ" dirty="0" smtClean="0"/>
              <a:t>jiných městských státech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76672"/>
            <a:ext cx="4114589" cy="5487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002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Narozené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dravé – stát jim propůjčuje pozemky i s lidmi, kteří pro ně pracují a živí je</a:t>
            </a:r>
          </a:p>
          <a:p>
            <a:r>
              <a:rPr lang="cs-CZ" dirty="0"/>
              <a:t>n</a:t>
            </a:r>
            <a:r>
              <a:rPr lang="cs-CZ" dirty="0" smtClean="0"/>
              <a:t>emocné, postižené – jsou pohozeny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31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Sparťanů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ejlepší bojovníci v Řecku</a:t>
            </a:r>
          </a:p>
          <a:p>
            <a:r>
              <a:rPr lang="cs-CZ" dirty="0"/>
              <a:t>ž</a:t>
            </a:r>
            <a:r>
              <a:rPr lang="cs-CZ" dirty="0" smtClean="0"/>
              <a:t>ili velmi prostě</a:t>
            </a:r>
          </a:p>
          <a:p>
            <a:r>
              <a:rPr lang="cs-CZ" dirty="0"/>
              <a:t>p</a:t>
            </a:r>
            <a:r>
              <a:rPr lang="cs-CZ" dirty="0" smtClean="0"/>
              <a:t>eníze železné</a:t>
            </a:r>
          </a:p>
          <a:p>
            <a:r>
              <a:rPr lang="cs-CZ" dirty="0"/>
              <a:t>n</a:t>
            </a:r>
            <a:r>
              <a:rPr lang="cs-CZ" dirty="0" smtClean="0"/>
              <a:t>epodporovali umění ani vědu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08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Řízení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čele 2 volení králové</a:t>
            </a:r>
          </a:p>
          <a:p>
            <a:r>
              <a:rPr lang="cs-CZ" dirty="0"/>
              <a:t>n</a:t>
            </a:r>
            <a:r>
              <a:rPr lang="cs-CZ" dirty="0" smtClean="0"/>
              <a:t>a ně dohlíží 5 volených úředníků (</a:t>
            </a:r>
            <a:r>
              <a:rPr lang="cs-CZ" dirty="0" err="1" smtClean="0"/>
              <a:t>efoři</a:t>
            </a:r>
            <a:r>
              <a:rPr lang="cs-CZ" dirty="0" smtClean="0"/>
              <a:t>)</a:t>
            </a:r>
          </a:p>
          <a:p>
            <a:r>
              <a:rPr lang="cs-CZ" dirty="0"/>
              <a:t>p</a:t>
            </a:r>
            <a:r>
              <a:rPr lang="cs-CZ" dirty="0" smtClean="0"/>
              <a:t>oradní a soudní funkce – rada starších (nad 60 let) – 28 členů</a:t>
            </a:r>
          </a:p>
          <a:p>
            <a:r>
              <a:rPr lang="cs-CZ" dirty="0"/>
              <a:t>o</a:t>
            </a:r>
            <a:r>
              <a:rPr lang="cs-CZ" dirty="0" smtClean="0"/>
              <a:t>d 30 let Sparťané plnoprávní – účast na sněmu (shromáždění), které volí úředníky a radu starších</a:t>
            </a:r>
          </a:p>
          <a:p>
            <a:pPr marL="0" indent="0">
              <a:buNone/>
            </a:pPr>
            <a:r>
              <a:rPr lang="cs-CZ" dirty="0" smtClean="0"/>
              <a:t>            hlasují o zákonech</a:t>
            </a:r>
          </a:p>
          <a:p>
            <a:pPr marL="0" indent="0">
              <a:buNone/>
            </a:pPr>
            <a:r>
              <a:rPr lang="cs-CZ" dirty="0" smtClean="0"/>
              <a:t>            válečném tažení</a:t>
            </a:r>
          </a:p>
          <a:p>
            <a:pPr marL="0" indent="0">
              <a:buNone/>
            </a:pPr>
            <a:r>
              <a:rPr lang="cs-CZ" dirty="0" smtClean="0"/>
              <a:t>            míru</a:t>
            </a:r>
          </a:p>
          <a:p>
            <a:pPr marL="0" indent="0">
              <a:buNone/>
            </a:pPr>
            <a:r>
              <a:rPr lang="cs-CZ" dirty="0" smtClean="0"/>
              <a:t>    rada starších mohla usnesení sněmu zrušit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tento systém zavedl </a:t>
            </a:r>
            <a:r>
              <a:rPr lang="cs-CZ" dirty="0" err="1" smtClean="0"/>
              <a:t>Lykurgos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4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Peloponéský spolek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Sparta ovládala jih Peloponéského poloostrova</a:t>
            </a:r>
          </a:p>
          <a:p>
            <a:r>
              <a:rPr lang="cs-CZ" dirty="0"/>
              <a:t>o</a:t>
            </a:r>
            <a:r>
              <a:rPr lang="cs-CZ" dirty="0" smtClean="0"/>
              <a:t>statní městské státy na poloostrově donutila vstoupit do </a:t>
            </a:r>
            <a:r>
              <a:rPr lang="cs-CZ" dirty="0"/>
              <a:t>p</a:t>
            </a:r>
            <a:r>
              <a:rPr lang="cs-CZ" dirty="0" smtClean="0"/>
              <a:t>eloponéského spolku</a:t>
            </a:r>
          </a:p>
          <a:p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vojenském tažení jejich armády podléhaly spartskému </a:t>
            </a:r>
            <a:r>
              <a:rPr lang="cs-CZ" dirty="0" smtClean="0"/>
              <a:t>velení</a:t>
            </a:r>
          </a:p>
          <a:p>
            <a:r>
              <a:rPr lang="cs-CZ" dirty="0"/>
              <a:t>s</a:t>
            </a:r>
            <a:r>
              <a:rPr lang="cs-CZ" dirty="0" smtClean="0"/>
              <a:t>polek pomáhal i jiným státům - Egypt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767505"/>
            <a:ext cx="4896544" cy="2693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2565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Raná řecká tyranida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láda jednoho člověka</a:t>
            </a:r>
          </a:p>
          <a:p>
            <a:r>
              <a:rPr lang="cs-CZ" dirty="0"/>
              <a:t>k</a:t>
            </a:r>
            <a:r>
              <a:rPr lang="cs-CZ" dirty="0" smtClean="0"/>
              <a:t>olem r. 500 př.n.l. nahrazena ve většině městských států demokracií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001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ěstský stát na Peloponéském poloostrově</a:t>
            </a:r>
          </a:p>
          <a:p>
            <a:r>
              <a:rPr lang="cs-CZ" dirty="0"/>
              <a:t>p</a:t>
            </a:r>
            <a:r>
              <a:rPr lang="cs-CZ" dirty="0" smtClean="0"/>
              <a:t>ropracovaný vojenský výcvik od dětství</a:t>
            </a:r>
          </a:p>
          <a:p>
            <a:r>
              <a:rPr lang="cs-CZ" dirty="0"/>
              <a:t>s</a:t>
            </a:r>
            <a:r>
              <a:rPr lang="cs-CZ" dirty="0" smtClean="0"/>
              <a:t>partánská výchova</a:t>
            </a:r>
          </a:p>
          <a:p>
            <a:r>
              <a:rPr lang="cs-CZ" dirty="0"/>
              <a:t>ž</a:t>
            </a:r>
            <a:r>
              <a:rPr lang="cs-CZ" dirty="0" smtClean="0"/>
              <a:t>ádné umění ani věda</a:t>
            </a:r>
          </a:p>
          <a:p>
            <a:r>
              <a:rPr lang="cs-CZ" dirty="0"/>
              <a:t>v</a:t>
            </a:r>
            <a:r>
              <a:rPr lang="cs-CZ" dirty="0" smtClean="0"/>
              <a:t> čele státu 2 králové, 5 eforů a rada starších</a:t>
            </a:r>
          </a:p>
          <a:p>
            <a:r>
              <a:rPr lang="cs-CZ" dirty="0"/>
              <a:t>ú</a:t>
            </a:r>
            <a:r>
              <a:rPr lang="cs-CZ" dirty="0" smtClean="0"/>
              <a:t>čast plnoprávných občanů na shromáždění</a:t>
            </a:r>
          </a:p>
          <a:p>
            <a:r>
              <a:rPr lang="cs-CZ" dirty="0"/>
              <a:t>z</a:t>
            </a:r>
            <a:r>
              <a:rPr lang="cs-CZ" dirty="0" smtClean="0"/>
              <a:t>aložila </a:t>
            </a:r>
            <a:r>
              <a:rPr lang="cs-CZ" dirty="0"/>
              <a:t>v</a:t>
            </a:r>
            <a:r>
              <a:rPr lang="cs-CZ" dirty="0" smtClean="0"/>
              <a:t>ojenský peloponéský spolek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16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www.usu.edu/markdamen/ClasDram/chapters/051clasgk.htm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www.papo.cz/zbozi/2430/Spartsky-hoplit.htm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http://nove.eprodejny.cz/?</a:t>
            </a:r>
            <a:r>
              <a:rPr lang="cs-CZ" dirty="0" smtClean="0">
                <a:hlinkClick r:id="rId4"/>
              </a:rPr>
              <a:t>page=UkazZbozi&amp;shop=763624621199234037&amp;from=3675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www.pohodar.com/vandr/hostinne/index.htm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cs.wikipedia.org/wiki/Pelopon%C3%A9sk%C3%A1_v%C3%A1lka</a:t>
            </a:r>
            <a:endParaRPr lang="cs-CZ" dirty="0" smtClean="0"/>
          </a:p>
          <a:p>
            <a:r>
              <a:rPr lang="cs-CZ" dirty="0" smtClean="0"/>
              <a:t>V. Válková: Dějepis 6, Pravěk a starověk, SPN Praha 2006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34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135</TotalTime>
  <Words>433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Prezentace aplikace PowerPoint</vt:lpstr>
      <vt:lpstr>Raná řecká tyranida, Sparta</vt:lpstr>
      <vt:lpstr>Charakteristika tyranidy </vt:lpstr>
      <vt:lpstr>Nejsilnější městské státy</vt:lpstr>
      <vt:lpstr>Sparta </vt:lpstr>
      <vt:lpstr>Spartánská výchova</vt:lpstr>
      <vt:lpstr>Výchova dívek</vt:lpstr>
      <vt:lpstr>Narozené děti</vt:lpstr>
      <vt:lpstr>Život Sparťanů</vt:lpstr>
      <vt:lpstr>Řízení státu</vt:lpstr>
      <vt:lpstr>Peloponéský spolek</vt:lpstr>
      <vt:lpstr>Raná řecká tyranida</vt:lpstr>
      <vt:lpstr>Sparta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Raná řecká tyranida</dc:title>
  <dc:creator>Martin</dc:creator>
  <cp:lastModifiedBy>Martin</cp:lastModifiedBy>
  <cp:revision>11</cp:revision>
  <dcterms:created xsi:type="dcterms:W3CDTF">2013-01-24T15:09:42Z</dcterms:created>
  <dcterms:modified xsi:type="dcterms:W3CDTF">2013-02-28T13:44:37Z</dcterms:modified>
</cp:coreProperties>
</file>