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9" r:id="rId5"/>
    <p:sldId id="261" r:id="rId6"/>
    <p:sldId id="258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015D5C-8A50-4B1A-ADE9-DD93BE0F7F37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45F352-78B1-45EB-81D0-DF4D365B48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01BFB0-C08B-441D-9F29-8DDC6F6ADBB7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25397-BBC9-44D0-BD12-A56C49EB0E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788FA0-438E-4223-B62E-552EE409D611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D04D4-2B63-4AA5-B967-59DB623530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EAD46-311D-439A-A104-3DD704FE5E0F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07519F-959C-4C1B-8D2C-C29196AC8F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E5B7C-5E1E-4E0F-8B13-34E98DCDDD06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750EA7-BF3B-4A76-9E18-EA7F9A144C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0007CA-BCC2-4E13-8FB0-FE3FF0F4FB5B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FE2382-CB76-4FBB-975B-080AFB7059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7B3E8D-7BF1-420F-AFDA-CFDB6924EA79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11E19-C38D-4FE1-885D-057119AFFE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EAFE20-419F-4DDC-9D53-323CE321436F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4D4ED-B9AE-4A82-A57E-3597C06B1D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DF954-F80D-4EB1-B3A3-E5106CA6A176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60A579-998A-43E0-8C10-9AFC80F953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273E2-5ADC-4152-9E64-3F5553B2EA3E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DA45F9-A12C-4E9E-8911-4B0782023D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3729EC-8290-4B98-9F3C-150E7A80C2F2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1DD9A-4D10-4C51-981C-16E5707AA5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3BE2772-7389-47BF-BE99-3CF8E59B5BAC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9750E2A-2319-413F-B611-54311C8D0F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1"/>
          <p:cNvSpPr txBox="1">
            <a:spLocks noChangeArrowheads="1"/>
          </p:cNvSpPr>
          <p:nvPr/>
        </p:nvSpPr>
        <p:spPr bwMode="auto">
          <a:xfrm>
            <a:off x="395288" y="476250"/>
            <a:ext cx="84248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 u="sng"/>
              <a:t>Základní škola T. G. Masaryka a Mateřská škola Poříčany, okr. Kolín</a:t>
            </a:r>
          </a:p>
        </p:txBody>
      </p:sp>
      <p:sp>
        <p:nvSpPr>
          <p:cNvPr id="2051" name="TextovéPole 2"/>
          <p:cNvSpPr txBox="1">
            <a:spLocks noChangeArrowheads="1"/>
          </p:cNvSpPr>
          <p:nvPr/>
        </p:nvSpPr>
        <p:spPr bwMode="auto">
          <a:xfrm>
            <a:off x="468313" y="1628775"/>
            <a:ext cx="79200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VY_32_INOVACE_M_07 VÁLEC</a:t>
            </a:r>
          </a:p>
          <a:p>
            <a:endParaRPr lang="cs-CZ"/>
          </a:p>
        </p:txBody>
      </p:sp>
      <p:sp>
        <p:nvSpPr>
          <p:cNvPr id="2052" name="TextovéPole 3"/>
          <p:cNvSpPr txBox="1">
            <a:spLocks noChangeArrowheads="1"/>
          </p:cNvSpPr>
          <p:nvPr/>
        </p:nvSpPr>
        <p:spPr bwMode="auto">
          <a:xfrm>
            <a:off x="5867400" y="4941888"/>
            <a:ext cx="28813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Zpracoval:</a:t>
            </a:r>
          </a:p>
          <a:p>
            <a:r>
              <a:rPr lang="cs-CZ"/>
              <a:t>Ing. Václav Pěnkava</a:t>
            </a:r>
          </a:p>
        </p:txBody>
      </p:sp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68313" y="2276475"/>
            <a:ext cx="5543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Číslo projektu: CZ.1.07/1.4.00/21.3085</a:t>
            </a:r>
          </a:p>
        </p:txBody>
      </p:sp>
      <p:sp>
        <p:nvSpPr>
          <p:cNvPr id="2054" name="TextovéPole 5"/>
          <p:cNvSpPr txBox="1">
            <a:spLocks noChangeArrowheads="1"/>
          </p:cNvSpPr>
          <p:nvPr/>
        </p:nvSpPr>
        <p:spPr bwMode="auto">
          <a:xfrm>
            <a:off x="611188" y="3068638"/>
            <a:ext cx="74168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Anotace:</a:t>
            </a:r>
          </a:p>
          <a:p>
            <a:r>
              <a:rPr lang="cs-CZ"/>
              <a:t>8. třída, matematika, geometrie, válec, nákres, hlavní části, povrch, objem.</a:t>
            </a:r>
          </a:p>
        </p:txBody>
      </p:sp>
      <p:pic>
        <p:nvPicPr>
          <p:cNvPr id="8" name="Obrázek 7" descr="log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59" y="5589240"/>
            <a:ext cx="3495509" cy="75520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1187450" y="1844675"/>
            <a:ext cx="7772400" cy="1470025"/>
          </a:xfrm>
        </p:spPr>
        <p:txBody>
          <a:bodyPr/>
          <a:lstStyle/>
          <a:p>
            <a:pPr eaLnBrk="1" hangingPunct="1"/>
            <a:r>
              <a:rPr lang="cs-CZ" sz="8800" b="1" smtClean="0"/>
              <a:t>Válec</a:t>
            </a:r>
          </a:p>
        </p:txBody>
      </p:sp>
      <p:pic>
        <p:nvPicPr>
          <p:cNvPr id="3075" name="Picture 3" descr="C:\Users\penkva\AppData\Local\Microsoft\Windows\Temporary Internet Files\Content.IE5\F0JKR56I\MC9002957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141663"/>
            <a:ext cx="5437188" cy="295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 descr="C:\Users\penkva\AppData\Local\Microsoft\Windows\Temporary Internet Files\Content.IE5\F0JKR56I\MC9003556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72213" y="260350"/>
            <a:ext cx="217805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7" descr="C:\Users\penkva\AppData\Local\Microsoft\Windows\Temporary Internet Files\Content.IE5\YPWD4EUR\MC9003977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18188" y="3860800"/>
            <a:ext cx="2228850" cy="218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8" descr="C:\Users\penkva\AppData\Local\Microsoft\Windows\Temporary Internet Files\Content.IE5\PKIBNOLM\MC90023129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388" y="188913"/>
            <a:ext cx="3529012" cy="246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9" descr="C:\Users\penkva\AppData\Local\Microsoft\Windows\Temporary Internet Files\Content.IE5\NO2B5IVT\MP90032117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025" y="1557338"/>
            <a:ext cx="1735138" cy="243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echovka 1"/>
          <p:cNvSpPr/>
          <p:nvPr/>
        </p:nvSpPr>
        <p:spPr>
          <a:xfrm rot="984168">
            <a:off x="1176338" y="1133475"/>
            <a:ext cx="2735262" cy="4392613"/>
          </a:xfrm>
          <a:prstGeom prst="can">
            <a:avLst>
              <a:gd name="adj" fmla="val 38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5292725" y="476250"/>
            <a:ext cx="27352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Kolmý válec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724525" y="1700213"/>
            <a:ext cx="26638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podstava</a:t>
            </a:r>
          </a:p>
        </p:txBody>
      </p:sp>
      <p:cxnSp>
        <p:nvCxnSpPr>
          <p:cNvPr id="6" name="Přímá spojovací šipka 5"/>
          <p:cNvCxnSpPr>
            <a:stCxn id="4" idx="1"/>
          </p:cNvCxnSpPr>
          <p:nvPr/>
        </p:nvCxnSpPr>
        <p:spPr>
          <a:xfrm flipH="1" flipV="1">
            <a:off x="3132138" y="1700213"/>
            <a:ext cx="2592387" cy="18573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>
            <a:stCxn id="4" idx="1"/>
            <a:endCxn id="4" idx="1"/>
          </p:cNvCxnSpPr>
          <p:nvPr/>
        </p:nvCxnSpPr>
        <p:spPr>
          <a:xfrm>
            <a:off x="5724525" y="1885950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Elipsa 8"/>
          <p:cNvSpPr/>
          <p:nvPr/>
        </p:nvSpPr>
        <p:spPr>
          <a:xfrm rot="945063">
            <a:off x="736600" y="4208463"/>
            <a:ext cx="2735263" cy="12954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1" name="Přímá spojovací šipka 10"/>
          <p:cNvCxnSpPr>
            <a:stCxn id="4" idx="1"/>
          </p:cNvCxnSpPr>
          <p:nvPr/>
        </p:nvCxnSpPr>
        <p:spPr>
          <a:xfrm flipH="1">
            <a:off x="2124075" y="1885950"/>
            <a:ext cx="3600450" cy="29829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14" idx="1"/>
            <a:endCxn id="2" idx="0"/>
          </p:cNvCxnSpPr>
          <p:nvPr/>
        </p:nvCxnSpPr>
        <p:spPr>
          <a:xfrm flipH="1" flipV="1">
            <a:off x="2865438" y="2238375"/>
            <a:ext cx="3146425" cy="29527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011863" y="2349500"/>
            <a:ext cx="15128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Hrana válce</a:t>
            </a:r>
          </a:p>
        </p:txBody>
      </p:sp>
      <p:cxnSp>
        <p:nvCxnSpPr>
          <p:cNvPr id="17" name="Přímá spojovací čára 16"/>
          <p:cNvCxnSpPr/>
          <p:nvPr/>
        </p:nvCxnSpPr>
        <p:spPr>
          <a:xfrm flipV="1">
            <a:off x="1476375" y="404813"/>
            <a:ext cx="2016125" cy="6048375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867400" y="3213100"/>
            <a:ext cx="23764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Plášť válce</a:t>
            </a:r>
          </a:p>
        </p:txBody>
      </p:sp>
      <p:cxnSp>
        <p:nvCxnSpPr>
          <p:cNvPr id="21" name="Přímá spojovací šipka 20"/>
          <p:cNvCxnSpPr>
            <a:stCxn id="19" idx="1"/>
          </p:cNvCxnSpPr>
          <p:nvPr/>
        </p:nvCxnSpPr>
        <p:spPr>
          <a:xfrm flipH="1" flipV="1">
            <a:off x="2916238" y="3357563"/>
            <a:ext cx="2951162" cy="3968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779838" y="4437063"/>
            <a:ext cx="23050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Výška válce</a:t>
            </a:r>
          </a:p>
        </p:txBody>
      </p:sp>
      <p:cxnSp>
        <p:nvCxnSpPr>
          <p:cNvPr id="18" name="Přímá spojovací šipka 17"/>
          <p:cNvCxnSpPr>
            <a:stCxn id="9" idx="6"/>
          </p:cNvCxnSpPr>
          <p:nvPr/>
        </p:nvCxnSpPr>
        <p:spPr>
          <a:xfrm flipV="1">
            <a:off x="3421063" y="2133600"/>
            <a:ext cx="863600" cy="3094038"/>
          </a:xfrm>
          <a:prstGeom prst="straightConnector1">
            <a:avLst/>
          </a:prstGeom>
          <a:ln w="4127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8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animBg="1"/>
      <p:bldP spid="9" grpId="1" animBg="1"/>
      <p:bldP spid="14" grpId="0"/>
      <p:bldP spid="19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1547813" y="188913"/>
            <a:ext cx="1439862" cy="14398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268538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2268538" y="1628775"/>
            <a:ext cx="4535487" cy="36004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547813" y="5229225"/>
            <a:ext cx="1439862" cy="14398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26" name="TextovéPole 6"/>
          <p:cNvSpPr txBox="1">
            <a:spLocks noChangeArrowheads="1"/>
          </p:cNvSpPr>
          <p:nvPr/>
        </p:nvSpPr>
        <p:spPr bwMode="auto">
          <a:xfrm>
            <a:off x="3924300" y="333375"/>
            <a:ext cx="482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Síť kvádru</a:t>
            </a:r>
          </a:p>
        </p:txBody>
      </p:sp>
      <p:sp>
        <p:nvSpPr>
          <p:cNvPr id="5127" name="TextovéPole 7"/>
          <p:cNvSpPr txBox="1">
            <a:spLocks noChangeArrowheads="1"/>
          </p:cNvSpPr>
          <p:nvPr/>
        </p:nvSpPr>
        <p:spPr bwMode="auto">
          <a:xfrm>
            <a:off x="3276600" y="2852738"/>
            <a:ext cx="27352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Plášť</a:t>
            </a:r>
          </a:p>
        </p:txBody>
      </p:sp>
      <p:sp>
        <p:nvSpPr>
          <p:cNvPr id="5128" name="TextovéPole 8"/>
          <p:cNvSpPr txBox="1">
            <a:spLocks noChangeArrowheads="1"/>
          </p:cNvSpPr>
          <p:nvPr/>
        </p:nvSpPr>
        <p:spPr bwMode="auto">
          <a:xfrm>
            <a:off x="1692275" y="620713"/>
            <a:ext cx="1079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podstava</a:t>
            </a:r>
          </a:p>
        </p:txBody>
      </p:sp>
      <p:sp>
        <p:nvSpPr>
          <p:cNvPr id="5129" name="TextovéPole 9"/>
          <p:cNvSpPr txBox="1">
            <a:spLocks noChangeArrowheads="1"/>
          </p:cNvSpPr>
          <p:nvPr/>
        </p:nvSpPr>
        <p:spPr bwMode="auto">
          <a:xfrm>
            <a:off x="1619250" y="5732463"/>
            <a:ext cx="11525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podstava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348038" y="908050"/>
            <a:ext cx="50403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 = 2 x podstava + plášť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635375" y="5589588"/>
            <a:ext cx="5040313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latin typeface="Calibri" pitchFamily="34" charset="0"/>
              </a:rPr>
              <a:t>S = 2 ∙ S</a:t>
            </a:r>
            <a:r>
              <a:rPr lang="cs-CZ" sz="5400" b="1" baseline="-25000">
                <a:latin typeface="Calibri" pitchFamily="34" charset="0"/>
              </a:rPr>
              <a:t>po</a:t>
            </a:r>
            <a:r>
              <a:rPr lang="cs-CZ" sz="5400" b="1">
                <a:latin typeface="Calibri" pitchFamily="34" charset="0"/>
              </a:rPr>
              <a:t> + S</a:t>
            </a:r>
            <a:r>
              <a:rPr lang="cs-CZ" sz="5400" b="1" baseline="-25000">
                <a:latin typeface="Calibri" pitchFamily="34" charset="0"/>
              </a:rPr>
              <a:t>pl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1"/>
          <p:cNvSpPr txBox="1">
            <a:spLocks noChangeArrowheads="1"/>
          </p:cNvSpPr>
          <p:nvPr/>
        </p:nvSpPr>
        <p:spPr bwMode="auto">
          <a:xfrm>
            <a:off x="1979613" y="620713"/>
            <a:ext cx="46799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latin typeface="Calibri" pitchFamily="34" charset="0"/>
              </a:rPr>
              <a:t>Obsah podstavy</a:t>
            </a:r>
          </a:p>
        </p:txBody>
      </p:sp>
      <p:sp>
        <p:nvSpPr>
          <p:cNvPr id="3" name="Elipsa 2"/>
          <p:cNvSpPr/>
          <p:nvPr/>
        </p:nvSpPr>
        <p:spPr>
          <a:xfrm>
            <a:off x="2627313" y="2205038"/>
            <a:ext cx="3600450" cy="36004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771775" y="3068638"/>
            <a:ext cx="3313113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5400">
                <a:latin typeface="Calibri" pitchFamily="34" charset="0"/>
              </a:rPr>
              <a:t>Kruh</a:t>
            </a:r>
          </a:p>
          <a:p>
            <a:pPr algn="ctr"/>
            <a:r>
              <a:rPr lang="cs-CZ" sz="5400">
                <a:solidFill>
                  <a:srgbClr val="FF0000"/>
                </a:solidFill>
                <a:latin typeface="Calibri" pitchFamily="34" charset="0"/>
              </a:rPr>
              <a:t>S =∏r</a:t>
            </a:r>
            <a:r>
              <a:rPr lang="cs-CZ" sz="5400" baseline="30000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cs-CZ" sz="5400">
                <a:solidFill>
                  <a:srgbClr val="FF0000"/>
                </a:solidFill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0" y="620713"/>
            <a:ext cx="1800225" cy="18002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268538" y="620713"/>
            <a:ext cx="1798637" cy="18002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132138" y="620713"/>
            <a:ext cx="1800225" cy="18002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11188" y="620713"/>
            <a:ext cx="1800225" cy="18002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779838" y="620713"/>
            <a:ext cx="1800225" cy="18002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427538" y="620713"/>
            <a:ext cx="1800225" cy="18002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219700" y="620713"/>
            <a:ext cx="1800225" cy="18002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187450" y="620713"/>
            <a:ext cx="1800225" cy="18002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Čtyřcípá hvězda 11"/>
          <p:cNvSpPr/>
          <p:nvPr/>
        </p:nvSpPr>
        <p:spPr>
          <a:xfrm>
            <a:off x="827088" y="2349500"/>
            <a:ext cx="144462" cy="142875"/>
          </a:xfrm>
          <a:prstGeom prst="star4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Čtyřcípá hvězda 12"/>
          <p:cNvSpPr/>
          <p:nvPr/>
        </p:nvSpPr>
        <p:spPr>
          <a:xfrm>
            <a:off x="755650" y="1989138"/>
            <a:ext cx="144463" cy="144462"/>
          </a:xfrm>
          <a:prstGeom prst="star4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Čtyřcípá hvězda 13"/>
          <p:cNvSpPr/>
          <p:nvPr/>
        </p:nvSpPr>
        <p:spPr>
          <a:xfrm>
            <a:off x="1116013" y="1484313"/>
            <a:ext cx="142875" cy="144462"/>
          </a:xfrm>
          <a:prstGeom prst="star4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Čtyřcípá hvězda 15"/>
          <p:cNvSpPr/>
          <p:nvPr/>
        </p:nvSpPr>
        <p:spPr>
          <a:xfrm>
            <a:off x="3132138" y="549275"/>
            <a:ext cx="144462" cy="142875"/>
          </a:xfrm>
          <a:prstGeom prst="star4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Čtyřcípá hvězda 16"/>
          <p:cNvSpPr/>
          <p:nvPr/>
        </p:nvSpPr>
        <p:spPr>
          <a:xfrm>
            <a:off x="4500563" y="765175"/>
            <a:ext cx="142875" cy="142875"/>
          </a:xfrm>
          <a:prstGeom prst="star4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Čtyřcípá hvězda 17"/>
          <p:cNvSpPr/>
          <p:nvPr/>
        </p:nvSpPr>
        <p:spPr>
          <a:xfrm>
            <a:off x="5508625" y="1412875"/>
            <a:ext cx="142875" cy="144463"/>
          </a:xfrm>
          <a:prstGeom prst="star4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Čtyřcípá hvězda 18"/>
          <p:cNvSpPr/>
          <p:nvPr/>
        </p:nvSpPr>
        <p:spPr>
          <a:xfrm>
            <a:off x="5940425" y="2060575"/>
            <a:ext cx="144463" cy="144463"/>
          </a:xfrm>
          <a:prstGeom prst="star4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Čtyřcípá hvězda 19"/>
          <p:cNvSpPr/>
          <p:nvPr/>
        </p:nvSpPr>
        <p:spPr>
          <a:xfrm>
            <a:off x="6084888" y="2349500"/>
            <a:ext cx="142875" cy="142875"/>
          </a:xfrm>
          <a:prstGeom prst="star4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1763713" y="620713"/>
            <a:ext cx="1800225" cy="18002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Čtyřcípá hvězda 14"/>
          <p:cNvSpPr/>
          <p:nvPr/>
        </p:nvSpPr>
        <p:spPr>
          <a:xfrm>
            <a:off x="1908175" y="908050"/>
            <a:ext cx="142875" cy="144463"/>
          </a:xfrm>
          <a:prstGeom prst="star4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900113" y="2781300"/>
            <a:ext cx="57626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2700338" y="2997200"/>
            <a:ext cx="8636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2∏r</a:t>
            </a:r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900113" y="2781300"/>
            <a:ext cx="1150937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900113" y="2781300"/>
            <a:ext cx="17272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900113" y="2781300"/>
            <a:ext cx="2376487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900113" y="2781300"/>
            <a:ext cx="3095625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900113" y="2781300"/>
            <a:ext cx="381635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900113" y="2781300"/>
            <a:ext cx="446405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900113" y="2781300"/>
            <a:ext cx="525621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2124075" y="3573463"/>
            <a:ext cx="19431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Obvod podstavy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900113" y="2781300"/>
            <a:ext cx="5256212" cy="3384550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6443663" y="3933825"/>
            <a:ext cx="2089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Výška válce       v ( h)</a:t>
            </a:r>
          </a:p>
        </p:txBody>
      </p: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1835150" y="4508500"/>
            <a:ext cx="33845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000">
                <a:latin typeface="Calibri" pitchFamily="34" charset="0"/>
              </a:rPr>
              <a:t>S = 2∏r∙ h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11" grpId="0" animBg="1"/>
      <p:bldP spid="11" grpId="1" animBg="1"/>
      <p:bldP spid="12" grpId="0" animBg="1"/>
      <p:bldP spid="13" grpId="0" animBg="1"/>
      <p:bldP spid="13" grpId="1" animBg="1"/>
      <p:bldP spid="14" grpId="0" animBg="1"/>
      <p:bldP spid="14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1" grpId="0" animBg="1"/>
      <p:bldP spid="21" grpId="1" animBg="1"/>
      <p:bldP spid="15" grpId="0" animBg="1"/>
      <p:bldP spid="15" grpId="1" animBg="1"/>
      <p:bldP spid="24" grpId="0"/>
      <p:bldP spid="41" grpId="0"/>
      <p:bldP spid="42" grpId="0" animBg="1"/>
      <p:bldP spid="43" grpId="0"/>
      <p:bldP spid="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echovka 2"/>
          <p:cNvSpPr/>
          <p:nvPr/>
        </p:nvSpPr>
        <p:spPr>
          <a:xfrm>
            <a:off x="971550" y="333375"/>
            <a:ext cx="6769100" cy="6048375"/>
          </a:xfrm>
          <a:prstGeom prst="can">
            <a:avLst/>
          </a:prstGeom>
          <a:solidFill>
            <a:schemeClr val="accent1">
              <a:alpha val="3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195" name="TextovéPole 3"/>
          <p:cNvSpPr txBox="1">
            <a:spLocks noChangeArrowheads="1"/>
          </p:cNvSpPr>
          <p:nvPr/>
        </p:nvSpPr>
        <p:spPr bwMode="auto">
          <a:xfrm>
            <a:off x="1619250" y="2276475"/>
            <a:ext cx="54737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Povrch válce  - S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547813" y="2997200"/>
            <a:ext cx="547211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S = 2∙∏∙r</a:t>
            </a:r>
            <a:r>
              <a:rPr lang="cs-CZ" sz="3600" baseline="30000">
                <a:latin typeface="Calibri" pitchFamily="34" charset="0"/>
              </a:rPr>
              <a:t>2</a:t>
            </a:r>
            <a:r>
              <a:rPr lang="cs-CZ" sz="3600">
                <a:latin typeface="Calibri" pitchFamily="34" charset="0"/>
              </a:rPr>
              <a:t> + 2∙∏∙r∙h</a:t>
            </a:r>
            <a:endParaRPr lang="cs-CZ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547813" y="3860800"/>
            <a:ext cx="547211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S = </a:t>
            </a:r>
            <a:r>
              <a:rPr lang="cs-CZ" sz="3600">
                <a:solidFill>
                  <a:srgbClr val="FF0000"/>
                </a:solidFill>
                <a:latin typeface="Calibri" pitchFamily="34" charset="0"/>
              </a:rPr>
              <a:t>2∙∏∙r</a:t>
            </a:r>
            <a:r>
              <a:rPr lang="cs-CZ" sz="3600" baseline="30000">
                <a:latin typeface="Calibri" pitchFamily="34" charset="0"/>
              </a:rPr>
              <a:t>2</a:t>
            </a:r>
            <a:r>
              <a:rPr lang="cs-CZ" sz="3600">
                <a:latin typeface="Calibri" pitchFamily="34" charset="0"/>
              </a:rPr>
              <a:t> + </a:t>
            </a:r>
            <a:r>
              <a:rPr lang="cs-CZ" sz="3600">
                <a:solidFill>
                  <a:srgbClr val="FF0000"/>
                </a:solidFill>
                <a:latin typeface="Calibri" pitchFamily="34" charset="0"/>
              </a:rPr>
              <a:t>2∙∏∙r</a:t>
            </a:r>
            <a:r>
              <a:rPr lang="cs-CZ" sz="3600">
                <a:latin typeface="Calibri" pitchFamily="34" charset="0"/>
              </a:rPr>
              <a:t>∙h</a:t>
            </a:r>
            <a:endParaRPr lang="cs-CZ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547813" y="4581525"/>
            <a:ext cx="5472112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600">
                <a:latin typeface="Calibri" pitchFamily="34" charset="0"/>
              </a:rPr>
              <a:t>S = 2∙∏∙r∙(r + h)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1331913" y="476250"/>
            <a:ext cx="648017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 b="1">
                <a:latin typeface="Calibri" pitchFamily="34" charset="0"/>
              </a:rPr>
              <a:t>Objem válce   - V</a:t>
            </a:r>
          </a:p>
        </p:txBody>
      </p:sp>
      <p:sp>
        <p:nvSpPr>
          <p:cNvPr id="3" name="Plechovka 2"/>
          <p:cNvSpPr/>
          <p:nvPr/>
        </p:nvSpPr>
        <p:spPr>
          <a:xfrm>
            <a:off x="1763713" y="1844675"/>
            <a:ext cx="5688012" cy="4608513"/>
          </a:xfrm>
          <a:prstGeom prst="can">
            <a:avLst>
              <a:gd name="adj" fmla="val 23797"/>
            </a:avLst>
          </a:prstGeom>
          <a:solidFill>
            <a:schemeClr val="accent1">
              <a:alpha val="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1763713" y="5300663"/>
            <a:ext cx="5688012" cy="11525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763688" y="5301208"/>
            <a:ext cx="5688632" cy="1152128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B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3" name="Přímá spojovací šipka 12"/>
          <p:cNvCxnSpPr/>
          <p:nvPr/>
        </p:nvCxnSpPr>
        <p:spPr>
          <a:xfrm flipV="1">
            <a:off x="7596188" y="3500438"/>
            <a:ext cx="0" cy="2376487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7885113" y="4149725"/>
            <a:ext cx="935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hloubka</a:t>
            </a:r>
          </a:p>
        </p:txBody>
      </p:sp>
      <p:sp>
        <p:nvSpPr>
          <p:cNvPr id="9226" name="TextovéPole 7"/>
          <p:cNvSpPr txBox="1">
            <a:spLocks noChangeArrowheads="1"/>
          </p:cNvSpPr>
          <p:nvPr/>
        </p:nvSpPr>
        <p:spPr bwMode="auto">
          <a:xfrm>
            <a:off x="3203575" y="5589588"/>
            <a:ext cx="3024188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 b="1">
                <a:solidFill>
                  <a:srgbClr val="FFFF00"/>
                </a:solidFill>
                <a:latin typeface="Calibri" pitchFamily="34" charset="0"/>
              </a:rPr>
              <a:t>S</a:t>
            </a:r>
            <a:r>
              <a:rPr lang="cs-CZ" sz="4400" b="1" baseline="-25000">
                <a:solidFill>
                  <a:srgbClr val="FFFF00"/>
                </a:solidFill>
                <a:latin typeface="Calibri" pitchFamily="34" charset="0"/>
              </a:rPr>
              <a:t>po</a:t>
            </a:r>
            <a:r>
              <a:rPr lang="cs-CZ" sz="4400" b="1">
                <a:solidFill>
                  <a:srgbClr val="FFFF00"/>
                </a:solidFill>
                <a:latin typeface="Calibri" pitchFamily="34" charset="0"/>
              </a:rPr>
              <a:t> = ∏r</a:t>
            </a:r>
            <a:r>
              <a:rPr lang="cs-CZ" sz="4400" b="1" baseline="30000">
                <a:solidFill>
                  <a:srgbClr val="FFFF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124075" y="4149725"/>
            <a:ext cx="5256213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600">
                <a:latin typeface="Calibri" pitchFamily="34" charset="0"/>
              </a:rPr>
              <a:t>V = </a:t>
            </a:r>
            <a:r>
              <a:rPr lang="cs-CZ" sz="6600" b="1">
                <a:latin typeface="Calibri" pitchFamily="34" charset="0"/>
              </a:rPr>
              <a:t>∏r</a:t>
            </a:r>
            <a:r>
              <a:rPr lang="cs-CZ" sz="6600" b="1" baseline="30000">
                <a:latin typeface="Calibri" pitchFamily="34" charset="0"/>
              </a:rPr>
              <a:t>2</a:t>
            </a:r>
            <a:r>
              <a:rPr lang="cs-CZ" sz="6600" b="1">
                <a:latin typeface="Calibri" pitchFamily="34" charset="0"/>
              </a:rPr>
              <a:t>h</a:t>
            </a:r>
            <a:r>
              <a:rPr lang="cs-CZ" sz="6600"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8313" y="476250"/>
            <a:ext cx="6551612" cy="9239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/>
              <a:t>Použitá literatura:</a:t>
            </a:r>
          </a:p>
          <a:p>
            <a:pPr marL="342900" indent="-342900">
              <a:buFontTx/>
              <a:buAutoNum type="arabicPeriod"/>
              <a:defRPr/>
            </a:pPr>
            <a:r>
              <a:rPr lang="cs-CZ" dirty="0"/>
              <a:t>Obr. </a:t>
            </a:r>
            <a:r>
              <a:rPr lang="cs-CZ" dirty="0" err="1"/>
              <a:t>str</a:t>
            </a:r>
            <a:r>
              <a:rPr lang="cs-CZ" dirty="0"/>
              <a:t> 2 – klipart databáze Microsoft Office </a:t>
            </a:r>
          </a:p>
          <a:p>
            <a:pPr marL="342900" indent="-342900">
              <a:buFontTx/>
              <a:buAutoNum type="arabicPeriod"/>
              <a:defRPr/>
            </a:pPr>
            <a:r>
              <a:rPr lang="cs-CZ" dirty="0"/>
              <a:t>Ostatní obrázky pořídil </a:t>
            </a:r>
            <a:r>
              <a:rPr lang="cs-CZ"/>
              <a:t>autor prezentace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169</Words>
  <Application>Microsoft Office PowerPoint</Application>
  <PresentationFormat>Předvádění na obrazovce (4:3)</PresentationFormat>
  <Paragraphs>37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Calibri</vt:lpstr>
      <vt:lpstr>Motiv sady Office</vt:lpstr>
      <vt:lpstr>Snímek 1</vt:lpstr>
      <vt:lpstr>Válec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</dc:title>
  <dc:creator>penkva</dc:creator>
  <cp:lastModifiedBy>Dum</cp:lastModifiedBy>
  <cp:revision>24</cp:revision>
  <dcterms:created xsi:type="dcterms:W3CDTF">2012-03-19T08:09:33Z</dcterms:created>
  <dcterms:modified xsi:type="dcterms:W3CDTF">2013-11-14T09:46:22Z</dcterms:modified>
</cp:coreProperties>
</file>