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2" r:id="rId2"/>
    <p:sldId id="256" r:id="rId3"/>
    <p:sldId id="257" r:id="rId4"/>
    <p:sldId id="258" r:id="rId5"/>
    <p:sldId id="271" r:id="rId6"/>
    <p:sldId id="260" r:id="rId7"/>
    <p:sldId id="265" r:id="rId8"/>
    <p:sldId id="266" r:id="rId9"/>
    <p:sldId id="267" r:id="rId10"/>
    <p:sldId id="268" r:id="rId11"/>
    <p:sldId id="269" r:id="rId12"/>
    <p:sldId id="262" r:id="rId13"/>
    <p:sldId id="261" r:id="rId14"/>
    <p:sldId id="264" r:id="rId15"/>
    <p:sldId id="263" r:id="rId16"/>
    <p:sldId id="27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3399FF"/>
    <a:srgbClr val="FF50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4" autoAdjust="0"/>
    <p:restoredTop sz="94660"/>
  </p:normalViewPr>
  <p:slideViewPr>
    <p:cSldViewPr>
      <p:cViewPr>
        <p:scale>
          <a:sx n="75" d="100"/>
          <a:sy n="75" d="100"/>
        </p:scale>
        <p:origin x="-930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4" Type="http://schemas.openxmlformats.org/officeDocument/2006/relationships/image" Target="../media/image19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486B3-C244-4B82-ABCD-5CA66D4D216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E55477-2ED7-42AF-A95C-AF539FAA3CC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2A1B4F-9477-491D-BF18-D69B7230C77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38B0B8-AC0A-4A33-AB77-CBE4E4F8343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ABB1A1-441E-4F52-8DC0-C121773FC0F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B21799-2120-4812-8F0A-DFC22944A5A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5AB682-09FE-444F-BB44-76458788D28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9AB7A7-B03E-4048-93D0-D6F824AE0FC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418A21-FA2D-4DFA-A7B2-0D193EB1878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28C293-A9AB-466D-A76D-8C4785702EA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C874CA-D4F2-41CA-AC88-39C4BEE2D5C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719263"/>
            <a:ext cx="4038600" cy="212883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000500"/>
            <a:ext cx="4038600" cy="21304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EBB2-A31A-4441-A42E-2CB9F4FC0C6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A9B67-B2CA-4E5F-A90F-36F7A2C6549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50334A-D379-42F1-BAB4-15A91B6BD3C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403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24D8CC9A-970E-4900-8C00-55569BF953A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717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44041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2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3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4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5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6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7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6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8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6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9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6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0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6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1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6" cy="76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2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3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4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5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6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7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8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9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0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1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2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3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4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5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6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6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7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8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6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9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6" cy="76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70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71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6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hp\Desktop\cos.avi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hyperlink" Target="http://easycalculation.com/trigonometry/trigonometry.php" TargetMode="External"/><Relationship Id="rId4" Type="http://schemas.openxmlformats.org/officeDocument/2006/relationships/oleObject" Target="../embeddings/oleObject9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.bin"/><Relationship Id="rId3" Type="http://schemas.openxmlformats.org/officeDocument/2006/relationships/image" Target="../media/image26.jpeg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3.bin"/><Relationship Id="rId3" Type="http://schemas.openxmlformats.org/officeDocument/2006/relationships/image" Target="../media/image32.jpeg"/><Relationship Id="rId7" Type="http://schemas.openxmlformats.org/officeDocument/2006/relationships/oleObject" Target="../embeddings/oleObject2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1.bin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ucebnic.cz/pics/Prom/M/941103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u="sng"/>
              <a:t>Základní škola T. G. Masaryka a Mateřská škola Poříčany, okr. Kolín</a:t>
            </a:r>
          </a:p>
        </p:txBody>
      </p:sp>
      <p:sp>
        <p:nvSpPr>
          <p:cNvPr id="9219" name="TextovéPole 4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VY_32_INOVACE_M_09 Goniometrické funkce - kosinus</a:t>
            </a:r>
          </a:p>
          <a:p>
            <a:endParaRPr lang="cs-CZ"/>
          </a:p>
        </p:txBody>
      </p:sp>
      <p:sp>
        <p:nvSpPr>
          <p:cNvPr id="9220" name="TextovéPole 5"/>
          <p:cNvSpPr txBox="1">
            <a:spLocks noChangeArrowheads="1"/>
          </p:cNvSpPr>
          <p:nvPr/>
        </p:nvSpPr>
        <p:spPr bwMode="auto">
          <a:xfrm>
            <a:off x="3779838" y="4868863"/>
            <a:ext cx="32400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Zpracovala:</a:t>
            </a:r>
          </a:p>
          <a:p>
            <a:r>
              <a:rPr lang="cs-CZ"/>
              <a:t>Mgr. Květoslava Štikovcová</a:t>
            </a:r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Číslo projektu: CZ.1.07/1.4.00/21.3085</a:t>
            </a:r>
          </a:p>
        </p:txBody>
      </p:sp>
      <p:sp>
        <p:nvSpPr>
          <p:cNvPr id="9222" name="TextovéPole 7"/>
          <p:cNvSpPr txBox="1">
            <a:spLocks noChangeArrowheads="1"/>
          </p:cNvSpPr>
          <p:nvPr/>
        </p:nvSpPr>
        <p:spPr bwMode="auto">
          <a:xfrm>
            <a:off x="611188" y="3068638"/>
            <a:ext cx="77057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</a:t>
            </a:r>
          </a:p>
          <a:p>
            <a:r>
              <a:rPr lang="cs-CZ"/>
              <a:t>Prezentace na podporu výuky goniometrických funkcí,</a:t>
            </a:r>
          </a:p>
          <a:p>
            <a:r>
              <a:rPr lang="cs-CZ"/>
              <a:t>Funkce kosinus</a:t>
            </a:r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733256"/>
            <a:ext cx="2828920" cy="6111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Goniometrické funkce </a:t>
            </a:r>
            <a:br>
              <a:rPr lang="cs-CZ" smtClean="0"/>
            </a:br>
            <a:r>
              <a:rPr lang="cs-CZ" smtClean="0"/>
              <a:t>- funkce kosinus -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Mgr. Štikovcová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jsou goniometrické funkce?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9600" cy="4464050"/>
          </a:xfrm>
        </p:spPr>
        <p:txBody>
          <a:bodyPr/>
          <a:lstStyle/>
          <a:p>
            <a:pPr eaLnBrk="1" hangingPunct="1"/>
            <a:r>
              <a:rPr lang="cs-CZ" smtClean="0"/>
              <a:t>funkce, které popisují vzájemné vztahy mezi úhly a délkami stran v pravoúhlém trojúhelníku</a:t>
            </a:r>
          </a:p>
          <a:p>
            <a:pPr lvl="1" eaLnBrk="1" hangingPunct="1"/>
            <a:r>
              <a:rPr lang="cs-CZ" smtClean="0"/>
              <a:t>vychází z podobnosti</a:t>
            </a:r>
          </a:p>
          <a:p>
            <a:pPr lvl="1" eaLnBrk="1" hangingPunct="1"/>
            <a:r>
              <a:rPr lang="cs-CZ" smtClean="0"/>
              <a:t>základní goniometrické funkce jsou čtyři</a:t>
            </a:r>
          </a:p>
          <a:p>
            <a:pPr lvl="2" eaLnBrk="1" hangingPunct="1"/>
            <a:r>
              <a:rPr lang="cs-CZ" smtClean="0"/>
              <a:t>sinus - sin(x)</a:t>
            </a:r>
          </a:p>
          <a:p>
            <a:pPr lvl="2" eaLnBrk="1" hangingPunct="1"/>
            <a:r>
              <a:rPr lang="cs-CZ" smtClean="0"/>
              <a:t>kosinus - cos(x)</a:t>
            </a:r>
          </a:p>
          <a:p>
            <a:pPr lvl="2" eaLnBrk="1" hangingPunct="1"/>
            <a:r>
              <a:rPr lang="cs-CZ" smtClean="0"/>
              <a:t>tangens - tg(x)</a:t>
            </a:r>
          </a:p>
          <a:p>
            <a:pPr lvl="2" eaLnBrk="1" hangingPunct="1"/>
            <a:r>
              <a:rPr lang="cs-CZ" smtClean="0"/>
              <a:t>kotangens - cotg(x)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 bldLvl="2" advAuto="500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963612"/>
          </a:xfrm>
        </p:spPr>
        <p:txBody>
          <a:bodyPr/>
          <a:lstStyle/>
          <a:p>
            <a:pPr eaLnBrk="1" hangingPunct="1"/>
            <a:r>
              <a:rPr lang="cs-CZ" smtClean="0"/>
              <a:t>funkce kosinus – cos(x)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196975"/>
            <a:ext cx="7416800" cy="1655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2000" smtClean="0"/>
              <a:t>vyjadřuje vztah mezi velikostí úhlu, délkou přepony a délkou přilehlé odvěsny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1800" smtClean="0"/>
              <a:t>stanovení protilehlé a přilehlé odvěsny závisí na konkrétním úhlu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1800" smtClean="0"/>
              <a:t>pro úhel </a:t>
            </a:r>
            <a:r>
              <a:rPr lang="cs-CZ" sz="1800" smtClean="0">
                <a:sym typeface="Symbol" pitchFamily="18" charset="2"/>
              </a:rPr>
              <a:t> platí následující obrázek</a:t>
            </a:r>
          </a:p>
        </p:txBody>
      </p:sp>
      <p:graphicFrame>
        <p:nvGraphicFramePr>
          <p:cNvPr id="4101" name="Object 5"/>
          <p:cNvGraphicFramePr>
            <a:graphicFrameLocks noChangeAspect="1"/>
          </p:cNvGraphicFramePr>
          <p:nvPr>
            <p:ph sz="quarter" idx="2"/>
          </p:nvPr>
        </p:nvGraphicFramePr>
        <p:xfrm>
          <a:off x="468313" y="2619375"/>
          <a:ext cx="5256212" cy="3833813"/>
        </p:xfrm>
        <a:graphic>
          <a:graphicData uri="http://schemas.openxmlformats.org/presentationml/2006/ole">
            <p:oleObj spid="_x0000_s1026" name="Rastrový obrázek" r:id="rId3" imgW="2695951" imgH="2066667" progId="Paint.Picture">
              <p:embed/>
            </p:oleObj>
          </a:graphicData>
        </a:graphic>
      </p:graphicFrame>
      <p:sp>
        <p:nvSpPr>
          <p:cNvPr id="4104" name="Line 8"/>
          <p:cNvSpPr>
            <a:spLocks noChangeShapeType="1"/>
          </p:cNvSpPr>
          <p:nvPr/>
        </p:nvSpPr>
        <p:spPr bwMode="auto">
          <a:xfrm>
            <a:off x="1260475" y="5875338"/>
            <a:ext cx="36718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 flipV="1">
            <a:off x="1260475" y="3211513"/>
            <a:ext cx="3671888" cy="26638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>
            <a:off x="1260475" y="3211513"/>
            <a:ext cx="0" cy="26638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1763713" y="5946775"/>
            <a:ext cx="24495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přilehlá odvěsna  b</a:t>
            </a:r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 rot="10800000" flipH="1">
            <a:off x="681038" y="3354388"/>
            <a:ext cx="458787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protilehlá odvěsna  a</a:t>
            </a: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 rot="2087348">
            <a:off x="2484438" y="4075113"/>
            <a:ext cx="1295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přepona c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7381875" y="2708275"/>
            <a:ext cx="15113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5050"/>
                </a:solidFill>
              </a:rPr>
              <a:t>odvěsna a</a:t>
            </a:r>
          </a:p>
        </p:txBody>
      </p:sp>
      <p:sp>
        <p:nvSpPr>
          <p:cNvPr id="4111" name="Rectangle 15"/>
          <p:cNvSpPr>
            <a:spLocks noChangeArrowheads="1"/>
          </p:cNvSpPr>
          <p:nvPr/>
        </p:nvSpPr>
        <p:spPr bwMode="auto">
          <a:xfrm>
            <a:off x="1692275" y="2757488"/>
            <a:ext cx="5392738" cy="31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2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cs-CZ" b="1">
                <a:solidFill>
                  <a:schemeClr val="folHlink"/>
                </a:solidFill>
                <a:sym typeface="Symbol" pitchFamily="18" charset="2"/>
              </a:rPr>
              <a:t> která odvěsna bude přilehlá k úhlu  ?</a:t>
            </a:r>
          </a:p>
        </p:txBody>
      </p:sp>
      <p:sp>
        <p:nvSpPr>
          <p:cNvPr id="1039" name="Text Box 16"/>
          <p:cNvSpPr txBox="1">
            <a:spLocks noChangeArrowheads="1"/>
          </p:cNvSpPr>
          <p:nvPr/>
        </p:nvSpPr>
        <p:spPr bwMode="auto">
          <a:xfrm>
            <a:off x="4932363" y="3500438"/>
            <a:ext cx="36718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sym typeface="Symbol" pitchFamily="18" charset="2"/>
            </a:endParaRPr>
          </a:p>
        </p:txBody>
      </p:sp>
      <p:graphicFrame>
        <p:nvGraphicFramePr>
          <p:cNvPr id="4226" name="Object 130"/>
          <p:cNvGraphicFramePr>
            <a:graphicFrameLocks noChangeAspect="1"/>
          </p:cNvGraphicFramePr>
          <p:nvPr>
            <p:ph sz="quarter" idx="3"/>
          </p:nvPr>
        </p:nvGraphicFramePr>
        <p:xfrm>
          <a:off x="4284663" y="3789363"/>
          <a:ext cx="3887787" cy="890587"/>
        </p:xfrm>
        <a:graphic>
          <a:graphicData uri="http://schemas.openxmlformats.org/presentationml/2006/ole">
            <p:oleObj spid="_x0000_s1027" name="Rastrový obrázek" r:id="rId4" imgW="4361905" imgH="942857" progId="Paint.Picture">
              <p:embed/>
            </p:oleObj>
          </a:graphicData>
        </a:graphic>
      </p:graphicFrame>
      <p:graphicFrame>
        <p:nvGraphicFramePr>
          <p:cNvPr id="4228" name="Object 132"/>
          <p:cNvGraphicFramePr>
            <a:graphicFrameLocks noChangeAspect="1"/>
          </p:cNvGraphicFramePr>
          <p:nvPr/>
        </p:nvGraphicFramePr>
        <p:xfrm>
          <a:off x="5943600" y="4940300"/>
          <a:ext cx="2589213" cy="1009650"/>
        </p:xfrm>
        <a:graphic>
          <a:graphicData uri="http://schemas.openxmlformats.org/presentationml/2006/ole">
            <p:oleObj spid="_x0000_s1028" name="Rastrový obrázek" r:id="rId5" imgW="1961905" imgH="733333" progId="Paint.Picture">
              <p:embed/>
            </p:oleObj>
          </a:graphicData>
        </a:graphic>
      </p:graphicFrame>
      <p:sp>
        <p:nvSpPr>
          <p:cNvPr id="4229" name="Text Box 133"/>
          <p:cNvSpPr txBox="1">
            <a:spLocks noChangeArrowheads="1"/>
          </p:cNvSpPr>
          <p:nvPr/>
        </p:nvSpPr>
        <p:spPr bwMode="auto">
          <a:xfrm>
            <a:off x="3276600" y="3213100"/>
            <a:ext cx="18716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Co platí?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48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00"/>
                            </p:stCondLst>
                            <p:childTnLst>
                              <p:par>
                                <p:cTn id="52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54" dur="5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500"/>
                            </p:stCondLst>
                            <p:childTnLst>
                              <p:par>
                                <p:cTn id="58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60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500"/>
                            </p:stCondLst>
                            <p:childTnLst>
                              <p:par>
                                <p:cTn id="6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0"/>
                            </p:stCondLst>
                            <p:childTnLst>
                              <p:par>
                                <p:cTn id="7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4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500"/>
                            </p:stCondLst>
                            <p:childTnLst>
                              <p:par>
                                <p:cTn id="7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4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4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  <p:bldP spid="4104" grpId="0" animBg="1"/>
      <p:bldP spid="4105" grpId="0" animBg="1"/>
      <p:bldP spid="4106" grpId="0" animBg="1"/>
      <p:bldP spid="4107" grpId="0"/>
      <p:bldP spid="4107" grpId="1"/>
      <p:bldP spid="4108" grpId="0"/>
      <p:bldP spid="4108" grpId="1"/>
      <p:bldP spid="4109" grpId="0"/>
      <p:bldP spid="4109" grpId="1"/>
      <p:bldP spid="4110" grpId="0"/>
      <p:bldP spid="4111" grpId="0"/>
      <p:bldP spid="42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5364163" y="6092825"/>
            <a:ext cx="3600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grafem je </a:t>
            </a:r>
            <a:r>
              <a:rPr lang="cs-CZ" sz="2400" b="1">
                <a:solidFill>
                  <a:srgbClr val="FF5050"/>
                </a:solidFill>
              </a:rPr>
              <a:t>kosinusoida</a:t>
            </a:r>
          </a:p>
        </p:txBody>
      </p:sp>
      <p:pic>
        <p:nvPicPr>
          <p:cNvPr id="47109" name="Picture 5" descr="uhlo360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925763"/>
            <a:ext cx="3384550" cy="3241675"/>
          </a:xfrm>
          <a:noFill/>
        </p:spPr>
      </p:pic>
      <p:sp>
        <p:nvSpPr>
          <p:cNvPr id="47110" name="Line 6"/>
          <p:cNvSpPr>
            <a:spLocks noChangeShapeType="1"/>
          </p:cNvSpPr>
          <p:nvPr/>
        </p:nvSpPr>
        <p:spPr bwMode="auto">
          <a:xfrm flipH="1">
            <a:off x="1727200" y="1484313"/>
            <a:ext cx="36513" cy="52308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arrow" w="med" len="med"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11" name="Line 7"/>
          <p:cNvSpPr>
            <a:spLocks noChangeShapeType="1"/>
          </p:cNvSpPr>
          <p:nvPr/>
        </p:nvSpPr>
        <p:spPr bwMode="auto">
          <a:xfrm>
            <a:off x="1152525" y="4581525"/>
            <a:ext cx="4140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7112" name="Arc 8"/>
          <p:cNvSpPr>
            <a:spLocks/>
          </p:cNvSpPr>
          <p:nvPr/>
        </p:nvSpPr>
        <p:spPr bwMode="auto">
          <a:xfrm>
            <a:off x="1763713" y="1844675"/>
            <a:ext cx="3240087" cy="2763838"/>
          </a:xfrm>
          <a:custGeom>
            <a:avLst/>
            <a:gdLst>
              <a:gd name="T0" fmla="*/ 0 w 21600"/>
              <a:gd name="T1" fmla="*/ 0 h 21767"/>
              <a:gd name="T2" fmla="*/ 2147483647 w 21600"/>
              <a:gd name="T3" fmla="*/ 2147483647 h 21767"/>
              <a:gd name="T4" fmla="*/ 0 w 21600"/>
              <a:gd name="T5" fmla="*/ 2147483647 h 21767"/>
              <a:gd name="T6" fmla="*/ 0 60000 65536"/>
              <a:gd name="T7" fmla="*/ 0 60000 65536"/>
              <a:gd name="T8" fmla="*/ 0 60000 65536"/>
              <a:gd name="T9" fmla="*/ 0 w 21600"/>
              <a:gd name="T10" fmla="*/ 0 h 21767"/>
              <a:gd name="T11" fmla="*/ 21600 w 21600"/>
              <a:gd name="T12" fmla="*/ 21767 h 2176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767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21655"/>
                  <a:pt x="21599" y="21711"/>
                  <a:pt x="21599" y="21767"/>
                </a:cubicBezTo>
              </a:path>
              <a:path w="21600" h="21767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21655"/>
                  <a:pt x="21599" y="21711"/>
                  <a:pt x="21599" y="21767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113" name="Rectangle 9"/>
          <p:cNvSpPr>
            <a:spLocks/>
          </p:cNvSpPr>
          <p:nvPr/>
        </p:nvSpPr>
        <p:spPr bwMode="auto">
          <a:xfrm>
            <a:off x="1116013" y="2492375"/>
            <a:ext cx="611187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1900"/>
              <a:t>1 dm</a:t>
            </a:r>
          </a:p>
        </p:txBody>
      </p:sp>
      <p:sp>
        <p:nvSpPr>
          <p:cNvPr id="47114" name="Rectangle 10"/>
          <p:cNvSpPr>
            <a:spLocks/>
          </p:cNvSpPr>
          <p:nvPr/>
        </p:nvSpPr>
        <p:spPr bwMode="auto">
          <a:xfrm>
            <a:off x="3635375" y="4652963"/>
            <a:ext cx="649288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1900"/>
              <a:t>1 dm</a:t>
            </a:r>
          </a:p>
        </p:txBody>
      </p:sp>
      <p:sp>
        <p:nvSpPr>
          <p:cNvPr id="47115" name="Line 11"/>
          <p:cNvSpPr>
            <a:spLocks noChangeShapeType="1"/>
          </p:cNvSpPr>
          <p:nvPr/>
        </p:nvSpPr>
        <p:spPr bwMode="auto">
          <a:xfrm flipV="1">
            <a:off x="1584325" y="2770188"/>
            <a:ext cx="3311525" cy="18907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16" name="Line 12"/>
          <p:cNvSpPr>
            <a:spLocks noChangeShapeType="1"/>
          </p:cNvSpPr>
          <p:nvPr/>
        </p:nvSpPr>
        <p:spPr bwMode="auto">
          <a:xfrm flipV="1">
            <a:off x="1584325" y="2051050"/>
            <a:ext cx="2736850" cy="26654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17" name="Line 13"/>
          <p:cNvSpPr>
            <a:spLocks noChangeShapeType="1"/>
          </p:cNvSpPr>
          <p:nvPr/>
        </p:nvSpPr>
        <p:spPr bwMode="auto">
          <a:xfrm flipV="1">
            <a:off x="1655763" y="1412875"/>
            <a:ext cx="1944687" cy="3276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18" name="Line 14"/>
          <p:cNvSpPr>
            <a:spLocks noChangeShapeType="1"/>
          </p:cNvSpPr>
          <p:nvPr/>
        </p:nvSpPr>
        <p:spPr bwMode="auto">
          <a:xfrm>
            <a:off x="4427538" y="2997200"/>
            <a:ext cx="0" cy="3095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19" name="Line 15"/>
          <p:cNvSpPr>
            <a:spLocks noChangeShapeType="1"/>
          </p:cNvSpPr>
          <p:nvPr/>
        </p:nvSpPr>
        <p:spPr bwMode="auto">
          <a:xfrm>
            <a:off x="3851275" y="2492375"/>
            <a:ext cx="0" cy="30972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20" name="Line 16"/>
          <p:cNvSpPr>
            <a:spLocks noChangeShapeType="1"/>
          </p:cNvSpPr>
          <p:nvPr/>
        </p:nvSpPr>
        <p:spPr bwMode="auto">
          <a:xfrm>
            <a:off x="3203575" y="2133600"/>
            <a:ext cx="0" cy="3005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21" name="Line 17"/>
          <p:cNvSpPr>
            <a:spLocks noChangeShapeType="1"/>
          </p:cNvSpPr>
          <p:nvPr/>
        </p:nvSpPr>
        <p:spPr bwMode="auto">
          <a:xfrm flipH="1" flipV="1">
            <a:off x="1727200" y="6596063"/>
            <a:ext cx="3276600" cy="1587"/>
          </a:xfrm>
          <a:prstGeom prst="line">
            <a:avLst/>
          </a:prstGeom>
          <a:noFill/>
          <a:ln w="28575">
            <a:solidFill>
              <a:srgbClr val="FFCC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22" name="Rectangle 18"/>
          <p:cNvSpPr>
            <a:spLocks/>
          </p:cNvSpPr>
          <p:nvPr/>
        </p:nvSpPr>
        <p:spPr bwMode="auto">
          <a:xfrm>
            <a:off x="2663825" y="5589588"/>
            <a:ext cx="1439863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2600" b="1">
                <a:solidFill>
                  <a:srgbClr val="FF0000"/>
                </a:solidFill>
              </a:rPr>
              <a:t>cos 30°</a:t>
            </a:r>
            <a:endParaRPr lang="cs-CZ" sz="1700">
              <a:solidFill>
                <a:srgbClr val="FF0000"/>
              </a:solidFill>
            </a:endParaRPr>
          </a:p>
        </p:txBody>
      </p:sp>
      <p:sp>
        <p:nvSpPr>
          <p:cNvPr id="47123" name="Rectangle 19"/>
          <p:cNvSpPr>
            <a:spLocks/>
          </p:cNvSpPr>
          <p:nvPr/>
        </p:nvSpPr>
        <p:spPr bwMode="auto">
          <a:xfrm>
            <a:off x="2232025" y="5084763"/>
            <a:ext cx="15843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2600" b="1">
                <a:solidFill>
                  <a:srgbClr val="003399"/>
                </a:solidFill>
              </a:rPr>
              <a:t>cos 45°</a:t>
            </a:r>
            <a:endParaRPr lang="cs-CZ" sz="1700">
              <a:solidFill>
                <a:srgbClr val="003399"/>
              </a:solidFill>
            </a:endParaRPr>
          </a:p>
        </p:txBody>
      </p:sp>
      <p:sp>
        <p:nvSpPr>
          <p:cNvPr id="47124" name="Rectangle 20"/>
          <p:cNvSpPr>
            <a:spLocks/>
          </p:cNvSpPr>
          <p:nvPr/>
        </p:nvSpPr>
        <p:spPr bwMode="auto">
          <a:xfrm>
            <a:off x="1871663" y="4581525"/>
            <a:ext cx="1439862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2600" b="1">
                <a:solidFill>
                  <a:srgbClr val="006600"/>
                </a:solidFill>
              </a:rPr>
              <a:t>cos 60°</a:t>
            </a:r>
            <a:endParaRPr lang="cs-CZ" sz="2600">
              <a:solidFill>
                <a:srgbClr val="006600"/>
              </a:solidFill>
            </a:endParaRPr>
          </a:p>
        </p:txBody>
      </p:sp>
      <p:sp>
        <p:nvSpPr>
          <p:cNvPr id="47125" name="Rectangle 21"/>
          <p:cNvSpPr>
            <a:spLocks/>
          </p:cNvSpPr>
          <p:nvPr/>
        </p:nvSpPr>
        <p:spPr bwMode="auto">
          <a:xfrm>
            <a:off x="3168650" y="6092825"/>
            <a:ext cx="1439863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2600" b="1">
                <a:solidFill>
                  <a:srgbClr val="FF9900"/>
                </a:solidFill>
              </a:rPr>
              <a:t>cos 0°</a:t>
            </a:r>
            <a:endParaRPr lang="cs-CZ" sz="1700">
              <a:solidFill>
                <a:srgbClr val="FF9900"/>
              </a:solidFill>
            </a:endParaRPr>
          </a:p>
        </p:txBody>
      </p:sp>
      <p:sp>
        <p:nvSpPr>
          <p:cNvPr id="47126" name="Line 22"/>
          <p:cNvSpPr>
            <a:spLocks noChangeShapeType="1"/>
          </p:cNvSpPr>
          <p:nvPr/>
        </p:nvSpPr>
        <p:spPr bwMode="auto">
          <a:xfrm>
            <a:off x="1727200" y="5084763"/>
            <a:ext cx="1476375" cy="0"/>
          </a:xfrm>
          <a:prstGeom prst="line">
            <a:avLst/>
          </a:prstGeom>
          <a:noFill/>
          <a:ln w="28575">
            <a:solidFill>
              <a:srgbClr val="00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27" name="Line 23"/>
          <p:cNvSpPr>
            <a:spLocks noChangeShapeType="1"/>
          </p:cNvSpPr>
          <p:nvPr/>
        </p:nvSpPr>
        <p:spPr bwMode="auto">
          <a:xfrm>
            <a:off x="1727200" y="5589588"/>
            <a:ext cx="2124075" cy="0"/>
          </a:xfrm>
          <a:prstGeom prst="line">
            <a:avLst/>
          </a:prstGeom>
          <a:noFill/>
          <a:ln w="28575">
            <a:solidFill>
              <a:srgbClr val="003399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28" name="Line 24"/>
          <p:cNvSpPr>
            <a:spLocks noChangeShapeType="1"/>
          </p:cNvSpPr>
          <p:nvPr/>
        </p:nvSpPr>
        <p:spPr bwMode="auto">
          <a:xfrm>
            <a:off x="1727200" y="6092825"/>
            <a:ext cx="2700338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29" name="Line 25"/>
          <p:cNvSpPr>
            <a:spLocks noChangeShapeType="1"/>
          </p:cNvSpPr>
          <p:nvPr/>
        </p:nvSpPr>
        <p:spPr bwMode="auto">
          <a:xfrm>
            <a:off x="5003800" y="4510088"/>
            <a:ext cx="0" cy="21240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2" name="Group 26"/>
          <p:cNvGrpSpPr>
            <a:grpSpLocks/>
          </p:cNvGrpSpPr>
          <p:nvPr/>
        </p:nvGrpSpPr>
        <p:grpSpPr bwMode="auto">
          <a:xfrm>
            <a:off x="5292725" y="1412875"/>
            <a:ext cx="3851275" cy="3384550"/>
            <a:chOff x="45" y="1525"/>
            <a:chExt cx="2971" cy="2693"/>
          </a:xfrm>
        </p:grpSpPr>
        <p:sp>
          <p:nvSpPr>
            <p:cNvPr id="12316" name="Line 27"/>
            <p:cNvSpPr>
              <a:spLocks noChangeShapeType="1"/>
            </p:cNvSpPr>
            <p:nvPr/>
          </p:nvSpPr>
          <p:spPr bwMode="auto">
            <a:xfrm>
              <a:off x="340" y="1525"/>
              <a:ext cx="0" cy="26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2317" name="Group 28"/>
            <p:cNvGrpSpPr>
              <a:grpSpLocks/>
            </p:cNvGrpSpPr>
            <p:nvPr/>
          </p:nvGrpSpPr>
          <p:grpSpPr bwMode="auto">
            <a:xfrm>
              <a:off x="45" y="1548"/>
              <a:ext cx="2971" cy="2670"/>
              <a:chOff x="45" y="1548"/>
              <a:chExt cx="2971" cy="2670"/>
            </a:xfrm>
          </p:grpSpPr>
          <p:sp>
            <p:nvSpPr>
              <p:cNvPr id="12318" name="Line 29"/>
              <p:cNvSpPr>
                <a:spLocks noChangeShapeType="1"/>
              </p:cNvSpPr>
              <p:nvPr/>
            </p:nvSpPr>
            <p:spPr bwMode="auto">
              <a:xfrm>
                <a:off x="158" y="4020"/>
                <a:ext cx="285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arrow" w="med" len="med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19" name="Line 30"/>
              <p:cNvSpPr>
                <a:spLocks noChangeShapeType="1"/>
              </p:cNvSpPr>
              <p:nvPr/>
            </p:nvSpPr>
            <p:spPr bwMode="auto">
              <a:xfrm>
                <a:off x="567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0" name="Line 31"/>
              <p:cNvSpPr>
                <a:spLocks noChangeShapeType="1"/>
              </p:cNvSpPr>
              <p:nvPr/>
            </p:nvSpPr>
            <p:spPr bwMode="auto">
              <a:xfrm>
                <a:off x="793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1" name="Line 32"/>
              <p:cNvSpPr>
                <a:spLocks noChangeShapeType="1"/>
              </p:cNvSpPr>
              <p:nvPr/>
            </p:nvSpPr>
            <p:spPr bwMode="auto">
              <a:xfrm>
                <a:off x="1020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2" name="Line 33"/>
              <p:cNvSpPr>
                <a:spLocks noChangeShapeType="1"/>
              </p:cNvSpPr>
              <p:nvPr/>
            </p:nvSpPr>
            <p:spPr bwMode="auto">
              <a:xfrm>
                <a:off x="1247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3" name="Line 34"/>
              <p:cNvSpPr>
                <a:spLocks noChangeShapeType="1"/>
              </p:cNvSpPr>
              <p:nvPr/>
            </p:nvSpPr>
            <p:spPr bwMode="auto">
              <a:xfrm>
                <a:off x="1474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4" name="Line 35"/>
              <p:cNvSpPr>
                <a:spLocks noChangeShapeType="1"/>
              </p:cNvSpPr>
              <p:nvPr/>
            </p:nvSpPr>
            <p:spPr bwMode="auto">
              <a:xfrm>
                <a:off x="1701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5" name="Line 36"/>
              <p:cNvSpPr>
                <a:spLocks noChangeShapeType="1"/>
              </p:cNvSpPr>
              <p:nvPr/>
            </p:nvSpPr>
            <p:spPr bwMode="auto">
              <a:xfrm>
                <a:off x="2154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6" name="Line 37"/>
              <p:cNvSpPr>
                <a:spLocks noChangeShapeType="1"/>
              </p:cNvSpPr>
              <p:nvPr/>
            </p:nvSpPr>
            <p:spPr bwMode="auto">
              <a:xfrm>
                <a:off x="1927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7" name="Line 38"/>
              <p:cNvSpPr>
                <a:spLocks noChangeShapeType="1"/>
              </p:cNvSpPr>
              <p:nvPr/>
            </p:nvSpPr>
            <p:spPr bwMode="auto">
              <a:xfrm>
                <a:off x="2381" y="3974"/>
                <a:ext cx="0" cy="9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28" name="Rectangle 39"/>
              <p:cNvSpPr>
                <a:spLocks/>
              </p:cNvSpPr>
              <p:nvPr/>
            </p:nvSpPr>
            <p:spPr bwMode="auto">
              <a:xfrm>
                <a:off x="476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10</a:t>
                </a:r>
              </a:p>
            </p:txBody>
          </p:sp>
          <p:sp>
            <p:nvSpPr>
              <p:cNvPr id="12329" name="Rectangle 40"/>
              <p:cNvSpPr>
                <a:spLocks/>
              </p:cNvSpPr>
              <p:nvPr/>
            </p:nvSpPr>
            <p:spPr bwMode="auto">
              <a:xfrm>
                <a:off x="703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20</a:t>
                </a:r>
              </a:p>
            </p:txBody>
          </p:sp>
          <p:sp>
            <p:nvSpPr>
              <p:cNvPr id="12330" name="Rectangle 41"/>
              <p:cNvSpPr>
                <a:spLocks/>
              </p:cNvSpPr>
              <p:nvPr/>
            </p:nvSpPr>
            <p:spPr bwMode="auto">
              <a:xfrm>
                <a:off x="930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30</a:t>
                </a:r>
              </a:p>
            </p:txBody>
          </p:sp>
          <p:sp>
            <p:nvSpPr>
              <p:cNvPr id="12331" name="Rectangle 42"/>
              <p:cNvSpPr>
                <a:spLocks/>
              </p:cNvSpPr>
              <p:nvPr/>
            </p:nvSpPr>
            <p:spPr bwMode="auto">
              <a:xfrm>
                <a:off x="1156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40</a:t>
                </a:r>
              </a:p>
            </p:txBody>
          </p:sp>
          <p:sp>
            <p:nvSpPr>
              <p:cNvPr id="12332" name="Rectangle 43"/>
              <p:cNvSpPr>
                <a:spLocks/>
              </p:cNvSpPr>
              <p:nvPr/>
            </p:nvSpPr>
            <p:spPr bwMode="auto">
              <a:xfrm>
                <a:off x="1383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50</a:t>
                </a:r>
              </a:p>
            </p:txBody>
          </p:sp>
          <p:sp>
            <p:nvSpPr>
              <p:cNvPr id="12333" name="Rectangle 44"/>
              <p:cNvSpPr>
                <a:spLocks/>
              </p:cNvSpPr>
              <p:nvPr/>
            </p:nvSpPr>
            <p:spPr bwMode="auto">
              <a:xfrm>
                <a:off x="1610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60</a:t>
                </a:r>
              </a:p>
            </p:txBody>
          </p:sp>
          <p:sp>
            <p:nvSpPr>
              <p:cNvPr id="12334" name="Rectangle 45"/>
              <p:cNvSpPr>
                <a:spLocks/>
              </p:cNvSpPr>
              <p:nvPr/>
            </p:nvSpPr>
            <p:spPr bwMode="auto">
              <a:xfrm>
                <a:off x="1837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70</a:t>
                </a:r>
              </a:p>
            </p:txBody>
          </p:sp>
          <p:sp>
            <p:nvSpPr>
              <p:cNvPr id="12335" name="Rectangle 46"/>
              <p:cNvSpPr>
                <a:spLocks/>
              </p:cNvSpPr>
              <p:nvPr/>
            </p:nvSpPr>
            <p:spPr bwMode="auto">
              <a:xfrm>
                <a:off x="2064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80</a:t>
                </a:r>
              </a:p>
            </p:txBody>
          </p:sp>
          <p:sp>
            <p:nvSpPr>
              <p:cNvPr id="12336" name="Rectangle 47"/>
              <p:cNvSpPr>
                <a:spLocks/>
              </p:cNvSpPr>
              <p:nvPr/>
            </p:nvSpPr>
            <p:spPr bwMode="auto">
              <a:xfrm>
                <a:off x="2290" y="4065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90</a:t>
                </a:r>
              </a:p>
            </p:txBody>
          </p:sp>
          <p:sp>
            <p:nvSpPr>
              <p:cNvPr id="12337" name="Rectangle 48"/>
              <p:cNvSpPr>
                <a:spLocks/>
              </p:cNvSpPr>
              <p:nvPr/>
            </p:nvSpPr>
            <p:spPr bwMode="auto">
              <a:xfrm>
                <a:off x="249" y="4020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0</a:t>
                </a:r>
              </a:p>
            </p:txBody>
          </p:sp>
          <p:sp>
            <p:nvSpPr>
              <p:cNvPr id="12338" name="Line 49"/>
              <p:cNvSpPr>
                <a:spLocks noChangeShapeType="1"/>
              </p:cNvSpPr>
              <p:nvPr/>
            </p:nvSpPr>
            <p:spPr bwMode="auto">
              <a:xfrm>
                <a:off x="295" y="1752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39" name="Rectangle 50"/>
              <p:cNvSpPr>
                <a:spLocks/>
              </p:cNvSpPr>
              <p:nvPr/>
            </p:nvSpPr>
            <p:spPr bwMode="auto">
              <a:xfrm>
                <a:off x="204" y="1661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1</a:t>
                </a:r>
              </a:p>
            </p:txBody>
          </p:sp>
          <p:sp>
            <p:nvSpPr>
              <p:cNvPr id="12340" name="Rectangle 51"/>
              <p:cNvSpPr>
                <a:spLocks/>
              </p:cNvSpPr>
              <p:nvPr/>
            </p:nvSpPr>
            <p:spPr bwMode="auto">
              <a:xfrm>
                <a:off x="113" y="2750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0,5</a:t>
                </a:r>
              </a:p>
            </p:txBody>
          </p:sp>
          <p:sp>
            <p:nvSpPr>
              <p:cNvPr id="12341" name="Line 52"/>
              <p:cNvSpPr>
                <a:spLocks noChangeShapeType="1"/>
              </p:cNvSpPr>
              <p:nvPr/>
            </p:nvSpPr>
            <p:spPr bwMode="auto">
              <a:xfrm>
                <a:off x="294" y="2885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42" name="Line 53"/>
              <p:cNvSpPr>
                <a:spLocks noChangeShapeType="1"/>
              </p:cNvSpPr>
              <p:nvPr/>
            </p:nvSpPr>
            <p:spPr bwMode="auto">
              <a:xfrm>
                <a:off x="294" y="3634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43" name="Line 54"/>
              <p:cNvSpPr>
                <a:spLocks noChangeShapeType="1"/>
              </p:cNvSpPr>
              <p:nvPr/>
            </p:nvSpPr>
            <p:spPr bwMode="auto">
              <a:xfrm>
                <a:off x="295" y="3248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44" name="Line 55"/>
              <p:cNvSpPr>
                <a:spLocks noChangeShapeType="1"/>
              </p:cNvSpPr>
              <p:nvPr/>
            </p:nvSpPr>
            <p:spPr bwMode="auto">
              <a:xfrm>
                <a:off x="294" y="2296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45" name="Line 56"/>
              <p:cNvSpPr>
                <a:spLocks noChangeShapeType="1"/>
              </p:cNvSpPr>
              <p:nvPr/>
            </p:nvSpPr>
            <p:spPr bwMode="auto">
              <a:xfrm>
                <a:off x="294" y="2069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46" name="Line 57"/>
              <p:cNvSpPr>
                <a:spLocks noChangeShapeType="1"/>
              </p:cNvSpPr>
              <p:nvPr/>
            </p:nvSpPr>
            <p:spPr bwMode="auto">
              <a:xfrm>
                <a:off x="294" y="1888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47" name="Line 58"/>
              <p:cNvSpPr>
                <a:spLocks noChangeShapeType="1"/>
              </p:cNvSpPr>
              <p:nvPr/>
            </p:nvSpPr>
            <p:spPr bwMode="auto">
              <a:xfrm>
                <a:off x="294" y="1797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48" name="Line 59"/>
              <p:cNvSpPr>
                <a:spLocks noChangeShapeType="1"/>
              </p:cNvSpPr>
              <p:nvPr/>
            </p:nvSpPr>
            <p:spPr bwMode="auto">
              <a:xfrm flipV="1">
                <a:off x="385" y="3634"/>
                <a:ext cx="1769" cy="0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49" name="Line 60"/>
              <p:cNvSpPr>
                <a:spLocks noChangeShapeType="1"/>
              </p:cNvSpPr>
              <p:nvPr/>
            </p:nvSpPr>
            <p:spPr bwMode="auto">
              <a:xfrm flipV="1">
                <a:off x="567" y="1797"/>
                <a:ext cx="0" cy="2222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0" name="Line 61"/>
              <p:cNvSpPr>
                <a:spLocks noChangeShapeType="1"/>
              </p:cNvSpPr>
              <p:nvPr/>
            </p:nvSpPr>
            <p:spPr bwMode="auto">
              <a:xfrm flipV="1">
                <a:off x="793" y="1888"/>
                <a:ext cx="0" cy="2133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1" name="Line 62"/>
              <p:cNvSpPr>
                <a:spLocks noChangeShapeType="1"/>
              </p:cNvSpPr>
              <p:nvPr/>
            </p:nvSpPr>
            <p:spPr bwMode="auto">
              <a:xfrm>
                <a:off x="385" y="3249"/>
                <a:ext cx="1542" cy="0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2" name="Line 63"/>
              <p:cNvSpPr>
                <a:spLocks noChangeShapeType="1"/>
              </p:cNvSpPr>
              <p:nvPr/>
            </p:nvSpPr>
            <p:spPr bwMode="auto">
              <a:xfrm>
                <a:off x="385" y="2886"/>
                <a:ext cx="1316" cy="0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3" name="Line 64"/>
              <p:cNvSpPr>
                <a:spLocks noChangeShapeType="1"/>
              </p:cNvSpPr>
              <p:nvPr/>
            </p:nvSpPr>
            <p:spPr bwMode="auto">
              <a:xfrm flipV="1">
                <a:off x="1020" y="2069"/>
                <a:ext cx="0" cy="1905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4" name="Line 65"/>
              <p:cNvSpPr>
                <a:spLocks noChangeShapeType="1"/>
              </p:cNvSpPr>
              <p:nvPr/>
            </p:nvSpPr>
            <p:spPr bwMode="auto">
              <a:xfrm>
                <a:off x="385" y="2069"/>
                <a:ext cx="635" cy="0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5" name="Line 66"/>
              <p:cNvSpPr>
                <a:spLocks noChangeShapeType="1"/>
              </p:cNvSpPr>
              <p:nvPr/>
            </p:nvSpPr>
            <p:spPr bwMode="auto">
              <a:xfrm>
                <a:off x="385" y="1888"/>
                <a:ext cx="408" cy="0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6" name="Line 67"/>
              <p:cNvSpPr>
                <a:spLocks noChangeShapeType="1"/>
              </p:cNvSpPr>
              <p:nvPr/>
            </p:nvSpPr>
            <p:spPr bwMode="auto">
              <a:xfrm>
                <a:off x="385" y="1797"/>
                <a:ext cx="182" cy="0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7" name="Line 68"/>
              <p:cNvSpPr>
                <a:spLocks noChangeShapeType="1"/>
              </p:cNvSpPr>
              <p:nvPr/>
            </p:nvSpPr>
            <p:spPr bwMode="auto">
              <a:xfrm flipV="1">
                <a:off x="1247" y="2296"/>
                <a:ext cx="0" cy="1633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8" name="Line 69"/>
              <p:cNvSpPr>
                <a:spLocks noChangeShapeType="1"/>
              </p:cNvSpPr>
              <p:nvPr/>
            </p:nvSpPr>
            <p:spPr bwMode="auto">
              <a:xfrm flipV="1">
                <a:off x="1474" y="2568"/>
                <a:ext cx="0" cy="1406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59" name="Line 70"/>
              <p:cNvSpPr>
                <a:spLocks noChangeShapeType="1"/>
              </p:cNvSpPr>
              <p:nvPr/>
            </p:nvSpPr>
            <p:spPr bwMode="auto">
              <a:xfrm flipV="1">
                <a:off x="1701" y="2886"/>
                <a:ext cx="0" cy="1134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60" name="Line 71"/>
              <p:cNvSpPr>
                <a:spLocks noChangeShapeType="1"/>
              </p:cNvSpPr>
              <p:nvPr/>
            </p:nvSpPr>
            <p:spPr bwMode="auto">
              <a:xfrm flipV="1">
                <a:off x="1927" y="3249"/>
                <a:ext cx="0" cy="725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61" name="Line 72"/>
              <p:cNvSpPr>
                <a:spLocks noChangeShapeType="1"/>
              </p:cNvSpPr>
              <p:nvPr/>
            </p:nvSpPr>
            <p:spPr bwMode="auto">
              <a:xfrm flipV="1">
                <a:off x="2154" y="3612"/>
                <a:ext cx="0" cy="362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62" name="Line 73"/>
              <p:cNvSpPr>
                <a:spLocks noChangeShapeType="1"/>
              </p:cNvSpPr>
              <p:nvPr/>
            </p:nvSpPr>
            <p:spPr bwMode="auto">
              <a:xfrm>
                <a:off x="294" y="2568"/>
                <a:ext cx="9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63" name="Line 74"/>
              <p:cNvSpPr>
                <a:spLocks noChangeShapeType="1"/>
              </p:cNvSpPr>
              <p:nvPr/>
            </p:nvSpPr>
            <p:spPr bwMode="auto">
              <a:xfrm>
                <a:off x="362" y="2568"/>
                <a:ext cx="1134" cy="0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64" name="Line 75"/>
              <p:cNvSpPr>
                <a:spLocks noChangeShapeType="1"/>
              </p:cNvSpPr>
              <p:nvPr/>
            </p:nvSpPr>
            <p:spPr bwMode="auto">
              <a:xfrm>
                <a:off x="385" y="2296"/>
                <a:ext cx="862" cy="0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365" name="Rectangle 76"/>
              <p:cNvSpPr>
                <a:spLocks/>
              </p:cNvSpPr>
              <p:nvPr/>
            </p:nvSpPr>
            <p:spPr bwMode="auto">
              <a:xfrm>
                <a:off x="45" y="1548"/>
                <a:ext cx="249" cy="13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/>
                  <a:t>cos</a:t>
                </a:r>
                <a:r>
                  <a:rPr lang="cs-CZ" sz="1100">
                    <a:latin typeface="Symbol" pitchFamily="18" charset="2"/>
                  </a:rPr>
                  <a:t>a</a:t>
                </a:r>
              </a:p>
            </p:txBody>
          </p:sp>
          <p:sp>
            <p:nvSpPr>
              <p:cNvPr id="12366" name="Rectangle 77"/>
              <p:cNvSpPr>
                <a:spLocks/>
              </p:cNvSpPr>
              <p:nvPr/>
            </p:nvSpPr>
            <p:spPr bwMode="auto">
              <a:xfrm>
                <a:off x="2880" y="4030"/>
                <a:ext cx="136" cy="1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rIns="0"/>
              <a:lstStyle/>
              <a:p>
                <a:pPr marL="342900" indent="-342900">
                  <a:lnSpc>
                    <a:spcPct val="90000"/>
                  </a:lnSpc>
                  <a:spcBef>
                    <a:spcPct val="20000"/>
                  </a:spcBef>
                  <a:buClr>
                    <a:schemeClr val="tx2"/>
                  </a:buClr>
                  <a:buSzPct val="70000"/>
                  <a:buFont typeface="Wingdings" pitchFamily="2" charset="2"/>
                  <a:buNone/>
                </a:pPr>
                <a:r>
                  <a:rPr lang="cs-CZ" sz="1100">
                    <a:latin typeface="Symbol" pitchFamily="18" charset="2"/>
                  </a:rPr>
                  <a:t>a</a:t>
                </a:r>
              </a:p>
            </p:txBody>
          </p:sp>
          <p:sp>
            <p:nvSpPr>
              <p:cNvPr id="12367" name="Oval 78"/>
              <p:cNvSpPr>
                <a:spLocks noChangeArrowheads="1"/>
              </p:cNvSpPr>
              <p:nvPr/>
            </p:nvSpPr>
            <p:spPr bwMode="auto">
              <a:xfrm>
                <a:off x="2357" y="3996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68" name="Oval 79"/>
              <p:cNvSpPr>
                <a:spLocks noChangeArrowheads="1"/>
              </p:cNvSpPr>
              <p:nvPr/>
            </p:nvSpPr>
            <p:spPr bwMode="auto">
              <a:xfrm>
                <a:off x="2130" y="3612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69" name="Oval 80"/>
              <p:cNvSpPr>
                <a:spLocks noChangeArrowheads="1"/>
              </p:cNvSpPr>
              <p:nvPr/>
            </p:nvSpPr>
            <p:spPr bwMode="auto">
              <a:xfrm>
                <a:off x="1904" y="3225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70" name="Oval 81"/>
              <p:cNvSpPr>
                <a:spLocks noChangeArrowheads="1"/>
              </p:cNvSpPr>
              <p:nvPr/>
            </p:nvSpPr>
            <p:spPr bwMode="auto">
              <a:xfrm>
                <a:off x="1677" y="2863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71" name="Oval 82"/>
              <p:cNvSpPr>
                <a:spLocks noChangeArrowheads="1"/>
              </p:cNvSpPr>
              <p:nvPr/>
            </p:nvSpPr>
            <p:spPr bwMode="auto">
              <a:xfrm>
                <a:off x="1450" y="2545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72" name="Oval 83"/>
              <p:cNvSpPr>
                <a:spLocks noChangeArrowheads="1"/>
              </p:cNvSpPr>
              <p:nvPr/>
            </p:nvSpPr>
            <p:spPr bwMode="auto">
              <a:xfrm>
                <a:off x="1224" y="2273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73" name="Oval 84"/>
              <p:cNvSpPr>
                <a:spLocks noChangeArrowheads="1"/>
              </p:cNvSpPr>
              <p:nvPr/>
            </p:nvSpPr>
            <p:spPr bwMode="auto">
              <a:xfrm>
                <a:off x="997" y="2047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74" name="Oval 85"/>
              <p:cNvSpPr>
                <a:spLocks noChangeArrowheads="1"/>
              </p:cNvSpPr>
              <p:nvPr/>
            </p:nvSpPr>
            <p:spPr bwMode="auto">
              <a:xfrm>
                <a:off x="770" y="1865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75" name="Oval 86"/>
              <p:cNvSpPr>
                <a:spLocks noChangeArrowheads="1"/>
              </p:cNvSpPr>
              <p:nvPr/>
            </p:nvSpPr>
            <p:spPr bwMode="auto">
              <a:xfrm>
                <a:off x="544" y="1752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76" name="Oval 87"/>
              <p:cNvSpPr>
                <a:spLocks noChangeArrowheads="1"/>
              </p:cNvSpPr>
              <p:nvPr/>
            </p:nvSpPr>
            <p:spPr bwMode="auto">
              <a:xfrm>
                <a:off x="317" y="1729"/>
                <a:ext cx="45" cy="46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47194" name="Freeform 90"/>
          <p:cNvSpPr>
            <a:spLocks/>
          </p:cNvSpPr>
          <p:nvPr/>
        </p:nvSpPr>
        <p:spPr bwMode="auto">
          <a:xfrm>
            <a:off x="5651500" y="1700213"/>
            <a:ext cx="2736850" cy="2881312"/>
          </a:xfrm>
          <a:custGeom>
            <a:avLst/>
            <a:gdLst>
              <a:gd name="T0" fmla="*/ 0 w 2041"/>
              <a:gd name="T1" fmla="*/ 2147483647 h 2275"/>
              <a:gd name="T2" fmla="*/ 2147483647 w 2041"/>
              <a:gd name="T3" fmla="*/ 2147483647 h 2275"/>
              <a:gd name="T4" fmla="*/ 2147483647 w 2041"/>
              <a:gd name="T5" fmla="*/ 2147483647 h 2275"/>
              <a:gd name="T6" fmla="*/ 2147483647 w 2041"/>
              <a:gd name="T7" fmla="*/ 2147483647 h 2275"/>
              <a:gd name="T8" fmla="*/ 2147483647 w 2041"/>
              <a:gd name="T9" fmla="*/ 2147483647 h 2275"/>
              <a:gd name="T10" fmla="*/ 2147483647 w 2041"/>
              <a:gd name="T11" fmla="*/ 2147483647 h 2275"/>
              <a:gd name="T12" fmla="*/ 2147483647 w 2041"/>
              <a:gd name="T13" fmla="*/ 2147483647 h 2275"/>
              <a:gd name="T14" fmla="*/ 2147483647 w 2041"/>
              <a:gd name="T15" fmla="*/ 2147483647 h 2275"/>
              <a:gd name="T16" fmla="*/ 2147483647 w 2041"/>
              <a:gd name="T17" fmla="*/ 2147483647 h 2275"/>
              <a:gd name="T18" fmla="*/ 2147483647 w 2041"/>
              <a:gd name="T19" fmla="*/ 2147483647 h 2275"/>
              <a:gd name="T20" fmla="*/ 2147483647 w 2041"/>
              <a:gd name="T21" fmla="*/ 2147483647 h 2275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2041"/>
              <a:gd name="T34" fmla="*/ 0 h 2275"/>
              <a:gd name="T35" fmla="*/ 2041 w 2041"/>
              <a:gd name="T36" fmla="*/ 2275 h 2275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2041" h="2275">
                <a:moveTo>
                  <a:pt x="0" y="7"/>
                </a:moveTo>
                <a:cubicBezTo>
                  <a:pt x="19" y="3"/>
                  <a:pt x="38" y="0"/>
                  <a:pt x="91" y="7"/>
                </a:cubicBezTo>
                <a:cubicBezTo>
                  <a:pt x="144" y="14"/>
                  <a:pt x="242" y="22"/>
                  <a:pt x="317" y="52"/>
                </a:cubicBezTo>
                <a:cubicBezTo>
                  <a:pt x="392" y="82"/>
                  <a:pt x="468" y="128"/>
                  <a:pt x="544" y="188"/>
                </a:cubicBezTo>
                <a:cubicBezTo>
                  <a:pt x="620" y="248"/>
                  <a:pt x="703" y="347"/>
                  <a:pt x="771" y="415"/>
                </a:cubicBezTo>
                <a:cubicBezTo>
                  <a:pt x="839" y="483"/>
                  <a:pt x="876" y="513"/>
                  <a:pt x="952" y="596"/>
                </a:cubicBezTo>
                <a:cubicBezTo>
                  <a:pt x="1028" y="679"/>
                  <a:pt x="1149" y="808"/>
                  <a:pt x="1225" y="914"/>
                </a:cubicBezTo>
                <a:cubicBezTo>
                  <a:pt x="1301" y="1020"/>
                  <a:pt x="1338" y="1125"/>
                  <a:pt x="1406" y="1231"/>
                </a:cubicBezTo>
                <a:cubicBezTo>
                  <a:pt x="1474" y="1337"/>
                  <a:pt x="1557" y="1428"/>
                  <a:pt x="1633" y="1549"/>
                </a:cubicBezTo>
                <a:cubicBezTo>
                  <a:pt x="1709" y="1670"/>
                  <a:pt x="1792" y="1836"/>
                  <a:pt x="1860" y="1957"/>
                </a:cubicBezTo>
                <a:cubicBezTo>
                  <a:pt x="1928" y="2078"/>
                  <a:pt x="2011" y="2222"/>
                  <a:pt x="2041" y="2275"/>
                </a:cubicBezTo>
              </a:path>
            </a:pathLst>
          </a:custGeom>
          <a:noFill/>
          <a:ln w="41275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7195" name="Rectangle 91"/>
          <p:cNvSpPr>
            <a:spLocks noGrp="1" noChangeArrowheads="1"/>
          </p:cNvSpPr>
          <p:nvPr>
            <p:ph type="title"/>
          </p:nvPr>
        </p:nvSpPr>
        <p:spPr>
          <a:xfrm>
            <a:off x="250825" y="0"/>
            <a:ext cx="7524750" cy="633413"/>
          </a:xfrm>
          <a:noFill/>
        </p:spPr>
        <p:txBody>
          <a:bodyPr/>
          <a:lstStyle/>
          <a:p>
            <a:pPr eaLnBrk="1" hangingPunct="1"/>
            <a:r>
              <a:rPr lang="cs-CZ" smtClean="0"/>
              <a:t>funkce kosinus – cos(x)</a:t>
            </a:r>
          </a:p>
        </p:txBody>
      </p:sp>
      <p:sp>
        <p:nvSpPr>
          <p:cNvPr id="47196" name="Rectangle 92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692150"/>
            <a:ext cx="7561263" cy="649288"/>
          </a:xfrm>
          <a:noFill/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1800" smtClean="0"/>
              <a:t>Jiná definice funkce vychází z porovnávání vlastností na jednotkové kružnici  -  jak si ji tedy představit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719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7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7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30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3000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47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3000"/>
                                        <p:tgtEl>
                                          <p:spTgt spid="47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0"/>
                                        <p:tgtEl>
                                          <p:spTgt spid="47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3000"/>
                                        <p:tgtEl>
                                          <p:spTgt spid="47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3000"/>
                                        <p:tgtEl>
                                          <p:spTgt spid="47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3000"/>
                                        <p:tgtEl>
                                          <p:spTgt spid="47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3000"/>
                                        <p:tgtEl>
                                          <p:spTgt spid="47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3000"/>
                                        <p:tgtEl>
                                          <p:spTgt spid="47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3000"/>
                                        <p:tgtEl>
                                          <p:spTgt spid="47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3000"/>
                                        <p:tgtEl>
                                          <p:spTgt spid="47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3000"/>
                                        <p:tgtEl>
                                          <p:spTgt spid="47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3000"/>
                                        <p:tgtEl>
                                          <p:spTgt spid="47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3000"/>
                                        <p:tgtEl>
                                          <p:spTgt spid="47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3000"/>
                                        <p:tgtEl>
                                          <p:spTgt spid="47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3000"/>
                                        <p:tgtEl>
                                          <p:spTgt spid="47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3000"/>
                                        <p:tgtEl>
                                          <p:spTgt spid="47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4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6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8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3000"/>
                                        <p:tgtEl>
                                          <p:spTgt spid="4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8" grpId="0"/>
      <p:bldP spid="47110" grpId="0" animBg="1"/>
      <p:bldP spid="47111" grpId="0" animBg="1"/>
      <p:bldP spid="47112" grpId="0" animBg="1"/>
      <p:bldP spid="47113" grpId="0"/>
      <p:bldP spid="47114" grpId="0"/>
      <p:bldP spid="47115" grpId="0" animBg="1"/>
      <p:bldP spid="47116" grpId="0" animBg="1"/>
      <p:bldP spid="47117" grpId="0" animBg="1"/>
      <p:bldP spid="47118" grpId="0" animBg="1"/>
      <p:bldP spid="47119" grpId="0" animBg="1"/>
      <p:bldP spid="47120" grpId="0" animBg="1"/>
      <p:bldP spid="47121" grpId="0" animBg="1"/>
      <p:bldP spid="47122" grpId="0"/>
      <p:bldP spid="47123" grpId="0"/>
      <p:bldP spid="47124" grpId="0"/>
      <p:bldP spid="47125" grpId="0"/>
      <p:bldP spid="47126" grpId="0" animBg="1"/>
      <p:bldP spid="47127" grpId="0" animBg="1"/>
      <p:bldP spid="47128" grpId="0" animBg="1"/>
      <p:bldP spid="47129" grpId="0" animBg="1"/>
      <p:bldP spid="47194" grpId="0" animBg="1"/>
      <p:bldP spid="47195" grpId="0"/>
      <p:bldP spid="4719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7488237" cy="1223963"/>
          </a:xfrm>
        </p:spPr>
        <p:txBody>
          <a:bodyPr/>
          <a:lstStyle/>
          <a:p>
            <a:pPr eaLnBrk="1" hangingPunct="1"/>
            <a:r>
              <a:rPr lang="cs-CZ" sz="3000" smtClean="0"/>
              <a:t>Jaké jsou základní hodnoty funkce </a:t>
            </a:r>
            <a:br>
              <a:rPr lang="cs-CZ" sz="3000" smtClean="0"/>
            </a:br>
            <a:r>
              <a:rPr lang="cs-CZ" sz="3000" smtClean="0"/>
              <a:t>cos (x) a kde je lze najít ?</a:t>
            </a:r>
          </a:p>
        </p:txBody>
      </p:sp>
      <p:sp>
        <p:nvSpPr>
          <p:cNvPr id="15437" name="Text Box 77"/>
          <p:cNvSpPr txBox="1">
            <a:spLocks noChangeArrowheads="1"/>
          </p:cNvSpPr>
          <p:nvPr/>
        </p:nvSpPr>
        <p:spPr bwMode="auto">
          <a:xfrm>
            <a:off x="395288" y="2276475"/>
            <a:ext cx="8353425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Hodnoty funkce kosinus nalezneme: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v základní tabulce (budoucí studenti SŠ znají zpaměti)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na kalkulačce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v matematicko-fyzikálních tabulkách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pomocí on-line kalkulátoru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5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4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Text Box 28"/>
          <p:cNvSpPr>
            <a:spLocks noChangeArrowheads="1"/>
          </p:cNvSpPr>
          <p:nvPr>
            <p:ph type="title"/>
          </p:nvPr>
        </p:nvSpPr>
        <p:spPr>
          <a:noFill/>
        </p:spPr>
        <p:txBody>
          <a:bodyPr anchor="ctr"/>
          <a:lstStyle/>
          <a:p>
            <a:pPr eaLnBrk="1" hangingPunct="1">
              <a:spcBef>
                <a:spcPct val="50000"/>
              </a:spcBef>
            </a:pPr>
            <a:r>
              <a:rPr lang="cs-CZ" smtClean="0"/>
              <a:t>Zjednodušená tabulka</a:t>
            </a:r>
          </a:p>
        </p:txBody>
      </p:sp>
      <p:graphicFrame>
        <p:nvGraphicFramePr>
          <p:cNvPr id="147519" name="Group 63"/>
          <p:cNvGraphicFramePr>
            <a:graphicFrameLocks noGrp="1"/>
          </p:cNvGraphicFramePr>
          <p:nvPr>
            <p:ph idx="1"/>
          </p:nvPr>
        </p:nvGraphicFramePr>
        <p:xfrm>
          <a:off x="468313" y="2565400"/>
          <a:ext cx="8229600" cy="2087563"/>
        </p:xfrm>
        <a:graphic>
          <a:graphicData uri="http://schemas.openxmlformats.org/drawingml/2006/table">
            <a:tbl>
              <a:tblPr/>
              <a:tblGrid>
                <a:gridCol w="1371600"/>
                <a:gridCol w="1373187"/>
                <a:gridCol w="1370013"/>
                <a:gridCol w="1370012"/>
                <a:gridCol w="1373188"/>
                <a:gridCol w="1371600"/>
              </a:tblGrid>
              <a:tr h="1044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l-GR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α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0°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sin </a:t>
                      </a:r>
                      <a:r>
                        <a:rPr kumimoji="0" lang="el-GR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α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7529" name="Object 73"/>
          <p:cNvGraphicFramePr>
            <a:graphicFrameLocks noChangeAspect="1"/>
          </p:cNvGraphicFramePr>
          <p:nvPr/>
        </p:nvGraphicFramePr>
        <p:xfrm>
          <a:off x="7812088" y="3933825"/>
          <a:ext cx="280987" cy="393700"/>
        </p:xfrm>
        <a:graphic>
          <a:graphicData uri="http://schemas.openxmlformats.org/presentationml/2006/ole">
            <p:oleObj spid="_x0000_s2050" name="Rovnice" r:id="rId3" imgW="126720" imgH="177480" progId="Equation.3">
              <p:embed/>
            </p:oleObj>
          </a:graphicData>
        </a:graphic>
      </p:graphicFrame>
      <p:graphicFrame>
        <p:nvGraphicFramePr>
          <p:cNvPr id="147532" name="Object 76"/>
          <p:cNvGraphicFramePr>
            <a:graphicFrameLocks noChangeAspect="1"/>
          </p:cNvGraphicFramePr>
          <p:nvPr/>
        </p:nvGraphicFramePr>
        <p:xfrm>
          <a:off x="6443663" y="3709988"/>
          <a:ext cx="336550" cy="871537"/>
        </p:xfrm>
        <a:graphic>
          <a:graphicData uri="http://schemas.openxmlformats.org/presentationml/2006/ole">
            <p:oleObj spid="_x0000_s2051" name="Rovnice" r:id="rId4" imgW="152280" imgH="393480" progId="Equation.3">
              <p:embed/>
            </p:oleObj>
          </a:graphicData>
        </a:graphic>
      </p:graphicFrame>
      <p:graphicFrame>
        <p:nvGraphicFramePr>
          <p:cNvPr id="147533" name="Object 77"/>
          <p:cNvGraphicFramePr>
            <a:graphicFrameLocks noChangeAspect="1"/>
          </p:cNvGraphicFramePr>
          <p:nvPr/>
        </p:nvGraphicFramePr>
        <p:xfrm>
          <a:off x="4932363" y="3625850"/>
          <a:ext cx="588962" cy="955675"/>
        </p:xfrm>
        <a:graphic>
          <a:graphicData uri="http://schemas.openxmlformats.org/presentationml/2006/ole">
            <p:oleObj spid="_x0000_s2052" name="Rovnice" r:id="rId5" imgW="266400" imgH="431640" progId="Equation.3">
              <p:embed/>
            </p:oleObj>
          </a:graphicData>
        </a:graphic>
      </p:graphicFrame>
      <p:graphicFrame>
        <p:nvGraphicFramePr>
          <p:cNvPr id="147534" name="Object 78"/>
          <p:cNvGraphicFramePr>
            <a:graphicFrameLocks noChangeAspect="1"/>
          </p:cNvGraphicFramePr>
          <p:nvPr/>
        </p:nvGraphicFramePr>
        <p:xfrm>
          <a:off x="3563938" y="3644900"/>
          <a:ext cx="588962" cy="955675"/>
        </p:xfrm>
        <a:graphic>
          <a:graphicData uri="http://schemas.openxmlformats.org/presentationml/2006/ole">
            <p:oleObj spid="_x0000_s2053" name="Rovnice" r:id="rId6" imgW="266400" imgH="431640" progId="Equation.3">
              <p:embed/>
            </p:oleObj>
          </a:graphicData>
        </a:graphic>
      </p:graphicFrame>
      <p:graphicFrame>
        <p:nvGraphicFramePr>
          <p:cNvPr id="147535" name="Object 79"/>
          <p:cNvGraphicFramePr>
            <a:graphicFrameLocks noChangeAspect="1"/>
          </p:cNvGraphicFramePr>
          <p:nvPr/>
        </p:nvGraphicFramePr>
        <p:xfrm>
          <a:off x="2339975" y="4005263"/>
          <a:ext cx="225425" cy="365125"/>
        </p:xfrm>
        <a:graphic>
          <a:graphicData uri="http://schemas.openxmlformats.org/presentationml/2006/ole">
            <p:oleObj spid="_x0000_s2054" name="Rovnice" r:id="rId7" imgW="10152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7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7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7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7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7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47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Matematicko-fyzikální tabulky</a:t>
            </a:r>
          </a:p>
        </p:txBody>
      </p:sp>
      <p:pic>
        <p:nvPicPr>
          <p:cNvPr id="14339" name="Picture 6" descr="ANd9GcQCVaWYG_BoQsX3gMSUYbyYUtpbMAKcW8qzDsQnGPVm1oghgYpZ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 t="5396" b="4857"/>
          <a:stretch>
            <a:fillRect/>
          </a:stretch>
        </p:blipFill>
        <p:spPr>
          <a:xfrm rot="1016997">
            <a:off x="6732588" y="2781300"/>
            <a:ext cx="1676400" cy="2581275"/>
          </a:xfrm>
          <a:noFill/>
        </p:spPr>
      </p:pic>
      <p:pic>
        <p:nvPicPr>
          <p:cNvPr id="14340" name="Picture 9" descr="cosx"/>
          <p:cNvPicPr>
            <a:picLocks noChangeAspect="1" noChangeArrowheads="1" noCro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1188" y="1557338"/>
            <a:ext cx="5400675" cy="472122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Matematicko-fyzikální tabulky</a:t>
            </a:r>
          </a:p>
        </p:txBody>
      </p:sp>
      <p:pic>
        <p:nvPicPr>
          <p:cNvPr id="15363" name="Picture 6" descr="ANd9GcQCVaWYG_BoQsX3gMSUYbyYUtpbMAKcW8qzDsQnGPVm1oghgYpZ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 t="5396" b="4857"/>
          <a:stretch>
            <a:fillRect/>
          </a:stretch>
        </p:blipFill>
        <p:spPr>
          <a:xfrm rot="20352084">
            <a:off x="900113" y="2420938"/>
            <a:ext cx="1676400" cy="2581275"/>
          </a:xfrm>
          <a:noFill/>
        </p:spPr>
      </p:pic>
      <p:pic>
        <p:nvPicPr>
          <p:cNvPr id="15364" name="Picture 9" descr="cos2"/>
          <p:cNvPicPr>
            <a:picLocks noChangeAspect="1" noChangeArrowheads="1" noCro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419475" y="1773238"/>
            <a:ext cx="5184775" cy="4576762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000" smtClean="0"/>
              <a:t>Kalkulačka</a:t>
            </a:r>
          </a:p>
        </p:txBody>
      </p:sp>
      <p:sp>
        <p:nvSpPr>
          <p:cNvPr id="16387" name="Text Box 5"/>
          <p:cNvSpPr txBox="1">
            <a:spLocks noChangeArrowheads="1"/>
          </p:cNvSpPr>
          <p:nvPr/>
        </p:nvSpPr>
        <p:spPr bwMode="auto">
          <a:xfrm>
            <a:off x="1908175" y="6092825"/>
            <a:ext cx="5508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400"/>
              <a:t>Poznámka: na běžných kalkulačkách bývá místo Inv častěji 2NDF</a:t>
            </a:r>
          </a:p>
        </p:txBody>
      </p:sp>
      <p:pic>
        <p:nvPicPr>
          <p:cNvPr id="35849" name="cos.avi">
            <a:hlinkClick r:id="" action="ppaction://media"/>
          </p:cNvPr>
          <p:cNvPicPr>
            <a:picLocks noRot="1" noChangeAspect="1" noChangeArrowheads="1"/>
          </p:cNvPicPr>
          <p:nvPr>
            <p:ph idx="1"/>
            <a:videoFile r:link="rId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87450" y="1484313"/>
            <a:ext cx="6696075" cy="4292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8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58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49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5849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6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1628775"/>
            <a:ext cx="6164263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Rectangle 3"/>
          <p:cNvSpPr>
            <a:spLocks noChangeArrowheads="1"/>
          </p:cNvSpPr>
          <p:nvPr/>
        </p:nvSpPr>
        <p:spPr bwMode="auto">
          <a:xfrm>
            <a:off x="971550" y="333375"/>
            <a:ext cx="7850188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600">
                <a:solidFill>
                  <a:schemeClr val="tx2"/>
                </a:solidFill>
              </a:rPr>
              <a:t>On-line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 </a:t>
            </a:r>
            <a:r>
              <a:rPr lang="cs-CZ" sz="3600">
                <a:solidFill>
                  <a:schemeClr val="tx2"/>
                </a:solidFill>
              </a:rPr>
              <a:t>kalkul</a:t>
            </a:r>
            <a:r>
              <a:rPr lang="cs-CZ" sz="3600">
                <a:solidFill>
                  <a:schemeClr val="tx2"/>
                </a:solidFill>
                <a:latin typeface="Century Gothic" pitchFamily="34" charset="0"/>
              </a:rPr>
              <a:t>á</a:t>
            </a:r>
            <a:r>
              <a:rPr lang="cs-CZ" sz="3600">
                <a:solidFill>
                  <a:schemeClr val="tx2"/>
                </a:solidFill>
              </a:rPr>
              <a:t>tor</a:t>
            </a:r>
            <a:endParaRPr lang="cs-CZ" sz="2400" b="1">
              <a:solidFill>
                <a:schemeClr val="tx2"/>
              </a:solidFill>
              <a:latin typeface="Century Gothic" pitchFamily="34" charset="0"/>
            </a:endParaRPr>
          </a:p>
        </p:txBody>
      </p:sp>
      <p:graphicFrame>
        <p:nvGraphicFramePr>
          <p:cNvPr id="3074" name="Rectangle 4"/>
          <p:cNvGraphicFramePr>
            <a:graphicFrameLocks/>
          </p:cNvGraphicFramePr>
          <p:nvPr/>
        </p:nvGraphicFramePr>
        <p:xfrm>
          <a:off x="1524000" y="1397000"/>
          <a:ext cx="6096000" cy="4064000"/>
        </p:xfrm>
        <a:graphic>
          <a:graphicData uri="http://schemas.openxmlformats.org/presentationml/2006/ole">
            <p:oleObj spid="_x0000_s3074" name="Rovnice" r:id="rId4" imgW="0" imgH="0" progId="Equation.3">
              <p:embed/>
            </p:oleObj>
          </a:graphicData>
        </a:graphic>
      </p:graphicFrame>
      <p:sp>
        <p:nvSpPr>
          <p:cNvPr id="3077" name="Rectangle 6"/>
          <p:cNvSpPr>
            <a:spLocks noChangeArrowheads="1"/>
          </p:cNvSpPr>
          <p:nvPr/>
        </p:nvSpPr>
        <p:spPr bwMode="auto">
          <a:xfrm>
            <a:off x="1057275" y="893763"/>
            <a:ext cx="7850188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400">
                <a:solidFill>
                  <a:schemeClr val="tx2"/>
                </a:solidFill>
              </a:rPr>
              <a:t>Uveřejněný odkaz </a:t>
            </a:r>
            <a:r>
              <a:rPr lang="cs-CZ" sz="1400"/>
              <a:t>[cit. 2012-15-04]. Dostupný z WWW:</a:t>
            </a:r>
            <a:r>
              <a:rPr lang="cs-CZ"/>
              <a:t> </a:t>
            </a:r>
            <a:r>
              <a:rPr lang="cs-CZ" sz="1600" b="1">
                <a:solidFill>
                  <a:schemeClr val="tx2"/>
                </a:solidFill>
                <a:latin typeface="Century Gothic" pitchFamily="34" charset="0"/>
                <a:hlinkClick r:id="rId5"/>
              </a:rPr>
              <a:t>http://easycalculation.com/trigonometry/trigonometry.php</a:t>
            </a:r>
            <a:endParaRPr lang="cs-CZ" sz="1600" b="1">
              <a:solidFill>
                <a:schemeClr val="tx2"/>
              </a:solidFill>
              <a:latin typeface="Century Gothic" pitchFamily="34" charset="0"/>
            </a:endParaRPr>
          </a:p>
        </p:txBody>
      </p:sp>
      <p:sp>
        <p:nvSpPr>
          <p:cNvPr id="3078" name="AutoShape 7"/>
          <p:cNvSpPr>
            <a:spLocks noChangeArrowheads="1"/>
          </p:cNvSpPr>
          <p:nvPr/>
        </p:nvSpPr>
        <p:spPr bwMode="auto">
          <a:xfrm>
            <a:off x="6156325" y="1916113"/>
            <a:ext cx="2303463" cy="433387"/>
          </a:xfrm>
          <a:prstGeom prst="wedgeRoundRectCallout">
            <a:avLst>
              <a:gd name="adj1" fmla="val -90042"/>
              <a:gd name="adj2" fmla="val 12273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Zde zadej hodnotu</a:t>
            </a:r>
          </a:p>
        </p:txBody>
      </p:sp>
      <p:sp>
        <p:nvSpPr>
          <p:cNvPr id="3079" name="AutoShape 8"/>
          <p:cNvSpPr>
            <a:spLocks noChangeArrowheads="1"/>
          </p:cNvSpPr>
          <p:nvPr/>
        </p:nvSpPr>
        <p:spPr bwMode="auto">
          <a:xfrm>
            <a:off x="468313" y="3789363"/>
            <a:ext cx="2376487" cy="431800"/>
          </a:xfrm>
          <a:prstGeom prst="wedgeRoundRectCallout">
            <a:avLst>
              <a:gd name="adj1" fmla="val 79995"/>
              <a:gd name="adj2" fmla="val 203310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Zde je hodnota sinu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4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29600" cy="1425575"/>
          </a:xfrm>
        </p:spPr>
        <p:txBody>
          <a:bodyPr/>
          <a:lstStyle/>
          <a:p>
            <a:pPr eaLnBrk="1" hangingPunct="1"/>
            <a:r>
              <a:rPr lang="cs-CZ" smtClean="0"/>
              <a:t>K jakým výpočtů </a:t>
            </a:r>
            <a:br>
              <a:rPr lang="cs-CZ" smtClean="0"/>
            </a:br>
            <a:r>
              <a:rPr lang="cs-CZ" smtClean="0"/>
              <a:t>použít funkcí sinus?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332038"/>
            <a:ext cx="8229600" cy="3689350"/>
          </a:xfrm>
        </p:spPr>
        <p:txBody>
          <a:bodyPr/>
          <a:lstStyle/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velikosti úhlu</a:t>
            </a:r>
            <a:r>
              <a:rPr lang="cs-CZ" sz="2600" smtClean="0"/>
              <a:t> – pokud známe délku přilehlé odvěsny a délku přepony</a:t>
            </a:r>
          </a:p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délky přilehlé odvěsny</a:t>
            </a:r>
            <a:r>
              <a:rPr lang="cs-CZ" sz="2600" smtClean="0"/>
              <a:t> – známe-li délku přepony a velikost úhlu</a:t>
            </a:r>
          </a:p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délky přepony</a:t>
            </a:r>
            <a:r>
              <a:rPr lang="cs-CZ" sz="2600" smtClean="0"/>
              <a:t> – známe-li délku přilehlé odvěsny a velikost úhlu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1219200"/>
          </a:xfrm>
        </p:spPr>
        <p:txBody>
          <a:bodyPr/>
          <a:lstStyle/>
          <a:p>
            <a:pPr eaLnBrk="1" hangingPunct="1"/>
            <a:r>
              <a:rPr lang="cs-CZ" sz="3500" smtClean="0"/>
              <a:t>Příklad 1</a:t>
            </a:r>
          </a:p>
        </p:txBody>
      </p:sp>
      <p:pic>
        <p:nvPicPr>
          <p:cNvPr id="4103" name="Picture 78" descr="první priklad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808288"/>
            <a:ext cx="4038600" cy="2276475"/>
          </a:xfrm>
          <a:noFill/>
        </p:spPr>
      </p:pic>
      <p:sp>
        <p:nvSpPr>
          <p:cNvPr id="4104" name="Rectangle 6"/>
          <p:cNvSpPr>
            <a:spLocks/>
          </p:cNvSpPr>
          <p:nvPr/>
        </p:nvSpPr>
        <p:spPr bwMode="auto">
          <a:xfrm>
            <a:off x="323850" y="1312863"/>
            <a:ext cx="756126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zh-CN" sz="2300"/>
              <a:t>Vypočítejte velikost úhlu </a:t>
            </a:r>
            <a:r>
              <a:rPr lang="cs-CZ" altLang="zh-CN" sz="2300">
                <a:sym typeface="Symbol" pitchFamily="18" charset="2"/>
              </a:rPr>
              <a:t> (u vrcholu B)</a:t>
            </a:r>
            <a:r>
              <a:rPr lang="cs-CZ" altLang="zh-CN" sz="2300"/>
              <a:t> v pravoúhlém </a:t>
            </a:r>
            <a:r>
              <a:rPr lang="cs-CZ" altLang="zh-CN" sz="2300">
                <a:sym typeface="Symbol" pitchFamily="18" charset="2"/>
              </a:rPr>
              <a:t></a:t>
            </a:r>
            <a:r>
              <a:rPr lang="cs-CZ" altLang="zh-CN" sz="2300"/>
              <a:t>, jehož strany mají délky a = 6 cm a c =14 cm.</a:t>
            </a:r>
            <a:endParaRPr lang="cs-CZ" sz="2300"/>
          </a:p>
        </p:txBody>
      </p:sp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6129338" y="3284538"/>
          <a:ext cx="1438275" cy="825500"/>
        </p:xfrm>
        <a:graphic>
          <a:graphicData uri="http://schemas.openxmlformats.org/presentationml/2006/ole">
            <p:oleObj spid="_x0000_s4098" name="Equation" r:id="rId4" imgW="68580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6200775" y="4508500"/>
          <a:ext cx="1971675" cy="425450"/>
        </p:xfrm>
        <a:graphic>
          <a:graphicData uri="http://schemas.openxmlformats.org/presentationml/2006/ole">
            <p:oleObj spid="_x0000_s4099" name="Equation" r:id="rId5" imgW="939600" imgH="203040" progId="Equation.DSMT4">
              <p:embed/>
            </p:oleObj>
          </a:graphicData>
        </a:graphic>
      </p:graphicFrame>
      <p:graphicFrame>
        <p:nvGraphicFramePr>
          <p:cNvPr id="156692" name="Object 20"/>
          <p:cNvGraphicFramePr>
            <a:graphicFrameLocks noChangeAspect="1"/>
          </p:cNvGraphicFramePr>
          <p:nvPr/>
        </p:nvGraphicFramePr>
        <p:xfrm>
          <a:off x="6659563" y="5373688"/>
          <a:ext cx="1492250" cy="427037"/>
        </p:xfrm>
        <a:graphic>
          <a:graphicData uri="http://schemas.openxmlformats.org/presentationml/2006/ole">
            <p:oleObj spid="_x0000_s4100" name="Equation" r:id="rId6" imgW="711000" imgH="203040" progId="Equation.DSMT4">
              <p:embed/>
            </p:oleObj>
          </a:graphicData>
        </a:graphic>
      </p:graphicFrame>
      <p:graphicFrame>
        <p:nvGraphicFramePr>
          <p:cNvPr id="2" name="Object 11"/>
          <p:cNvGraphicFramePr>
            <a:graphicFrameLocks noChangeAspect="1"/>
          </p:cNvGraphicFramePr>
          <p:nvPr>
            <p:ph sz="half" idx="2"/>
          </p:nvPr>
        </p:nvGraphicFramePr>
        <p:xfrm>
          <a:off x="6156325" y="2384425"/>
          <a:ext cx="1228725" cy="762000"/>
        </p:xfrm>
        <a:graphic>
          <a:graphicData uri="http://schemas.openxmlformats.org/presentationml/2006/ole">
            <p:oleObj spid="_x0000_s4101" name="Equation" r:id="rId7" imgW="634680" imgH="393480" progId="Equation.DSMT4">
              <p:embed/>
            </p:oleObj>
          </a:graphicData>
        </a:graphic>
      </p:graphicFrame>
      <p:sp>
        <p:nvSpPr>
          <p:cNvPr id="21590" name="Line 86"/>
          <p:cNvSpPr>
            <a:spLocks noChangeShapeType="1"/>
          </p:cNvSpPr>
          <p:nvPr/>
        </p:nvSpPr>
        <p:spPr bwMode="auto">
          <a:xfrm flipH="1">
            <a:off x="755650" y="4724400"/>
            <a:ext cx="33845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1591" name="Line 87"/>
          <p:cNvSpPr>
            <a:spLocks noChangeShapeType="1"/>
          </p:cNvSpPr>
          <p:nvPr/>
        </p:nvSpPr>
        <p:spPr bwMode="auto">
          <a:xfrm flipV="1">
            <a:off x="755650" y="2995613"/>
            <a:ext cx="3384550" cy="17287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2159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2159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215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2159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14" descr="druhy prikladI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2420938"/>
            <a:ext cx="4824413" cy="291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8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500" b="1">
                <a:solidFill>
                  <a:schemeClr val="tx2"/>
                </a:solidFill>
              </a:rPr>
              <a:t>Příklad 2</a:t>
            </a:r>
          </a:p>
        </p:txBody>
      </p:sp>
      <p:sp>
        <p:nvSpPr>
          <p:cNvPr id="5129" name="Rectangle 5"/>
          <p:cNvSpPr>
            <a:spLocks/>
          </p:cNvSpPr>
          <p:nvPr/>
        </p:nvSpPr>
        <p:spPr bwMode="auto">
          <a:xfrm>
            <a:off x="395288" y="1268413"/>
            <a:ext cx="7561262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zh-CN" sz="2300"/>
              <a:t>V pravoúhlém </a:t>
            </a:r>
            <a:r>
              <a:rPr lang="cs-CZ" altLang="zh-CN" sz="2300">
                <a:sym typeface="Symbol" pitchFamily="18" charset="2"/>
              </a:rPr>
              <a:t></a:t>
            </a:r>
            <a:r>
              <a:rPr lang="cs-CZ" altLang="zh-CN" sz="2300"/>
              <a:t> vypočítejte délku odvěsny přilehlé k úhlu </a:t>
            </a:r>
            <a:r>
              <a:rPr lang="cs-CZ" altLang="zh-CN" sz="2300">
                <a:sym typeface="Symbol" pitchFamily="18" charset="2"/>
              </a:rPr>
              <a:t> víte-li, že délka přepony 15 cm a úhel  = 26°</a:t>
            </a:r>
            <a:endParaRPr lang="cs-CZ" sz="2300">
              <a:sym typeface="Symbol" pitchFamily="18" charset="2"/>
            </a:endParaRPr>
          </a:p>
        </p:txBody>
      </p:sp>
      <p:graphicFrame>
        <p:nvGraphicFramePr>
          <p:cNvPr id="156692" name="Object 20"/>
          <p:cNvGraphicFramePr>
            <a:graphicFrameLocks noChangeAspect="1"/>
          </p:cNvGraphicFramePr>
          <p:nvPr/>
        </p:nvGraphicFramePr>
        <p:xfrm>
          <a:off x="6443663" y="4292600"/>
          <a:ext cx="2262187" cy="490538"/>
        </p:xfrm>
        <a:graphic>
          <a:graphicData uri="http://schemas.openxmlformats.org/presentationml/2006/ole">
            <p:oleObj spid="_x0000_s5122" name="Equation" r:id="rId4" imgW="939600" imgH="203040" progId="Equation.DSMT4">
              <p:embed/>
            </p:oleObj>
          </a:graphicData>
        </a:graphic>
      </p:graphicFrame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4257675" y="3789363"/>
          <a:ext cx="1333500" cy="825500"/>
        </p:xfrm>
        <a:graphic>
          <a:graphicData uri="http://schemas.openxmlformats.org/presentationml/2006/ole">
            <p:oleObj spid="_x0000_s5123" name="Equation" r:id="rId5" imgW="63468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4284663" y="4797425"/>
          <a:ext cx="1654175" cy="825500"/>
        </p:xfrm>
        <a:graphic>
          <a:graphicData uri="http://schemas.openxmlformats.org/presentationml/2006/ole">
            <p:oleObj spid="_x0000_s5124" name="Equation" r:id="rId6" imgW="787320" imgH="393480" progId="Equation.DSMT4">
              <p:embed/>
            </p:oleObj>
          </a:graphicData>
        </a:graphic>
      </p:graphicFrame>
      <p:graphicFrame>
        <p:nvGraphicFramePr>
          <p:cNvPr id="2" name="Object 20"/>
          <p:cNvGraphicFramePr>
            <a:graphicFrameLocks noChangeAspect="1"/>
          </p:cNvGraphicFramePr>
          <p:nvPr/>
        </p:nvGraphicFramePr>
        <p:xfrm>
          <a:off x="6443663" y="3068638"/>
          <a:ext cx="1728787" cy="876300"/>
        </p:xfrm>
        <a:graphic>
          <a:graphicData uri="http://schemas.openxmlformats.org/presentationml/2006/ole">
            <p:oleObj spid="_x0000_s5125" name="Equation" r:id="rId7" imgW="774360" imgH="393480" progId="Equation.DSMT4">
              <p:embed/>
            </p:oleObj>
          </a:graphicData>
        </a:graphic>
      </p:graphicFrame>
      <p:graphicFrame>
        <p:nvGraphicFramePr>
          <p:cNvPr id="156693" name="Object 21"/>
          <p:cNvGraphicFramePr>
            <a:graphicFrameLocks noChangeAspect="1"/>
          </p:cNvGraphicFramePr>
          <p:nvPr/>
        </p:nvGraphicFramePr>
        <p:xfrm>
          <a:off x="6530975" y="5445125"/>
          <a:ext cx="1985963" cy="487363"/>
        </p:xfrm>
        <a:graphic>
          <a:graphicData uri="http://schemas.openxmlformats.org/presentationml/2006/ole">
            <p:oleObj spid="_x0000_s5126" name="Equation" r:id="rId8" imgW="825480" imgH="203040" progId="Equation.DSMT4">
              <p:embed/>
            </p:oleObj>
          </a:graphicData>
        </a:graphic>
      </p:graphicFrame>
      <p:sp>
        <p:nvSpPr>
          <p:cNvPr id="30732" name="Line 12"/>
          <p:cNvSpPr>
            <a:spLocks noChangeShapeType="1"/>
          </p:cNvSpPr>
          <p:nvPr/>
        </p:nvSpPr>
        <p:spPr bwMode="auto">
          <a:xfrm flipV="1">
            <a:off x="900113" y="2781300"/>
            <a:ext cx="4103687" cy="23034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33" name="Arc 13"/>
          <p:cNvSpPr>
            <a:spLocks/>
          </p:cNvSpPr>
          <p:nvPr/>
        </p:nvSpPr>
        <p:spPr bwMode="auto">
          <a:xfrm rot="701362" flipH="1" flipV="1">
            <a:off x="4140200" y="2781300"/>
            <a:ext cx="215900" cy="365125"/>
          </a:xfrm>
          <a:custGeom>
            <a:avLst/>
            <a:gdLst>
              <a:gd name="T0" fmla="*/ 85012793 w 21600"/>
              <a:gd name="T1" fmla="*/ 0 h 21909"/>
              <a:gd name="T2" fmla="*/ 214621554 w 21600"/>
              <a:gd name="T3" fmla="*/ 1690045280 h 21909"/>
              <a:gd name="T4" fmla="*/ 0 w 21600"/>
              <a:gd name="T5" fmla="*/ 1531216745 h 21909"/>
              <a:gd name="T6" fmla="*/ 0 60000 65536"/>
              <a:gd name="T7" fmla="*/ 0 60000 65536"/>
              <a:gd name="T8" fmla="*/ 0 60000 65536"/>
              <a:gd name="T9" fmla="*/ 0 w 21600"/>
              <a:gd name="T10" fmla="*/ 0 h 21909"/>
              <a:gd name="T11" fmla="*/ 21600 w 21600"/>
              <a:gd name="T12" fmla="*/ 21909 h 2190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909" fill="none" extrusionOk="0">
                <a:moveTo>
                  <a:pt x="8516" y="0"/>
                </a:moveTo>
                <a:cubicBezTo>
                  <a:pt x="16454" y="3405"/>
                  <a:pt x="21600" y="11212"/>
                  <a:pt x="21600" y="19850"/>
                </a:cubicBezTo>
                <a:cubicBezTo>
                  <a:pt x="21600" y="20537"/>
                  <a:pt x="21567" y="21224"/>
                  <a:pt x="21501" y="21908"/>
                </a:cubicBezTo>
              </a:path>
              <a:path w="21600" h="21909" stroke="0" extrusionOk="0">
                <a:moveTo>
                  <a:pt x="8516" y="0"/>
                </a:moveTo>
                <a:cubicBezTo>
                  <a:pt x="16454" y="3405"/>
                  <a:pt x="21600" y="11212"/>
                  <a:pt x="21600" y="19850"/>
                </a:cubicBezTo>
                <a:cubicBezTo>
                  <a:pt x="21600" y="20537"/>
                  <a:pt x="21567" y="21224"/>
                  <a:pt x="21501" y="21908"/>
                </a:cubicBezTo>
                <a:lnTo>
                  <a:pt x="0" y="1985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0"/>
                                        <p:tgtEl>
                                          <p:spTgt spid="156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31" descr="treti prikladII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700338" y="2349500"/>
            <a:ext cx="5903912" cy="3527425"/>
          </a:xfrm>
          <a:noFill/>
        </p:spPr>
      </p:pic>
      <p:sp>
        <p:nvSpPr>
          <p:cNvPr id="615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Příklad 3</a:t>
            </a:r>
          </a:p>
        </p:txBody>
      </p:sp>
      <p:sp>
        <p:nvSpPr>
          <p:cNvPr id="615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341438"/>
            <a:ext cx="7416800" cy="820737"/>
          </a:xfrm>
        </p:spPr>
        <p:txBody>
          <a:bodyPr/>
          <a:lstStyle/>
          <a:p>
            <a:pPr marL="82550" indent="20638"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2200" b="1" smtClean="0"/>
              <a:t>Vypočti délku přepony </a:t>
            </a:r>
            <a:r>
              <a:rPr lang="cs-CZ" sz="2200" b="1" i="1" smtClean="0"/>
              <a:t>c</a:t>
            </a:r>
            <a:r>
              <a:rPr lang="cs-CZ" sz="2200" b="1" smtClean="0"/>
              <a:t> pravoúhlého trojúhelníka, má-li strana </a:t>
            </a:r>
            <a:r>
              <a:rPr lang="cs-CZ" sz="2200" b="1" i="1" smtClean="0"/>
              <a:t>b</a:t>
            </a:r>
            <a:r>
              <a:rPr lang="cs-CZ" sz="2200" b="1" smtClean="0"/>
              <a:t> velikost 7 cm a úhel </a:t>
            </a:r>
            <a:r>
              <a:rPr lang="el-GR" sz="2200" b="1" i="1" smtClean="0"/>
              <a:t>α</a:t>
            </a:r>
            <a:r>
              <a:rPr lang="cs-CZ" sz="2200" b="1" smtClean="0"/>
              <a:t> = 35°.</a:t>
            </a:r>
            <a:endParaRPr lang="cs-CZ" sz="2200" smtClean="0"/>
          </a:p>
        </p:txBody>
      </p:sp>
      <p:graphicFrame>
        <p:nvGraphicFramePr>
          <p:cNvPr id="156692" name="Object 20"/>
          <p:cNvGraphicFramePr>
            <a:graphicFrameLocks noChangeAspect="1"/>
          </p:cNvGraphicFramePr>
          <p:nvPr>
            <p:ph sz="quarter" idx="3"/>
          </p:nvPr>
        </p:nvGraphicFramePr>
        <p:xfrm>
          <a:off x="2916238" y="4437063"/>
          <a:ext cx="1341437" cy="771525"/>
        </p:xfrm>
        <a:graphic>
          <a:graphicData uri="http://schemas.openxmlformats.org/presentationml/2006/ole">
            <p:oleObj spid="_x0000_s6146" name="Equation" r:id="rId4" imgW="711000" imgH="419040" progId="Equation.DSMT4">
              <p:embed/>
            </p:oleObj>
          </a:graphicData>
        </a:graphic>
      </p:graphicFrame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814388" y="2781300"/>
          <a:ext cx="1306512" cy="825500"/>
        </p:xfrm>
        <a:graphic>
          <a:graphicData uri="http://schemas.openxmlformats.org/presentationml/2006/ole">
            <p:oleObj spid="_x0000_s6147" name="Equation" r:id="rId5" imgW="62208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742950" y="3933825"/>
          <a:ext cx="1519238" cy="825500"/>
        </p:xfrm>
        <a:graphic>
          <a:graphicData uri="http://schemas.openxmlformats.org/presentationml/2006/ole">
            <p:oleObj spid="_x0000_s6148" name="Equation" r:id="rId6" imgW="723600" imgH="393480" progId="Equation.DSMT4">
              <p:embed/>
            </p:oleObj>
          </a:graphicData>
        </a:graphic>
      </p:graphicFrame>
      <p:graphicFrame>
        <p:nvGraphicFramePr>
          <p:cNvPr id="2" name="Object 20"/>
          <p:cNvGraphicFramePr>
            <a:graphicFrameLocks noChangeAspect="1"/>
          </p:cNvGraphicFramePr>
          <p:nvPr/>
        </p:nvGraphicFramePr>
        <p:xfrm>
          <a:off x="827088" y="5084763"/>
          <a:ext cx="1490662" cy="823912"/>
        </p:xfrm>
        <a:graphic>
          <a:graphicData uri="http://schemas.openxmlformats.org/presentationml/2006/ole">
            <p:oleObj spid="_x0000_s6149" name="Equation" r:id="rId7" imgW="711000" imgH="393480" progId="Equation.DSMT4">
              <p:embed/>
            </p:oleObj>
          </a:graphicData>
        </a:graphic>
      </p:graphicFrame>
      <p:graphicFrame>
        <p:nvGraphicFramePr>
          <p:cNvPr id="156693" name="Object 21"/>
          <p:cNvGraphicFramePr>
            <a:graphicFrameLocks noChangeAspect="1"/>
          </p:cNvGraphicFramePr>
          <p:nvPr/>
        </p:nvGraphicFramePr>
        <p:xfrm>
          <a:off x="2916238" y="5516563"/>
          <a:ext cx="1570037" cy="425450"/>
        </p:xfrm>
        <a:graphic>
          <a:graphicData uri="http://schemas.openxmlformats.org/presentationml/2006/ole">
            <p:oleObj spid="_x0000_s6150" name="Equation" r:id="rId8" imgW="749160" imgH="203040" progId="Equation.DSMT4">
              <p:embed/>
            </p:oleObj>
          </a:graphicData>
        </a:graphic>
      </p:graphicFrame>
      <p:sp>
        <p:nvSpPr>
          <p:cNvPr id="25628" name="Line 28"/>
          <p:cNvSpPr>
            <a:spLocks noChangeShapeType="1"/>
          </p:cNvSpPr>
          <p:nvPr/>
        </p:nvSpPr>
        <p:spPr bwMode="auto">
          <a:xfrm flipV="1">
            <a:off x="3059113" y="2708275"/>
            <a:ext cx="4826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629" name="Arc 29"/>
          <p:cNvSpPr>
            <a:spLocks/>
          </p:cNvSpPr>
          <p:nvPr/>
        </p:nvSpPr>
        <p:spPr bwMode="auto">
          <a:xfrm flipV="1">
            <a:off x="4211638" y="2708275"/>
            <a:ext cx="215900" cy="649288"/>
          </a:xfrm>
          <a:custGeom>
            <a:avLst/>
            <a:gdLst>
              <a:gd name="T0" fmla="*/ 0 w 21600"/>
              <a:gd name="T1" fmla="*/ 0 h 21600"/>
              <a:gd name="T2" fmla="*/ 215600141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0"/>
                                        <p:tgtEl>
                                          <p:spTgt spid="156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2000" smtClean="0"/>
              <a:t>Obrázek desek M - F tabulek</a:t>
            </a:r>
            <a:r>
              <a:rPr lang="cs-CZ" smtClean="0"/>
              <a:t> </a:t>
            </a:r>
            <a:r>
              <a:rPr lang="cs-CZ" sz="2000" smtClean="0"/>
              <a:t>[cit. 2012-15-04,08:00]. Dostupný    z WWW: </a:t>
            </a:r>
            <a:r>
              <a:rPr lang="cs-CZ" sz="2000" smtClean="0">
                <a:hlinkClick r:id="rId2"/>
              </a:rPr>
              <a:t>http://www.dumucebnic.cz/pics/Prom/M/9411036.jpg</a:t>
            </a:r>
            <a:endParaRPr lang="cs-CZ" sz="2800" smtClean="0"/>
          </a:p>
          <a:p>
            <a:pPr marL="0" indent="0" eaLnBrk="1" hangingPunct="1">
              <a:buFont typeface="Wingdings" pitchFamily="2" charset="2"/>
              <a:buAutoNum type="arabicPeriod"/>
            </a:pPr>
            <a:endParaRPr lang="cs-CZ" sz="28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2000" smtClean="0"/>
              <a:t>Všechny ostatní obrázky, animace a video stejně tak jako uvedené příklady jsou autorským dílem.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924</TotalTime>
  <Words>376</Words>
  <Application>Microsoft Office PowerPoint</Application>
  <PresentationFormat>Předvádění na obrazovce (4:3)</PresentationFormat>
  <Paragraphs>87</Paragraphs>
  <Slides>16</Slides>
  <Notes>0</Notes>
  <HiddenSlides>0</HiddenSlides>
  <MMClips>1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26" baseType="lpstr">
      <vt:lpstr>Arial</vt:lpstr>
      <vt:lpstr>Wingdings</vt:lpstr>
      <vt:lpstr>Calibri</vt:lpstr>
      <vt:lpstr>Symbol</vt:lpstr>
      <vt:lpstr>Century Gothic</vt:lpstr>
      <vt:lpstr>Times New Roman</vt:lpstr>
      <vt:lpstr>Síť</vt:lpstr>
      <vt:lpstr>PBrush</vt:lpstr>
      <vt:lpstr>Editor rovnic 3.0</vt:lpstr>
      <vt:lpstr>MathType 6.0 Equation</vt:lpstr>
      <vt:lpstr>Snímek 1</vt:lpstr>
      <vt:lpstr>Goniometrické funkce  - funkce kosinus -</vt:lpstr>
      <vt:lpstr>Co jsou goniometrické funkce?</vt:lpstr>
      <vt:lpstr>funkce kosinus – cos(x)</vt:lpstr>
      <vt:lpstr>funkce kosinus – cos(x)</vt:lpstr>
      <vt:lpstr>Jaké jsou základní hodnoty funkce  cos (x) a kde je lze najít ?</vt:lpstr>
      <vt:lpstr>Zjednodušená tabulka</vt:lpstr>
      <vt:lpstr>Matematicko-fyzikální tabulky</vt:lpstr>
      <vt:lpstr>Matematicko-fyzikální tabulky</vt:lpstr>
      <vt:lpstr>Kalkulačka</vt:lpstr>
      <vt:lpstr>Snímek 11</vt:lpstr>
      <vt:lpstr>K jakým výpočtů  použít funkcí sinus?</vt:lpstr>
      <vt:lpstr>Příklad 1</vt:lpstr>
      <vt:lpstr>Snímek 14</vt:lpstr>
      <vt:lpstr>Příklad 3</vt:lpstr>
      <vt:lpstr>Použité zdroje:</vt:lpstr>
    </vt:vector>
  </TitlesOfParts>
  <Company>Domácí použití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  - funkce sinus -</dc:title>
  <dc:creator>Květoslava Štikovcová</dc:creator>
  <cp:lastModifiedBy>Dum</cp:lastModifiedBy>
  <cp:revision>11</cp:revision>
  <dcterms:created xsi:type="dcterms:W3CDTF">2012-04-27T14:14:59Z</dcterms:created>
  <dcterms:modified xsi:type="dcterms:W3CDTF">2013-11-14T09:45:00Z</dcterms:modified>
</cp:coreProperties>
</file>