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5" r:id="rId8"/>
    <p:sldId id="269" r:id="rId9"/>
    <p:sldId id="262" r:id="rId10"/>
    <p:sldId id="261" r:id="rId11"/>
    <p:sldId id="264" r:id="rId12"/>
    <p:sldId id="263" r:id="rId13"/>
    <p:sldId id="27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3399FF"/>
    <a:srgbClr val="FF505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4" autoAdjust="0"/>
    <p:restoredTop sz="94660"/>
  </p:normalViewPr>
  <p:slideViewPr>
    <p:cSldViewPr>
      <p:cViewPr>
        <p:scale>
          <a:sx n="75" d="100"/>
          <a:sy n="75" d="100"/>
        </p:scale>
        <p:origin x="-930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4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image" Target="../media/image22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cs-CZ" altLang="en-US"/>
              <a:t>Klepnutím lze upravit styl předlohy nadpisů.</a:t>
            </a:r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cs-CZ" altLang="en-US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431B67C-0DAB-4C04-8D7B-442AC17E52E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1E7D3B-3453-46DE-A7D4-EA14CE2A8D6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8C1071-C2B4-4A3E-97EB-CBA6EC389EA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3F0E51-3211-4E00-A9E8-D0938EB33C9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D914A0-285D-4C82-81BB-227D22113C5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988CD-EBF4-4C03-8DC6-4600165EF58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63BF3E-22B0-4AD8-A221-3EB9F27858E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DE352B-8450-4E64-A9ED-9B1A0B10FBD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8F7868-1415-4470-B3A5-98D74B27112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04E0BC-B8B9-4F87-ABC6-7A093B0EC32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3CB84-E4CB-494D-A436-DFCAE0A76F5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719263"/>
            <a:ext cx="4038600" cy="212883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4000500"/>
            <a:ext cx="4038600" cy="21304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86AE0D-88C0-40A6-AE74-BF0D00A787D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9F55BE-5DFB-4DC8-A4AF-682A49BAB9A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0D54F6-A14F-46A9-A577-B6B7D614EAE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403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403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B7E6FA81-B1E5-4BD1-A0FD-A12A112BF41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717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44041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2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3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4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5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6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7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8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9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0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1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2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3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4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5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6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7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8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9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0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1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2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3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4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5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6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7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8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9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70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71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8.bin"/><Relationship Id="rId4" Type="http://schemas.openxmlformats.org/officeDocument/2006/relationships/hyperlink" Target="http://easycalculation.com/trigonometry/trigonometry.php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oleObject" Target="../embeddings/oleObject12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7.bin"/><Relationship Id="rId3" Type="http://schemas.openxmlformats.org/officeDocument/2006/relationships/image" Target="../media/image21.jpeg"/><Relationship Id="rId7" Type="http://schemas.openxmlformats.org/officeDocument/2006/relationships/oleObject" Target="../embeddings/oleObject1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5.bin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.bin"/><Relationship Id="rId3" Type="http://schemas.openxmlformats.org/officeDocument/2006/relationships/image" Target="../media/image27.jpeg"/><Relationship Id="rId7" Type="http://schemas.openxmlformats.org/officeDocument/2006/relationships/oleObject" Target="../embeddings/oleObject2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0.bin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84248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u="sng"/>
              <a:t>Základní škola T. G. Masaryka a Mateřská škola Poříčany, </a:t>
            </a:r>
          </a:p>
          <a:p>
            <a:r>
              <a:rPr lang="cs-CZ" sz="2000" u="sng"/>
              <a:t>okr. Kolín</a:t>
            </a: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468313" y="1628775"/>
            <a:ext cx="7920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VY_32_INOVACE_M_10 Tangens</a:t>
            </a:r>
          </a:p>
          <a:p>
            <a:endParaRPr lang="cs-CZ"/>
          </a:p>
        </p:txBody>
      </p:sp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5292725" y="4941888"/>
            <a:ext cx="34559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Zpracovala:</a:t>
            </a:r>
          </a:p>
          <a:p>
            <a:r>
              <a:rPr lang="cs-CZ"/>
              <a:t>Mgr. Květoslava Štikovcová</a:t>
            </a:r>
          </a:p>
        </p:txBody>
      </p:sp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468313" y="2276475"/>
            <a:ext cx="554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Číslo projektu: CZ.1.07/1.4.00/21.3085</a:t>
            </a:r>
          </a:p>
        </p:txBody>
      </p:sp>
      <p:sp>
        <p:nvSpPr>
          <p:cNvPr id="9222" name="TextovéPole 5"/>
          <p:cNvSpPr txBox="1">
            <a:spLocks noChangeArrowheads="1"/>
          </p:cNvSpPr>
          <p:nvPr/>
        </p:nvSpPr>
        <p:spPr bwMode="auto">
          <a:xfrm>
            <a:off x="611188" y="3068638"/>
            <a:ext cx="7416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Anotace:</a:t>
            </a:r>
          </a:p>
          <a:p>
            <a:r>
              <a:rPr lang="cs-CZ"/>
              <a:t>9. třída, matematika, goniometrické funkce, tangens, pravoúhlý trojúhelník, výklad, rozšiřující učivo</a:t>
            </a:r>
          </a:p>
        </p:txBody>
      </p:sp>
      <p:pic>
        <p:nvPicPr>
          <p:cNvPr id="8" name="Obrázek 7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733256"/>
            <a:ext cx="2828920" cy="61118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Goniometrické funkce </a:t>
            </a:r>
            <a:br>
              <a:rPr lang="cs-CZ" smtClean="0"/>
            </a:br>
            <a:r>
              <a:rPr lang="cs-CZ" smtClean="0"/>
              <a:t>- funkce tangens -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Mgr. Štikovcová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jsou goniometrické funkce?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229600" cy="4464050"/>
          </a:xfrm>
        </p:spPr>
        <p:txBody>
          <a:bodyPr/>
          <a:lstStyle/>
          <a:p>
            <a:pPr eaLnBrk="1" hangingPunct="1"/>
            <a:r>
              <a:rPr lang="cs-CZ" smtClean="0"/>
              <a:t>funkce, které popisují vzájemné vztahy mezi úhly a délkami stran v pravoúhlém trojúhelníku</a:t>
            </a:r>
          </a:p>
          <a:p>
            <a:pPr lvl="1" eaLnBrk="1" hangingPunct="1"/>
            <a:r>
              <a:rPr lang="cs-CZ" smtClean="0"/>
              <a:t>vychází z podobnosti</a:t>
            </a:r>
          </a:p>
          <a:p>
            <a:pPr lvl="1" eaLnBrk="1" hangingPunct="1"/>
            <a:r>
              <a:rPr lang="cs-CZ" smtClean="0"/>
              <a:t>základní goniometrické funkce jsou čtyři</a:t>
            </a:r>
          </a:p>
          <a:p>
            <a:pPr lvl="2" eaLnBrk="1" hangingPunct="1"/>
            <a:r>
              <a:rPr lang="cs-CZ" smtClean="0"/>
              <a:t>sinus - sin(x)</a:t>
            </a:r>
          </a:p>
          <a:p>
            <a:pPr lvl="2" eaLnBrk="1" hangingPunct="1"/>
            <a:r>
              <a:rPr lang="cs-CZ" smtClean="0"/>
              <a:t>kosinus - cos(x)</a:t>
            </a:r>
          </a:p>
          <a:p>
            <a:pPr lvl="2" eaLnBrk="1" hangingPunct="1"/>
            <a:r>
              <a:rPr lang="cs-CZ" smtClean="0"/>
              <a:t>tangens - tg(x)</a:t>
            </a:r>
          </a:p>
          <a:p>
            <a:pPr lvl="2" eaLnBrk="1" hangingPunct="1"/>
            <a:r>
              <a:rPr lang="cs-CZ" smtClean="0"/>
              <a:t>kotangens - cotg(x)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 bldLvl="2" advAuto="500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963612"/>
          </a:xfrm>
        </p:spPr>
        <p:txBody>
          <a:bodyPr/>
          <a:lstStyle/>
          <a:p>
            <a:pPr eaLnBrk="1" hangingPunct="1"/>
            <a:r>
              <a:rPr lang="cs-CZ" smtClean="0"/>
              <a:t>funkce tangens – tg(x)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196975"/>
            <a:ext cx="7416800" cy="16557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cs-CZ" sz="2000" smtClean="0"/>
              <a:t>vyjadřuje vztah mezi velikostí úhlu, délkou protilehlé a protilehlé odvěsny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cs-CZ" sz="1800" smtClean="0"/>
              <a:t>stanovení protilehlé a přilehlé odvěsny závisí na konkrétním úhlu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cs-CZ" sz="1800" smtClean="0"/>
              <a:t>pro úhel </a:t>
            </a:r>
            <a:r>
              <a:rPr lang="cs-CZ" sz="1800" smtClean="0">
                <a:sym typeface="Symbol" pitchFamily="18" charset="2"/>
              </a:rPr>
              <a:t> platí následující obrázek</a:t>
            </a:r>
          </a:p>
        </p:txBody>
      </p:sp>
      <p:graphicFrame>
        <p:nvGraphicFramePr>
          <p:cNvPr id="4101" name="Object 5"/>
          <p:cNvGraphicFramePr>
            <a:graphicFrameLocks noChangeAspect="1"/>
          </p:cNvGraphicFramePr>
          <p:nvPr>
            <p:ph sz="quarter" idx="2"/>
          </p:nvPr>
        </p:nvGraphicFramePr>
        <p:xfrm>
          <a:off x="468313" y="2619375"/>
          <a:ext cx="5256212" cy="3833813"/>
        </p:xfrm>
        <a:graphic>
          <a:graphicData uri="http://schemas.openxmlformats.org/presentationml/2006/ole">
            <p:oleObj spid="_x0000_s1026" name="Rastrový obrázek" r:id="rId3" imgW="2695951" imgH="2066667" progId="Paint.Picture">
              <p:embed/>
            </p:oleObj>
          </a:graphicData>
        </a:graphic>
      </p:graphicFrame>
      <p:sp>
        <p:nvSpPr>
          <p:cNvPr id="4104" name="Line 8"/>
          <p:cNvSpPr>
            <a:spLocks noChangeShapeType="1"/>
          </p:cNvSpPr>
          <p:nvPr/>
        </p:nvSpPr>
        <p:spPr bwMode="auto">
          <a:xfrm>
            <a:off x="1260475" y="5875338"/>
            <a:ext cx="367188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5" name="Line 9"/>
          <p:cNvSpPr>
            <a:spLocks noChangeShapeType="1"/>
          </p:cNvSpPr>
          <p:nvPr/>
        </p:nvSpPr>
        <p:spPr bwMode="auto">
          <a:xfrm flipH="1" flipV="1">
            <a:off x="1260475" y="3211513"/>
            <a:ext cx="3671888" cy="26638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6" name="Line 10"/>
          <p:cNvSpPr>
            <a:spLocks noChangeShapeType="1"/>
          </p:cNvSpPr>
          <p:nvPr/>
        </p:nvSpPr>
        <p:spPr bwMode="auto">
          <a:xfrm>
            <a:off x="1260475" y="3211513"/>
            <a:ext cx="0" cy="26638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1763713" y="5946775"/>
            <a:ext cx="24495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přilehlá odvěsna  b</a:t>
            </a:r>
          </a:p>
        </p:txBody>
      </p:sp>
      <p:sp>
        <p:nvSpPr>
          <p:cNvPr id="4108" name="Text Box 12"/>
          <p:cNvSpPr txBox="1">
            <a:spLocks noChangeArrowheads="1"/>
          </p:cNvSpPr>
          <p:nvPr/>
        </p:nvSpPr>
        <p:spPr bwMode="auto">
          <a:xfrm rot="10800000" flipH="1">
            <a:off x="681038" y="3354388"/>
            <a:ext cx="458787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protilehlá odvěsna  a</a:t>
            </a:r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 rot="2087348">
            <a:off x="2484438" y="4075113"/>
            <a:ext cx="1295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přepona c</a:t>
            </a:r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>
            <a:off x="7381875" y="2708275"/>
            <a:ext cx="15113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5050"/>
                </a:solidFill>
              </a:rPr>
              <a:t>odvěsna b</a:t>
            </a:r>
          </a:p>
        </p:txBody>
      </p:sp>
      <p:sp>
        <p:nvSpPr>
          <p:cNvPr id="4111" name="Rectangle 15"/>
          <p:cNvSpPr>
            <a:spLocks noChangeArrowheads="1"/>
          </p:cNvSpPr>
          <p:nvPr/>
        </p:nvSpPr>
        <p:spPr bwMode="auto">
          <a:xfrm>
            <a:off x="1692275" y="2757488"/>
            <a:ext cx="5608638" cy="31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2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cs-CZ" b="1">
                <a:solidFill>
                  <a:schemeClr val="folHlink"/>
                </a:solidFill>
                <a:sym typeface="Symbol" pitchFamily="18" charset="2"/>
              </a:rPr>
              <a:t> která odvěsna bude protilehlá k úhlu  ?</a:t>
            </a:r>
          </a:p>
        </p:txBody>
      </p:sp>
      <p:sp>
        <p:nvSpPr>
          <p:cNvPr id="1039" name="Text Box 16"/>
          <p:cNvSpPr txBox="1">
            <a:spLocks noChangeArrowheads="1"/>
          </p:cNvSpPr>
          <p:nvPr/>
        </p:nvSpPr>
        <p:spPr bwMode="auto">
          <a:xfrm>
            <a:off x="4932363" y="3500438"/>
            <a:ext cx="36718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>
              <a:sym typeface="Symbol" pitchFamily="18" charset="2"/>
            </a:endParaRPr>
          </a:p>
        </p:txBody>
      </p:sp>
      <p:graphicFrame>
        <p:nvGraphicFramePr>
          <p:cNvPr id="4226" name="Object 130"/>
          <p:cNvGraphicFramePr>
            <a:graphicFrameLocks noChangeAspect="1"/>
          </p:cNvGraphicFramePr>
          <p:nvPr>
            <p:ph sz="quarter" idx="3"/>
          </p:nvPr>
        </p:nvGraphicFramePr>
        <p:xfrm>
          <a:off x="4427538" y="3429000"/>
          <a:ext cx="3959225" cy="1331913"/>
        </p:xfrm>
        <a:graphic>
          <a:graphicData uri="http://schemas.openxmlformats.org/presentationml/2006/ole">
            <p:oleObj spid="_x0000_s1027" name="Rastrový obrázek" r:id="rId4" imgW="4361905" imgH="942857" progId="Paint.Picture">
              <p:embed/>
            </p:oleObj>
          </a:graphicData>
        </a:graphic>
      </p:graphicFrame>
      <p:graphicFrame>
        <p:nvGraphicFramePr>
          <p:cNvPr id="4228" name="Object 132"/>
          <p:cNvGraphicFramePr>
            <a:graphicFrameLocks noChangeAspect="1"/>
          </p:cNvGraphicFramePr>
          <p:nvPr/>
        </p:nvGraphicFramePr>
        <p:xfrm>
          <a:off x="5943600" y="4940300"/>
          <a:ext cx="2300288" cy="1036638"/>
        </p:xfrm>
        <a:graphic>
          <a:graphicData uri="http://schemas.openxmlformats.org/presentationml/2006/ole">
            <p:oleObj spid="_x0000_s1028" name="Rastrový obrázek" r:id="rId5" imgW="1961905" imgH="733333" progId="Paint.Picture">
              <p:embed/>
            </p:oleObj>
          </a:graphicData>
        </a:graphic>
      </p:graphicFrame>
      <p:sp>
        <p:nvSpPr>
          <p:cNvPr id="4229" name="Text Box 133"/>
          <p:cNvSpPr txBox="1">
            <a:spLocks noChangeArrowheads="1"/>
          </p:cNvSpPr>
          <p:nvPr/>
        </p:nvSpPr>
        <p:spPr bwMode="auto">
          <a:xfrm>
            <a:off x="3276600" y="3213100"/>
            <a:ext cx="18716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Co platí?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48" dur="5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500"/>
                            </p:stCondLst>
                            <p:childTnLst>
                              <p:par>
                                <p:cTn id="52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54" dur="5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500"/>
                            </p:stCondLst>
                            <p:childTnLst>
                              <p:par>
                                <p:cTn id="58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5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60" dur="5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500"/>
                            </p:stCondLst>
                            <p:childTnLst>
                              <p:par>
                                <p:cTn id="6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0"/>
                            </p:stCondLst>
                            <p:childTnLst>
                              <p:par>
                                <p:cTn id="7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4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500"/>
                            </p:stCondLst>
                            <p:childTnLst>
                              <p:par>
                                <p:cTn id="7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4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"/>
                            </p:stCondLst>
                            <p:childTnLst>
                              <p:par>
                                <p:cTn id="8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4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  <p:bldP spid="4104" grpId="0" animBg="1"/>
      <p:bldP spid="4105" grpId="0" animBg="1"/>
      <p:bldP spid="4106" grpId="0" animBg="1"/>
      <p:bldP spid="4107" grpId="0"/>
      <p:bldP spid="4107" grpId="1"/>
      <p:bldP spid="4108" grpId="0"/>
      <p:bldP spid="4108" grpId="1"/>
      <p:bldP spid="4109" grpId="0"/>
      <p:bldP spid="4109" grpId="1"/>
      <p:bldP spid="4110" grpId="0"/>
      <p:bldP spid="4111" grpId="0"/>
      <p:bldP spid="42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0"/>
            <a:ext cx="7524750" cy="633413"/>
          </a:xfrm>
        </p:spPr>
        <p:txBody>
          <a:bodyPr/>
          <a:lstStyle/>
          <a:p>
            <a:pPr eaLnBrk="1" hangingPunct="1"/>
            <a:r>
              <a:rPr lang="cs-CZ" sz="3000" smtClean="0"/>
              <a:t>funkce sinus – tg(x)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620713"/>
            <a:ext cx="7489825" cy="72072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2200" smtClean="0"/>
              <a:t>Jiná definice funkce vychází z porovnávání vlastností na jednotkové kružnici</a:t>
            </a:r>
            <a:r>
              <a:rPr lang="cs-CZ" sz="2600" smtClean="0"/>
              <a:t>  -  </a:t>
            </a:r>
            <a:r>
              <a:rPr lang="cs-CZ" sz="2200" smtClean="0"/>
              <a:t>jak si ji tedy představit ?</a:t>
            </a:r>
          </a:p>
        </p:txBody>
      </p:sp>
      <p:sp>
        <p:nvSpPr>
          <p:cNvPr id="13400" name="Text Box 88"/>
          <p:cNvSpPr txBox="1">
            <a:spLocks noChangeArrowheads="1"/>
          </p:cNvSpPr>
          <p:nvPr/>
        </p:nvSpPr>
        <p:spPr bwMode="auto">
          <a:xfrm>
            <a:off x="4716463" y="5949950"/>
            <a:ext cx="36004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grafem je </a:t>
            </a:r>
            <a:r>
              <a:rPr lang="cs-CZ" sz="2800" b="1">
                <a:solidFill>
                  <a:srgbClr val="FF5050"/>
                </a:solidFill>
              </a:rPr>
              <a:t>tangenta</a:t>
            </a:r>
          </a:p>
        </p:txBody>
      </p:sp>
      <p:sp>
        <p:nvSpPr>
          <p:cNvPr id="13401" name="Freeform 89"/>
          <p:cNvSpPr>
            <a:spLocks/>
          </p:cNvSpPr>
          <p:nvPr/>
        </p:nvSpPr>
        <p:spPr bwMode="auto">
          <a:xfrm>
            <a:off x="6227763" y="1773238"/>
            <a:ext cx="1511300" cy="3789362"/>
          </a:xfrm>
          <a:custGeom>
            <a:avLst/>
            <a:gdLst>
              <a:gd name="T0" fmla="*/ 0 w 1724"/>
              <a:gd name="T1" fmla="*/ 3947 h 3947"/>
              <a:gd name="T2" fmla="*/ 227 w 1724"/>
              <a:gd name="T3" fmla="*/ 3765 h 3947"/>
              <a:gd name="T4" fmla="*/ 499 w 1724"/>
              <a:gd name="T5" fmla="*/ 3493 h 3947"/>
              <a:gd name="T6" fmla="*/ 771 w 1724"/>
              <a:gd name="T7" fmla="*/ 3176 h 3947"/>
              <a:gd name="T8" fmla="*/ 1043 w 1724"/>
              <a:gd name="T9" fmla="*/ 2767 h 3947"/>
              <a:gd name="T10" fmla="*/ 1270 w 1724"/>
              <a:gd name="T11" fmla="*/ 2178 h 3947"/>
              <a:gd name="T12" fmla="*/ 1497 w 1724"/>
              <a:gd name="T13" fmla="*/ 1225 h 3947"/>
              <a:gd name="T14" fmla="*/ 1724 w 1724"/>
              <a:gd name="T15" fmla="*/ 0 h 394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1724"/>
              <a:gd name="T25" fmla="*/ 0 h 3947"/>
              <a:gd name="T26" fmla="*/ 1724 w 1724"/>
              <a:gd name="T27" fmla="*/ 3947 h 3947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724" h="3947">
                <a:moveTo>
                  <a:pt x="0" y="3947"/>
                </a:moveTo>
                <a:cubicBezTo>
                  <a:pt x="72" y="3894"/>
                  <a:pt x="144" y="3841"/>
                  <a:pt x="227" y="3765"/>
                </a:cubicBezTo>
                <a:cubicBezTo>
                  <a:pt x="310" y="3689"/>
                  <a:pt x="409" y="3591"/>
                  <a:pt x="499" y="3493"/>
                </a:cubicBezTo>
                <a:cubicBezTo>
                  <a:pt x="589" y="3395"/>
                  <a:pt x="680" y="3297"/>
                  <a:pt x="771" y="3176"/>
                </a:cubicBezTo>
                <a:cubicBezTo>
                  <a:pt x="862" y="3055"/>
                  <a:pt x="960" y="2933"/>
                  <a:pt x="1043" y="2767"/>
                </a:cubicBezTo>
                <a:cubicBezTo>
                  <a:pt x="1126" y="2601"/>
                  <a:pt x="1194" y="2435"/>
                  <a:pt x="1270" y="2178"/>
                </a:cubicBezTo>
                <a:cubicBezTo>
                  <a:pt x="1346" y="1921"/>
                  <a:pt x="1421" y="1588"/>
                  <a:pt x="1497" y="1225"/>
                </a:cubicBezTo>
                <a:cubicBezTo>
                  <a:pt x="1573" y="862"/>
                  <a:pt x="1686" y="204"/>
                  <a:pt x="1724" y="0"/>
                </a:cubicBezTo>
              </a:path>
            </a:pathLst>
          </a:custGeom>
          <a:noFill/>
          <a:ln w="41275">
            <a:solidFill>
              <a:srgbClr val="003366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2" name="Group 90"/>
          <p:cNvGrpSpPr>
            <a:grpSpLocks/>
          </p:cNvGrpSpPr>
          <p:nvPr/>
        </p:nvGrpSpPr>
        <p:grpSpPr bwMode="auto">
          <a:xfrm>
            <a:off x="6011863" y="1484313"/>
            <a:ext cx="2808287" cy="4437062"/>
            <a:chOff x="68" y="663"/>
            <a:chExt cx="2948" cy="3657"/>
          </a:xfrm>
        </p:grpSpPr>
        <p:sp>
          <p:nvSpPr>
            <p:cNvPr id="12315" name="Line 91"/>
            <p:cNvSpPr>
              <a:spLocks noChangeShapeType="1"/>
            </p:cNvSpPr>
            <p:nvPr/>
          </p:nvSpPr>
          <p:spPr bwMode="auto">
            <a:xfrm>
              <a:off x="340" y="738"/>
              <a:ext cx="0" cy="358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med" len="med"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6" name="Line 92"/>
            <p:cNvSpPr>
              <a:spLocks noChangeShapeType="1"/>
            </p:cNvSpPr>
            <p:nvPr/>
          </p:nvSpPr>
          <p:spPr bwMode="auto">
            <a:xfrm>
              <a:off x="159" y="4012"/>
              <a:ext cx="285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arrow" w="med" len="med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7" name="Line 93"/>
            <p:cNvSpPr>
              <a:spLocks noChangeShapeType="1"/>
            </p:cNvSpPr>
            <p:nvPr/>
          </p:nvSpPr>
          <p:spPr bwMode="auto">
            <a:xfrm>
              <a:off x="567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8" name="Line 94"/>
            <p:cNvSpPr>
              <a:spLocks noChangeShapeType="1"/>
            </p:cNvSpPr>
            <p:nvPr/>
          </p:nvSpPr>
          <p:spPr bwMode="auto">
            <a:xfrm>
              <a:off x="793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9" name="Line 95"/>
            <p:cNvSpPr>
              <a:spLocks noChangeShapeType="1"/>
            </p:cNvSpPr>
            <p:nvPr/>
          </p:nvSpPr>
          <p:spPr bwMode="auto">
            <a:xfrm>
              <a:off x="1020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0" name="Line 96"/>
            <p:cNvSpPr>
              <a:spLocks noChangeShapeType="1"/>
            </p:cNvSpPr>
            <p:nvPr/>
          </p:nvSpPr>
          <p:spPr bwMode="auto">
            <a:xfrm>
              <a:off x="1247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1" name="Line 97"/>
            <p:cNvSpPr>
              <a:spLocks noChangeShapeType="1"/>
            </p:cNvSpPr>
            <p:nvPr/>
          </p:nvSpPr>
          <p:spPr bwMode="auto">
            <a:xfrm>
              <a:off x="1475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2" name="Line 98"/>
            <p:cNvSpPr>
              <a:spLocks noChangeShapeType="1"/>
            </p:cNvSpPr>
            <p:nvPr/>
          </p:nvSpPr>
          <p:spPr bwMode="auto">
            <a:xfrm>
              <a:off x="1701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3" name="Line 99"/>
            <p:cNvSpPr>
              <a:spLocks noChangeShapeType="1"/>
            </p:cNvSpPr>
            <p:nvPr/>
          </p:nvSpPr>
          <p:spPr bwMode="auto">
            <a:xfrm>
              <a:off x="2155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4" name="Line 100"/>
            <p:cNvSpPr>
              <a:spLocks noChangeShapeType="1"/>
            </p:cNvSpPr>
            <p:nvPr/>
          </p:nvSpPr>
          <p:spPr bwMode="auto">
            <a:xfrm>
              <a:off x="1927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5" name="Line 101"/>
            <p:cNvSpPr>
              <a:spLocks noChangeShapeType="1"/>
            </p:cNvSpPr>
            <p:nvPr/>
          </p:nvSpPr>
          <p:spPr bwMode="auto">
            <a:xfrm>
              <a:off x="2381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6" name="Rectangle 102"/>
            <p:cNvSpPr>
              <a:spLocks/>
            </p:cNvSpPr>
            <p:nvPr/>
          </p:nvSpPr>
          <p:spPr bwMode="auto">
            <a:xfrm>
              <a:off x="476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10</a:t>
              </a:r>
            </a:p>
          </p:txBody>
        </p:sp>
        <p:sp>
          <p:nvSpPr>
            <p:cNvPr id="12327" name="Rectangle 103"/>
            <p:cNvSpPr>
              <a:spLocks/>
            </p:cNvSpPr>
            <p:nvPr/>
          </p:nvSpPr>
          <p:spPr bwMode="auto">
            <a:xfrm>
              <a:off x="703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20</a:t>
              </a:r>
            </a:p>
          </p:txBody>
        </p:sp>
        <p:sp>
          <p:nvSpPr>
            <p:cNvPr id="12328" name="Rectangle 104"/>
            <p:cNvSpPr>
              <a:spLocks/>
            </p:cNvSpPr>
            <p:nvPr/>
          </p:nvSpPr>
          <p:spPr bwMode="auto">
            <a:xfrm>
              <a:off x="931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30</a:t>
              </a:r>
            </a:p>
          </p:txBody>
        </p:sp>
        <p:sp>
          <p:nvSpPr>
            <p:cNvPr id="12329" name="Rectangle 105"/>
            <p:cNvSpPr>
              <a:spLocks/>
            </p:cNvSpPr>
            <p:nvPr/>
          </p:nvSpPr>
          <p:spPr bwMode="auto">
            <a:xfrm>
              <a:off x="1156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40</a:t>
              </a:r>
            </a:p>
          </p:txBody>
        </p:sp>
        <p:sp>
          <p:nvSpPr>
            <p:cNvPr id="12330" name="Rectangle 106"/>
            <p:cNvSpPr>
              <a:spLocks/>
            </p:cNvSpPr>
            <p:nvPr/>
          </p:nvSpPr>
          <p:spPr bwMode="auto">
            <a:xfrm>
              <a:off x="1383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50</a:t>
              </a:r>
            </a:p>
          </p:txBody>
        </p:sp>
        <p:sp>
          <p:nvSpPr>
            <p:cNvPr id="12331" name="Rectangle 107"/>
            <p:cNvSpPr>
              <a:spLocks/>
            </p:cNvSpPr>
            <p:nvPr/>
          </p:nvSpPr>
          <p:spPr bwMode="auto">
            <a:xfrm>
              <a:off x="1611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60</a:t>
              </a:r>
            </a:p>
          </p:txBody>
        </p:sp>
        <p:sp>
          <p:nvSpPr>
            <p:cNvPr id="12332" name="Rectangle 108"/>
            <p:cNvSpPr>
              <a:spLocks/>
            </p:cNvSpPr>
            <p:nvPr/>
          </p:nvSpPr>
          <p:spPr bwMode="auto">
            <a:xfrm>
              <a:off x="1837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70</a:t>
              </a:r>
            </a:p>
          </p:txBody>
        </p:sp>
        <p:sp>
          <p:nvSpPr>
            <p:cNvPr id="12333" name="Rectangle 109"/>
            <p:cNvSpPr>
              <a:spLocks/>
            </p:cNvSpPr>
            <p:nvPr/>
          </p:nvSpPr>
          <p:spPr bwMode="auto">
            <a:xfrm>
              <a:off x="2064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80</a:t>
              </a:r>
            </a:p>
          </p:txBody>
        </p:sp>
        <p:sp>
          <p:nvSpPr>
            <p:cNvPr id="12334" name="Rectangle 110"/>
            <p:cNvSpPr>
              <a:spLocks/>
            </p:cNvSpPr>
            <p:nvPr/>
          </p:nvSpPr>
          <p:spPr bwMode="auto">
            <a:xfrm>
              <a:off x="2291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90</a:t>
              </a:r>
            </a:p>
          </p:txBody>
        </p:sp>
        <p:sp>
          <p:nvSpPr>
            <p:cNvPr id="12335" name="Rectangle 111"/>
            <p:cNvSpPr>
              <a:spLocks/>
            </p:cNvSpPr>
            <p:nvPr/>
          </p:nvSpPr>
          <p:spPr bwMode="auto">
            <a:xfrm>
              <a:off x="249" y="4020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0</a:t>
              </a:r>
            </a:p>
          </p:txBody>
        </p:sp>
        <p:sp>
          <p:nvSpPr>
            <p:cNvPr id="12336" name="Line 112"/>
            <p:cNvSpPr>
              <a:spLocks noChangeShapeType="1"/>
            </p:cNvSpPr>
            <p:nvPr/>
          </p:nvSpPr>
          <p:spPr bwMode="auto">
            <a:xfrm>
              <a:off x="295" y="895"/>
              <a:ext cx="9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37" name="Rectangle 113"/>
            <p:cNvSpPr>
              <a:spLocks/>
            </p:cNvSpPr>
            <p:nvPr/>
          </p:nvSpPr>
          <p:spPr bwMode="auto">
            <a:xfrm>
              <a:off x="158" y="1661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2</a:t>
              </a:r>
            </a:p>
          </p:txBody>
        </p:sp>
        <p:sp>
          <p:nvSpPr>
            <p:cNvPr id="12338" name="Rectangle 114"/>
            <p:cNvSpPr>
              <a:spLocks/>
            </p:cNvSpPr>
            <p:nvPr/>
          </p:nvSpPr>
          <p:spPr bwMode="auto">
            <a:xfrm>
              <a:off x="158" y="279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1</a:t>
              </a:r>
            </a:p>
          </p:txBody>
        </p:sp>
        <p:sp>
          <p:nvSpPr>
            <p:cNvPr id="12339" name="Line 115"/>
            <p:cNvSpPr>
              <a:spLocks noChangeShapeType="1"/>
            </p:cNvSpPr>
            <p:nvPr/>
          </p:nvSpPr>
          <p:spPr bwMode="auto">
            <a:xfrm>
              <a:off x="295" y="3355"/>
              <a:ext cx="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0" name="Line 116"/>
            <p:cNvSpPr>
              <a:spLocks noChangeShapeType="1"/>
            </p:cNvSpPr>
            <p:nvPr/>
          </p:nvSpPr>
          <p:spPr bwMode="auto">
            <a:xfrm>
              <a:off x="295" y="3808"/>
              <a:ext cx="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1" name="Line 117"/>
            <p:cNvSpPr>
              <a:spLocks noChangeShapeType="1"/>
            </p:cNvSpPr>
            <p:nvPr/>
          </p:nvSpPr>
          <p:spPr bwMode="auto">
            <a:xfrm>
              <a:off x="295" y="3604"/>
              <a:ext cx="90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2" name="Line 118"/>
            <p:cNvSpPr>
              <a:spLocks noChangeShapeType="1"/>
            </p:cNvSpPr>
            <p:nvPr/>
          </p:nvSpPr>
          <p:spPr bwMode="auto">
            <a:xfrm>
              <a:off x="295" y="2663"/>
              <a:ext cx="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3" name="Line 119"/>
            <p:cNvSpPr>
              <a:spLocks noChangeShapeType="1"/>
            </p:cNvSpPr>
            <p:nvPr/>
          </p:nvSpPr>
          <p:spPr bwMode="auto">
            <a:xfrm>
              <a:off x="295" y="2051"/>
              <a:ext cx="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4" name="Line 120"/>
            <p:cNvSpPr>
              <a:spLocks noChangeShapeType="1"/>
            </p:cNvSpPr>
            <p:nvPr/>
          </p:nvSpPr>
          <p:spPr bwMode="auto">
            <a:xfrm>
              <a:off x="295" y="1797"/>
              <a:ext cx="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5" name="Line 121"/>
            <p:cNvSpPr>
              <a:spLocks noChangeShapeType="1"/>
            </p:cNvSpPr>
            <p:nvPr/>
          </p:nvSpPr>
          <p:spPr bwMode="auto">
            <a:xfrm>
              <a:off x="385" y="3808"/>
              <a:ext cx="182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6" name="Line 122"/>
            <p:cNvSpPr>
              <a:spLocks noChangeShapeType="1"/>
            </p:cNvSpPr>
            <p:nvPr/>
          </p:nvSpPr>
          <p:spPr bwMode="auto">
            <a:xfrm flipV="1">
              <a:off x="567" y="3793"/>
              <a:ext cx="0" cy="181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7" name="Line 123"/>
            <p:cNvSpPr>
              <a:spLocks noChangeShapeType="1"/>
            </p:cNvSpPr>
            <p:nvPr/>
          </p:nvSpPr>
          <p:spPr bwMode="auto">
            <a:xfrm flipV="1">
              <a:off x="793" y="3612"/>
              <a:ext cx="0" cy="362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8" name="Line 124"/>
            <p:cNvSpPr>
              <a:spLocks noChangeShapeType="1"/>
            </p:cNvSpPr>
            <p:nvPr/>
          </p:nvSpPr>
          <p:spPr bwMode="auto">
            <a:xfrm>
              <a:off x="385" y="3604"/>
              <a:ext cx="408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9" name="Line 125"/>
            <p:cNvSpPr>
              <a:spLocks noChangeShapeType="1"/>
            </p:cNvSpPr>
            <p:nvPr/>
          </p:nvSpPr>
          <p:spPr bwMode="auto">
            <a:xfrm>
              <a:off x="385" y="3355"/>
              <a:ext cx="635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0" name="Line 126"/>
            <p:cNvSpPr>
              <a:spLocks noChangeShapeType="1"/>
            </p:cNvSpPr>
            <p:nvPr/>
          </p:nvSpPr>
          <p:spPr bwMode="auto">
            <a:xfrm flipV="1">
              <a:off x="1020" y="3339"/>
              <a:ext cx="0" cy="635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1" name="Line 127"/>
            <p:cNvSpPr>
              <a:spLocks noChangeShapeType="1"/>
            </p:cNvSpPr>
            <p:nvPr/>
          </p:nvSpPr>
          <p:spPr bwMode="auto">
            <a:xfrm>
              <a:off x="385" y="2051"/>
              <a:ext cx="1316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2" name="Line 128"/>
            <p:cNvSpPr>
              <a:spLocks noChangeShapeType="1"/>
            </p:cNvSpPr>
            <p:nvPr/>
          </p:nvSpPr>
          <p:spPr bwMode="auto">
            <a:xfrm flipV="1">
              <a:off x="385" y="890"/>
              <a:ext cx="1542" cy="5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3" name="Line 129"/>
            <p:cNvSpPr>
              <a:spLocks noChangeShapeType="1"/>
            </p:cNvSpPr>
            <p:nvPr/>
          </p:nvSpPr>
          <p:spPr bwMode="auto">
            <a:xfrm>
              <a:off x="385" y="895"/>
              <a:ext cx="1542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4" name="Line 130"/>
            <p:cNvSpPr>
              <a:spLocks noChangeShapeType="1"/>
            </p:cNvSpPr>
            <p:nvPr/>
          </p:nvSpPr>
          <p:spPr bwMode="auto">
            <a:xfrm flipV="1">
              <a:off x="1247" y="3067"/>
              <a:ext cx="0" cy="907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5" name="Line 131"/>
            <p:cNvSpPr>
              <a:spLocks noChangeShapeType="1"/>
            </p:cNvSpPr>
            <p:nvPr/>
          </p:nvSpPr>
          <p:spPr bwMode="auto">
            <a:xfrm flipH="1" flipV="1">
              <a:off x="1474" y="2659"/>
              <a:ext cx="1" cy="1315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6" name="Line 132"/>
            <p:cNvSpPr>
              <a:spLocks noChangeShapeType="1"/>
            </p:cNvSpPr>
            <p:nvPr/>
          </p:nvSpPr>
          <p:spPr bwMode="auto">
            <a:xfrm flipV="1">
              <a:off x="1701" y="2069"/>
              <a:ext cx="0" cy="1905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7" name="Line 133"/>
            <p:cNvSpPr>
              <a:spLocks noChangeShapeType="1"/>
            </p:cNvSpPr>
            <p:nvPr/>
          </p:nvSpPr>
          <p:spPr bwMode="auto">
            <a:xfrm flipH="1" flipV="1">
              <a:off x="1927" y="890"/>
              <a:ext cx="1" cy="3129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8" name="Line 134"/>
            <p:cNvSpPr>
              <a:spLocks noChangeShapeType="1"/>
            </p:cNvSpPr>
            <p:nvPr/>
          </p:nvSpPr>
          <p:spPr bwMode="auto">
            <a:xfrm>
              <a:off x="295" y="2879"/>
              <a:ext cx="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9" name="Line 135"/>
            <p:cNvSpPr>
              <a:spLocks noChangeShapeType="1"/>
            </p:cNvSpPr>
            <p:nvPr/>
          </p:nvSpPr>
          <p:spPr bwMode="auto">
            <a:xfrm>
              <a:off x="385" y="3067"/>
              <a:ext cx="862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60" name="Line 136"/>
            <p:cNvSpPr>
              <a:spLocks noChangeShapeType="1"/>
            </p:cNvSpPr>
            <p:nvPr/>
          </p:nvSpPr>
          <p:spPr bwMode="auto">
            <a:xfrm>
              <a:off x="385" y="2663"/>
              <a:ext cx="1090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61" name="Rectangle 137"/>
            <p:cNvSpPr>
              <a:spLocks/>
            </p:cNvSpPr>
            <p:nvPr/>
          </p:nvSpPr>
          <p:spPr bwMode="auto">
            <a:xfrm>
              <a:off x="68" y="663"/>
              <a:ext cx="250" cy="1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tg</a:t>
              </a:r>
              <a:r>
                <a:rPr lang="cs-CZ" sz="1100">
                  <a:latin typeface="Symbol" pitchFamily="18" charset="2"/>
                </a:rPr>
                <a:t>a</a:t>
              </a:r>
            </a:p>
          </p:txBody>
        </p:sp>
        <p:sp>
          <p:nvSpPr>
            <p:cNvPr id="12362" name="Rectangle 138"/>
            <p:cNvSpPr>
              <a:spLocks/>
            </p:cNvSpPr>
            <p:nvPr/>
          </p:nvSpPr>
          <p:spPr bwMode="auto">
            <a:xfrm>
              <a:off x="2880" y="4030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>
                  <a:latin typeface="Symbol" pitchFamily="18" charset="2"/>
                </a:rPr>
                <a:t>a</a:t>
              </a:r>
            </a:p>
          </p:txBody>
        </p:sp>
        <p:sp>
          <p:nvSpPr>
            <p:cNvPr id="12363" name="Oval 139"/>
            <p:cNvSpPr>
              <a:spLocks noChangeArrowheads="1"/>
            </p:cNvSpPr>
            <p:nvPr/>
          </p:nvSpPr>
          <p:spPr bwMode="auto">
            <a:xfrm>
              <a:off x="317" y="3996"/>
              <a:ext cx="46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4" name="Oval 140"/>
            <p:cNvSpPr>
              <a:spLocks noChangeArrowheads="1"/>
            </p:cNvSpPr>
            <p:nvPr/>
          </p:nvSpPr>
          <p:spPr bwMode="auto">
            <a:xfrm>
              <a:off x="544" y="3792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5" name="Oval 141"/>
            <p:cNvSpPr>
              <a:spLocks noChangeArrowheads="1"/>
            </p:cNvSpPr>
            <p:nvPr/>
          </p:nvSpPr>
          <p:spPr bwMode="auto">
            <a:xfrm>
              <a:off x="771" y="3588"/>
              <a:ext cx="44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6" name="Oval 142"/>
            <p:cNvSpPr>
              <a:spLocks noChangeArrowheads="1"/>
            </p:cNvSpPr>
            <p:nvPr/>
          </p:nvSpPr>
          <p:spPr bwMode="auto">
            <a:xfrm>
              <a:off x="997" y="3339"/>
              <a:ext cx="46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7" name="Oval 143"/>
            <p:cNvSpPr>
              <a:spLocks noChangeArrowheads="1"/>
            </p:cNvSpPr>
            <p:nvPr/>
          </p:nvSpPr>
          <p:spPr bwMode="auto">
            <a:xfrm>
              <a:off x="1224" y="3044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8" name="Oval 144"/>
            <p:cNvSpPr>
              <a:spLocks noChangeArrowheads="1"/>
            </p:cNvSpPr>
            <p:nvPr/>
          </p:nvSpPr>
          <p:spPr bwMode="auto">
            <a:xfrm>
              <a:off x="1451" y="2641"/>
              <a:ext cx="44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9" name="Oval 145"/>
            <p:cNvSpPr>
              <a:spLocks noChangeArrowheads="1"/>
            </p:cNvSpPr>
            <p:nvPr/>
          </p:nvSpPr>
          <p:spPr bwMode="auto">
            <a:xfrm>
              <a:off x="1661" y="2047"/>
              <a:ext cx="44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70" name="Oval 146"/>
            <p:cNvSpPr>
              <a:spLocks noChangeArrowheads="1"/>
            </p:cNvSpPr>
            <p:nvPr/>
          </p:nvSpPr>
          <p:spPr bwMode="auto">
            <a:xfrm>
              <a:off x="1904" y="872"/>
              <a:ext cx="44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71" name="Line 147"/>
            <p:cNvSpPr>
              <a:spLocks noChangeShapeType="1"/>
            </p:cNvSpPr>
            <p:nvPr/>
          </p:nvSpPr>
          <p:spPr bwMode="auto">
            <a:xfrm flipV="1">
              <a:off x="294" y="3060"/>
              <a:ext cx="89" cy="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2295" name="Group 155"/>
          <p:cNvGrpSpPr>
            <a:grpSpLocks/>
          </p:cNvGrpSpPr>
          <p:nvPr/>
        </p:nvGrpSpPr>
        <p:grpSpPr bwMode="auto">
          <a:xfrm>
            <a:off x="179388" y="1557338"/>
            <a:ext cx="5472112" cy="5111750"/>
            <a:chOff x="249" y="91"/>
            <a:chExt cx="5193" cy="4889"/>
          </a:xfrm>
        </p:grpSpPr>
        <p:pic>
          <p:nvPicPr>
            <p:cNvPr id="12296" name="Picture 156" descr="uhlo36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9" y="2938"/>
              <a:ext cx="2132" cy="20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297" name="Line 157"/>
            <p:cNvSpPr>
              <a:spLocks noChangeShapeType="1"/>
            </p:cNvSpPr>
            <p:nvPr/>
          </p:nvSpPr>
          <p:spPr bwMode="auto">
            <a:xfrm>
              <a:off x="1337" y="1623"/>
              <a:ext cx="0" cy="26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med" len="med"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298" name="Line 158"/>
            <p:cNvSpPr>
              <a:spLocks noChangeShapeType="1"/>
            </p:cNvSpPr>
            <p:nvPr/>
          </p:nvSpPr>
          <p:spPr bwMode="auto">
            <a:xfrm>
              <a:off x="975" y="3981"/>
              <a:ext cx="446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arrow" w="med" len="med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299" name="Arc 159"/>
            <p:cNvSpPr>
              <a:spLocks/>
            </p:cNvSpPr>
            <p:nvPr/>
          </p:nvSpPr>
          <p:spPr bwMode="auto">
            <a:xfrm>
              <a:off x="1337" y="1804"/>
              <a:ext cx="2268" cy="2177"/>
            </a:xfrm>
            <a:custGeom>
              <a:avLst/>
              <a:gdLst>
                <a:gd name="T0" fmla="*/ 0 w 21600"/>
                <a:gd name="T1" fmla="*/ 0 h 21600"/>
                <a:gd name="T2" fmla="*/ 2268 w 21600"/>
                <a:gd name="T3" fmla="*/ 2177 h 21600"/>
                <a:gd name="T4" fmla="*/ 0 w 21600"/>
                <a:gd name="T5" fmla="*/ 2177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00" name="Rectangle 160"/>
            <p:cNvSpPr>
              <a:spLocks/>
            </p:cNvSpPr>
            <p:nvPr/>
          </p:nvSpPr>
          <p:spPr bwMode="auto">
            <a:xfrm>
              <a:off x="975" y="2802"/>
              <a:ext cx="136" cy="2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900"/>
                <a:t>1</a:t>
              </a:r>
            </a:p>
          </p:txBody>
        </p:sp>
        <p:sp>
          <p:nvSpPr>
            <p:cNvPr id="12301" name="Rectangle 161"/>
            <p:cNvSpPr>
              <a:spLocks/>
            </p:cNvSpPr>
            <p:nvPr/>
          </p:nvSpPr>
          <p:spPr bwMode="auto">
            <a:xfrm>
              <a:off x="2335" y="4072"/>
              <a:ext cx="136" cy="2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900"/>
                <a:t>1</a:t>
              </a:r>
            </a:p>
          </p:txBody>
        </p:sp>
        <p:sp>
          <p:nvSpPr>
            <p:cNvPr id="12302" name="Line 162"/>
            <p:cNvSpPr>
              <a:spLocks noChangeShapeType="1"/>
            </p:cNvSpPr>
            <p:nvPr/>
          </p:nvSpPr>
          <p:spPr bwMode="auto">
            <a:xfrm flipV="1">
              <a:off x="1247" y="2659"/>
              <a:ext cx="2404" cy="137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3" name="Line 163"/>
            <p:cNvSpPr>
              <a:spLocks noChangeShapeType="1"/>
            </p:cNvSpPr>
            <p:nvPr/>
          </p:nvSpPr>
          <p:spPr bwMode="auto">
            <a:xfrm flipV="1">
              <a:off x="1247" y="1707"/>
              <a:ext cx="2404" cy="235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4" name="Line 164"/>
            <p:cNvSpPr>
              <a:spLocks noChangeShapeType="1"/>
            </p:cNvSpPr>
            <p:nvPr/>
          </p:nvSpPr>
          <p:spPr bwMode="auto">
            <a:xfrm flipV="1">
              <a:off x="1292" y="164"/>
              <a:ext cx="2314" cy="388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5" name="Line 165"/>
            <p:cNvSpPr>
              <a:spLocks noChangeShapeType="1"/>
            </p:cNvSpPr>
            <p:nvPr/>
          </p:nvSpPr>
          <p:spPr bwMode="auto">
            <a:xfrm>
              <a:off x="3969" y="2675"/>
              <a:ext cx="0" cy="1297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6" name="Line 166"/>
            <p:cNvSpPr>
              <a:spLocks noChangeShapeType="1"/>
            </p:cNvSpPr>
            <p:nvPr/>
          </p:nvSpPr>
          <p:spPr bwMode="auto">
            <a:xfrm>
              <a:off x="4307" y="1752"/>
              <a:ext cx="0" cy="2226"/>
            </a:xfrm>
            <a:prstGeom prst="line">
              <a:avLst/>
            </a:prstGeom>
            <a:noFill/>
            <a:ln w="28575">
              <a:solidFill>
                <a:srgbClr val="003399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7" name="Line 167"/>
            <p:cNvSpPr>
              <a:spLocks noChangeShapeType="1"/>
            </p:cNvSpPr>
            <p:nvPr/>
          </p:nvSpPr>
          <p:spPr bwMode="auto">
            <a:xfrm>
              <a:off x="4647" y="163"/>
              <a:ext cx="0" cy="3815"/>
            </a:xfrm>
            <a:prstGeom prst="line">
              <a:avLst/>
            </a:prstGeom>
            <a:noFill/>
            <a:ln w="28575">
              <a:solidFill>
                <a:srgbClr val="0066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8" name="Rectangle 168"/>
            <p:cNvSpPr>
              <a:spLocks/>
            </p:cNvSpPr>
            <p:nvPr/>
          </p:nvSpPr>
          <p:spPr bwMode="auto">
            <a:xfrm rot="-5400000">
              <a:off x="3401" y="3136"/>
              <a:ext cx="817" cy="3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342900" indent="-34290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700" b="1">
                  <a:solidFill>
                    <a:srgbClr val="FF0000"/>
                  </a:solidFill>
                </a:rPr>
                <a:t>tg 30°</a:t>
              </a:r>
              <a:endParaRPr lang="cs-CZ" sz="1700">
                <a:solidFill>
                  <a:srgbClr val="FF0000"/>
                </a:solidFill>
              </a:endParaRPr>
            </a:p>
          </p:txBody>
        </p:sp>
        <p:sp>
          <p:nvSpPr>
            <p:cNvPr id="12309" name="Rectangle 169"/>
            <p:cNvSpPr>
              <a:spLocks/>
            </p:cNvSpPr>
            <p:nvPr/>
          </p:nvSpPr>
          <p:spPr bwMode="auto">
            <a:xfrm rot="-5400000">
              <a:off x="3742" y="2614"/>
              <a:ext cx="771" cy="3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342900" indent="-34290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500" b="1">
                  <a:solidFill>
                    <a:srgbClr val="003399"/>
                  </a:solidFill>
                </a:rPr>
                <a:t>tg 45°</a:t>
              </a:r>
              <a:endParaRPr lang="cs-CZ" sz="1500">
                <a:solidFill>
                  <a:srgbClr val="003399"/>
                </a:solidFill>
              </a:endParaRPr>
            </a:p>
          </p:txBody>
        </p:sp>
        <p:sp>
          <p:nvSpPr>
            <p:cNvPr id="12310" name="Rectangle 170"/>
            <p:cNvSpPr>
              <a:spLocks/>
            </p:cNvSpPr>
            <p:nvPr/>
          </p:nvSpPr>
          <p:spPr bwMode="auto">
            <a:xfrm rot="-5400000">
              <a:off x="4036" y="1866"/>
              <a:ext cx="907" cy="3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342900" indent="-34290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700" b="1">
                  <a:solidFill>
                    <a:srgbClr val="006600"/>
                  </a:solidFill>
                </a:rPr>
                <a:t>tg 60°</a:t>
              </a:r>
              <a:endParaRPr lang="cs-CZ" sz="1700">
                <a:solidFill>
                  <a:srgbClr val="006600"/>
                </a:solidFill>
              </a:endParaRPr>
            </a:p>
          </p:txBody>
        </p:sp>
        <p:sp>
          <p:nvSpPr>
            <p:cNvPr id="12311" name="Line 171"/>
            <p:cNvSpPr>
              <a:spLocks noChangeShapeType="1"/>
            </p:cNvSpPr>
            <p:nvPr/>
          </p:nvSpPr>
          <p:spPr bwMode="auto">
            <a:xfrm flipH="1" flipV="1">
              <a:off x="3606" y="91"/>
              <a:ext cx="0" cy="38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2" name="Line 172"/>
            <p:cNvSpPr>
              <a:spLocks noChangeShapeType="1"/>
            </p:cNvSpPr>
            <p:nvPr/>
          </p:nvSpPr>
          <p:spPr bwMode="auto">
            <a:xfrm>
              <a:off x="3606" y="2682"/>
              <a:ext cx="38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3" name="Line 173"/>
            <p:cNvSpPr>
              <a:spLocks noChangeShapeType="1"/>
            </p:cNvSpPr>
            <p:nvPr/>
          </p:nvSpPr>
          <p:spPr bwMode="auto">
            <a:xfrm>
              <a:off x="3606" y="1752"/>
              <a:ext cx="7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4" name="Line 174"/>
            <p:cNvSpPr>
              <a:spLocks noChangeShapeType="1"/>
            </p:cNvSpPr>
            <p:nvPr/>
          </p:nvSpPr>
          <p:spPr bwMode="auto">
            <a:xfrm>
              <a:off x="3606" y="164"/>
              <a:ext cx="10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3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3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3000"/>
                                        <p:tgtEl>
                                          <p:spTgt spid="13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15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115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0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1" dur="115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2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115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4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  <p:bldP spid="13400" grpId="0"/>
      <p:bldP spid="1340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7488237" cy="1223963"/>
          </a:xfrm>
        </p:spPr>
        <p:txBody>
          <a:bodyPr/>
          <a:lstStyle/>
          <a:p>
            <a:pPr eaLnBrk="1" hangingPunct="1"/>
            <a:r>
              <a:rPr lang="cs-CZ" sz="3000" smtClean="0"/>
              <a:t>Jaké jsou základní hodnoty funkce </a:t>
            </a:r>
            <a:br>
              <a:rPr lang="cs-CZ" sz="3000" smtClean="0"/>
            </a:br>
            <a:r>
              <a:rPr lang="cs-CZ" sz="3000" smtClean="0"/>
              <a:t>sin (x) a kde je lze najít ?</a:t>
            </a:r>
          </a:p>
        </p:txBody>
      </p:sp>
      <p:sp>
        <p:nvSpPr>
          <p:cNvPr id="15437" name="Text Box 77"/>
          <p:cNvSpPr txBox="1">
            <a:spLocks noChangeArrowheads="1"/>
          </p:cNvSpPr>
          <p:nvPr/>
        </p:nvSpPr>
        <p:spPr bwMode="auto">
          <a:xfrm>
            <a:off x="395288" y="2276475"/>
            <a:ext cx="8353425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Hodnoty funkce sinus nalezneme: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v základní tabulce (budoucí studenti SŠ znají zpaměti)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na kalkulačce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v matematicko-fyzikálních tabulkách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pomocí on-line kalkulátoru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5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5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54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15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4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Text Box 28"/>
          <p:cNvSpPr>
            <a:spLocks noChangeArrowheads="1"/>
          </p:cNvSpPr>
          <p:nvPr>
            <p:ph type="title"/>
          </p:nvPr>
        </p:nvSpPr>
        <p:spPr>
          <a:noFill/>
        </p:spPr>
        <p:txBody>
          <a:bodyPr anchor="ctr"/>
          <a:lstStyle/>
          <a:p>
            <a:pPr eaLnBrk="1" hangingPunct="1">
              <a:spcBef>
                <a:spcPct val="50000"/>
              </a:spcBef>
            </a:pPr>
            <a:r>
              <a:rPr lang="cs-CZ" smtClean="0"/>
              <a:t>Zjednodušená tabulka</a:t>
            </a:r>
          </a:p>
        </p:txBody>
      </p:sp>
      <p:graphicFrame>
        <p:nvGraphicFramePr>
          <p:cNvPr id="147519" name="Group 63"/>
          <p:cNvGraphicFramePr>
            <a:graphicFrameLocks noGrp="1"/>
          </p:cNvGraphicFramePr>
          <p:nvPr>
            <p:ph idx="1"/>
          </p:nvPr>
        </p:nvGraphicFramePr>
        <p:xfrm>
          <a:off x="468313" y="2565400"/>
          <a:ext cx="8229600" cy="2087563"/>
        </p:xfrm>
        <a:graphic>
          <a:graphicData uri="http://schemas.openxmlformats.org/drawingml/2006/table">
            <a:tbl>
              <a:tblPr/>
              <a:tblGrid>
                <a:gridCol w="1371600"/>
                <a:gridCol w="1373187"/>
                <a:gridCol w="1370013"/>
                <a:gridCol w="1370012"/>
                <a:gridCol w="1373188"/>
                <a:gridCol w="1371600"/>
              </a:tblGrid>
              <a:tr h="10445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l-GR" sz="2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α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0°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90°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2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sin </a:t>
                      </a:r>
                      <a:r>
                        <a:rPr kumimoji="0" lang="el-GR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α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--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7529" name="Object 73"/>
          <p:cNvGraphicFramePr>
            <a:graphicFrameLocks noChangeAspect="1"/>
          </p:cNvGraphicFramePr>
          <p:nvPr/>
        </p:nvGraphicFramePr>
        <p:xfrm>
          <a:off x="2411413" y="3933825"/>
          <a:ext cx="280987" cy="393700"/>
        </p:xfrm>
        <a:graphic>
          <a:graphicData uri="http://schemas.openxmlformats.org/presentationml/2006/ole">
            <p:oleObj spid="_x0000_s2050" name="Rovnice" r:id="rId3" imgW="126720" imgH="177480" progId="Equation.3">
              <p:embed/>
            </p:oleObj>
          </a:graphicData>
        </a:graphic>
      </p:graphicFrame>
      <p:graphicFrame>
        <p:nvGraphicFramePr>
          <p:cNvPr id="147533" name="Object 77"/>
          <p:cNvGraphicFramePr>
            <a:graphicFrameLocks noChangeAspect="1"/>
          </p:cNvGraphicFramePr>
          <p:nvPr/>
        </p:nvGraphicFramePr>
        <p:xfrm>
          <a:off x="6413500" y="3870325"/>
          <a:ext cx="504825" cy="504825"/>
        </p:xfrm>
        <a:graphic>
          <a:graphicData uri="http://schemas.openxmlformats.org/presentationml/2006/ole">
            <p:oleObj spid="_x0000_s2051" name="Equation" r:id="rId4" imgW="228600" imgH="228600" progId="Equation.DSMT4">
              <p:embed/>
            </p:oleObj>
          </a:graphicData>
        </a:graphic>
      </p:graphicFrame>
      <p:graphicFrame>
        <p:nvGraphicFramePr>
          <p:cNvPr id="147534" name="Object 78"/>
          <p:cNvGraphicFramePr>
            <a:graphicFrameLocks noChangeAspect="1"/>
          </p:cNvGraphicFramePr>
          <p:nvPr/>
        </p:nvGraphicFramePr>
        <p:xfrm>
          <a:off x="3635375" y="3644900"/>
          <a:ext cx="560388" cy="955675"/>
        </p:xfrm>
        <a:graphic>
          <a:graphicData uri="http://schemas.openxmlformats.org/presentationml/2006/ole">
            <p:oleObj spid="_x0000_s2052" name="Equation" r:id="rId5" imgW="253800" imgH="431640" progId="Equation.DSMT4">
              <p:embed/>
            </p:oleObj>
          </a:graphicData>
        </a:graphic>
      </p:graphicFrame>
      <p:graphicFrame>
        <p:nvGraphicFramePr>
          <p:cNvPr id="147535" name="Object 79"/>
          <p:cNvGraphicFramePr>
            <a:graphicFrameLocks noChangeAspect="1"/>
          </p:cNvGraphicFramePr>
          <p:nvPr/>
        </p:nvGraphicFramePr>
        <p:xfrm>
          <a:off x="5219700" y="3933825"/>
          <a:ext cx="225425" cy="365125"/>
        </p:xfrm>
        <a:graphic>
          <a:graphicData uri="http://schemas.openxmlformats.org/presentationml/2006/ole">
            <p:oleObj spid="_x0000_s2053" name="Rovnice" r:id="rId6" imgW="10152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7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7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7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7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7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9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1773238"/>
            <a:ext cx="6096000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Rectangle 3"/>
          <p:cNvSpPr>
            <a:spLocks noChangeArrowheads="1"/>
          </p:cNvSpPr>
          <p:nvPr/>
        </p:nvSpPr>
        <p:spPr bwMode="auto">
          <a:xfrm>
            <a:off x="971550" y="333375"/>
            <a:ext cx="7850188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600">
                <a:solidFill>
                  <a:schemeClr val="tx2"/>
                </a:solidFill>
              </a:rPr>
              <a:t>On-line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 </a:t>
            </a:r>
            <a:r>
              <a:rPr lang="cs-CZ" sz="3600">
                <a:solidFill>
                  <a:schemeClr val="tx2"/>
                </a:solidFill>
              </a:rPr>
              <a:t>kalkul</a:t>
            </a:r>
            <a:r>
              <a:rPr lang="cs-CZ" sz="3600">
                <a:solidFill>
                  <a:schemeClr val="tx2"/>
                </a:solidFill>
                <a:latin typeface="Century Gothic" pitchFamily="34" charset="0"/>
              </a:rPr>
              <a:t>á</a:t>
            </a:r>
            <a:r>
              <a:rPr lang="cs-CZ" sz="3600">
                <a:solidFill>
                  <a:schemeClr val="tx2"/>
                </a:solidFill>
              </a:rPr>
              <a:t>tor</a:t>
            </a:r>
            <a:endParaRPr lang="cs-CZ" sz="2400" b="1">
              <a:solidFill>
                <a:schemeClr val="tx2"/>
              </a:solidFill>
              <a:latin typeface="Century Gothic" pitchFamily="34" charset="0"/>
            </a:endParaRPr>
          </a:p>
        </p:txBody>
      </p:sp>
      <p:sp>
        <p:nvSpPr>
          <p:cNvPr id="3077" name="Rectangle 6"/>
          <p:cNvSpPr>
            <a:spLocks noChangeArrowheads="1"/>
          </p:cNvSpPr>
          <p:nvPr/>
        </p:nvSpPr>
        <p:spPr bwMode="auto">
          <a:xfrm>
            <a:off x="1057275" y="893763"/>
            <a:ext cx="7850188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1400">
                <a:solidFill>
                  <a:schemeClr val="tx2"/>
                </a:solidFill>
              </a:rPr>
              <a:t>Uveřejněný odkaz </a:t>
            </a:r>
            <a:r>
              <a:rPr lang="cs-CZ" sz="1400"/>
              <a:t>[cit. 2012-18-04]. Dostupný z WWW:</a:t>
            </a:r>
            <a:r>
              <a:rPr lang="cs-CZ"/>
              <a:t> </a:t>
            </a:r>
            <a:r>
              <a:rPr lang="cs-CZ" sz="1600" b="1">
                <a:solidFill>
                  <a:schemeClr val="tx2"/>
                </a:solidFill>
                <a:latin typeface="Century Gothic" pitchFamily="34" charset="0"/>
                <a:hlinkClick r:id="rId4"/>
              </a:rPr>
              <a:t>http://easycalculation.com/trigonometry/trigonometry.php</a:t>
            </a:r>
            <a:endParaRPr lang="cs-CZ" sz="1600" b="1">
              <a:solidFill>
                <a:schemeClr val="tx2"/>
              </a:solidFill>
              <a:latin typeface="Century Gothic" pitchFamily="34" charset="0"/>
            </a:endParaRPr>
          </a:p>
        </p:txBody>
      </p:sp>
      <p:sp>
        <p:nvSpPr>
          <p:cNvPr id="3078" name="AutoShape 7"/>
          <p:cNvSpPr>
            <a:spLocks noChangeArrowheads="1"/>
          </p:cNvSpPr>
          <p:nvPr/>
        </p:nvSpPr>
        <p:spPr bwMode="auto">
          <a:xfrm>
            <a:off x="6443663" y="2060575"/>
            <a:ext cx="2303462" cy="433388"/>
          </a:xfrm>
          <a:prstGeom prst="wedgeRoundRectCallout">
            <a:avLst>
              <a:gd name="adj1" fmla="val -90042"/>
              <a:gd name="adj2" fmla="val 12273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Zde zadej hodnotu</a:t>
            </a:r>
          </a:p>
        </p:txBody>
      </p:sp>
      <p:sp>
        <p:nvSpPr>
          <p:cNvPr id="3079" name="Rectangle 3"/>
          <p:cNvSpPr>
            <a:spLocks noChangeArrowheads="1"/>
          </p:cNvSpPr>
          <p:nvPr/>
        </p:nvSpPr>
        <p:spPr bwMode="auto">
          <a:xfrm>
            <a:off x="1042988" y="476250"/>
            <a:ext cx="7850187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On-line kalkulátor goniometrických funkcí </a:t>
            </a:r>
          </a:p>
        </p:txBody>
      </p:sp>
      <p:graphicFrame>
        <p:nvGraphicFramePr>
          <p:cNvPr id="3074" name="Rectangle 4"/>
          <p:cNvGraphicFramePr>
            <a:graphicFrameLocks/>
          </p:cNvGraphicFramePr>
          <p:nvPr/>
        </p:nvGraphicFramePr>
        <p:xfrm>
          <a:off x="1524000" y="1397000"/>
          <a:ext cx="6096000" cy="4064000"/>
        </p:xfrm>
        <a:graphic>
          <a:graphicData uri="http://schemas.openxmlformats.org/presentationml/2006/ole">
            <p:oleObj spid="_x0000_s3074" name="Rovnice" r:id="rId5" imgW="0" imgH="0" progId="Equation.3">
              <p:embed/>
            </p:oleObj>
          </a:graphicData>
        </a:graphic>
      </p:graphicFrame>
      <p:sp>
        <p:nvSpPr>
          <p:cNvPr id="3080" name="AutoShape 8"/>
          <p:cNvSpPr>
            <a:spLocks noChangeArrowheads="1"/>
          </p:cNvSpPr>
          <p:nvPr/>
        </p:nvSpPr>
        <p:spPr bwMode="auto">
          <a:xfrm>
            <a:off x="539750" y="4221163"/>
            <a:ext cx="2376488" cy="431800"/>
          </a:xfrm>
          <a:prstGeom prst="wedgeRoundRectCallout">
            <a:avLst>
              <a:gd name="adj1" fmla="val 79995"/>
              <a:gd name="adj2" fmla="val 203310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Zde je hodnota tg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8229600" cy="1425575"/>
          </a:xfrm>
        </p:spPr>
        <p:txBody>
          <a:bodyPr/>
          <a:lstStyle/>
          <a:p>
            <a:pPr eaLnBrk="1" hangingPunct="1"/>
            <a:r>
              <a:rPr lang="cs-CZ" smtClean="0"/>
              <a:t>K jakým výpočtů </a:t>
            </a:r>
            <a:br>
              <a:rPr lang="cs-CZ" smtClean="0"/>
            </a:br>
            <a:r>
              <a:rPr lang="cs-CZ" smtClean="0"/>
              <a:t>použít funkcí sinus?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332038"/>
            <a:ext cx="8229600" cy="3689350"/>
          </a:xfrm>
        </p:spPr>
        <p:txBody>
          <a:bodyPr/>
          <a:lstStyle/>
          <a:p>
            <a:pPr marL="609600" indent="-609600" eaLnBrk="1" hangingPunct="1">
              <a:spcAft>
                <a:spcPct val="50000"/>
              </a:spcAft>
              <a:buFontTx/>
              <a:buAutoNum type="arabicPeriod"/>
            </a:pPr>
            <a:r>
              <a:rPr lang="cs-CZ" sz="2600" smtClean="0"/>
              <a:t>k výpočtu </a:t>
            </a:r>
            <a:r>
              <a:rPr lang="cs-CZ" sz="2600" b="1" smtClean="0">
                <a:solidFill>
                  <a:srgbClr val="FF5050"/>
                </a:solidFill>
              </a:rPr>
              <a:t>velikosti úhlu</a:t>
            </a:r>
            <a:r>
              <a:rPr lang="cs-CZ" sz="2600" smtClean="0"/>
              <a:t> – pokud známe délku protilehlé a přilehlé odvěsny</a:t>
            </a:r>
          </a:p>
          <a:p>
            <a:pPr marL="609600" indent="-609600" eaLnBrk="1" hangingPunct="1">
              <a:spcAft>
                <a:spcPct val="50000"/>
              </a:spcAft>
              <a:buFontTx/>
              <a:buAutoNum type="arabicPeriod"/>
            </a:pPr>
            <a:r>
              <a:rPr lang="cs-CZ" sz="2600" smtClean="0"/>
              <a:t>k výpočtu </a:t>
            </a:r>
            <a:r>
              <a:rPr lang="cs-CZ" sz="2600" b="1" smtClean="0">
                <a:solidFill>
                  <a:srgbClr val="FF5050"/>
                </a:solidFill>
              </a:rPr>
              <a:t>délky protilehlé odvěsny</a:t>
            </a:r>
            <a:r>
              <a:rPr lang="cs-CZ" sz="2600" smtClean="0"/>
              <a:t> – známe-li délku přilehlé odvěsny a velikost úhlu</a:t>
            </a:r>
          </a:p>
          <a:p>
            <a:pPr marL="609600" indent="-609600" eaLnBrk="1" hangingPunct="1">
              <a:spcAft>
                <a:spcPct val="50000"/>
              </a:spcAft>
              <a:buFontTx/>
              <a:buAutoNum type="arabicPeriod"/>
            </a:pPr>
            <a:r>
              <a:rPr lang="cs-CZ" sz="2600" smtClean="0"/>
              <a:t>k výpočtu </a:t>
            </a:r>
            <a:r>
              <a:rPr lang="cs-CZ" sz="2600" b="1" smtClean="0">
                <a:solidFill>
                  <a:srgbClr val="FF5050"/>
                </a:solidFill>
              </a:rPr>
              <a:t>délky přilehlé</a:t>
            </a:r>
            <a:r>
              <a:rPr lang="cs-CZ" sz="2600" smtClean="0"/>
              <a:t> </a:t>
            </a:r>
            <a:r>
              <a:rPr lang="cs-CZ" sz="2600" b="1" smtClean="0">
                <a:solidFill>
                  <a:srgbClr val="FF5050"/>
                </a:solidFill>
              </a:rPr>
              <a:t>odvěsny</a:t>
            </a:r>
            <a:r>
              <a:rPr lang="cs-CZ" sz="2600" smtClean="0"/>
              <a:t> – známe-li délku protilehlé odvěsny a velikost úhlu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1219200"/>
          </a:xfrm>
        </p:spPr>
        <p:txBody>
          <a:bodyPr/>
          <a:lstStyle/>
          <a:p>
            <a:pPr eaLnBrk="1" hangingPunct="1"/>
            <a:r>
              <a:rPr lang="cs-CZ" sz="3500" smtClean="0"/>
              <a:t>Příklad 1</a:t>
            </a:r>
          </a:p>
        </p:txBody>
      </p:sp>
      <p:pic>
        <p:nvPicPr>
          <p:cNvPr id="4103" name="Picture 78" descr="první priklad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8313" y="2781300"/>
            <a:ext cx="4038600" cy="2276475"/>
          </a:xfrm>
          <a:noFill/>
        </p:spPr>
      </p:pic>
      <p:sp>
        <p:nvSpPr>
          <p:cNvPr id="4104" name="Rectangle 6"/>
          <p:cNvSpPr>
            <a:spLocks/>
          </p:cNvSpPr>
          <p:nvPr/>
        </p:nvSpPr>
        <p:spPr bwMode="auto">
          <a:xfrm>
            <a:off x="539750" y="1312863"/>
            <a:ext cx="7561263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altLang="zh-CN" sz="2300"/>
              <a:t>Vypočítejte velikost označeného úhlu v pravoúhlém </a:t>
            </a:r>
            <a:r>
              <a:rPr lang="cs-CZ" altLang="zh-CN" sz="2300">
                <a:sym typeface="Symbol" pitchFamily="18" charset="2"/>
              </a:rPr>
              <a:t></a:t>
            </a:r>
            <a:r>
              <a:rPr lang="cs-CZ" altLang="zh-CN" sz="2300"/>
              <a:t>, jehož strany mají délky a = 6 cm a b =8 cm.</a:t>
            </a:r>
            <a:endParaRPr lang="cs-CZ" sz="2300"/>
          </a:p>
        </p:txBody>
      </p:sp>
      <p:graphicFrame>
        <p:nvGraphicFramePr>
          <p:cNvPr id="156683" name="Object 11"/>
          <p:cNvGraphicFramePr>
            <a:graphicFrameLocks noChangeAspect="1"/>
          </p:cNvGraphicFramePr>
          <p:nvPr/>
        </p:nvGraphicFramePr>
        <p:xfrm>
          <a:off x="6275388" y="3284538"/>
          <a:ext cx="1144587" cy="825500"/>
        </p:xfrm>
        <a:graphic>
          <a:graphicData uri="http://schemas.openxmlformats.org/presentationml/2006/ole">
            <p:oleObj spid="_x0000_s4098" name="Equation" r:id="rId4" imgW="545760" imgH="393480" progId="Equation.DSMT4">
              <p:embed/>
            </p:oleObj>
          </a:graphicData>
        </a:graphic>
      </p:graphicFrame>
      <p:graphicFrame>
        <p:nvGraphicFramePr>
          <p:cNvPr id="156691" name="Object 19"/>
          <p:cNvGraphicFramePr>
            <a:graphicFrameLocks noChangeAspect="1"/>
          </p:cNvGraphicFramePr>
          <p:nvPr/>
        </p:nvGraphicFramePr>
        <p:xfrm>
          <a:off x="6227763" y="4508500"/>
          <a:ext cx="1438275" cy="425450"/>
        </p:xfrm>
        <a:graphic>
          <a:graphicData uri="http://schemas.openxmlformats.org/presentationml/2006/ole">
            <p:oleObj spid="_x0000_s4099" name="Equation" r:id="rId5" imgW="685800" imgH="203040" progId="Equation.DSMT4">
              <p:embed/>
            </p:oleObj>
          </a:graphicData>
        </a:graphic>
      </p:graphicFrame>
      <p:graphicFrame>
        <p:nvGraphicFramePr>
          <p:cNvPr id="156692" name="Object 20"/>
          <p:cNvGraphicFramePr>
            <a:graphicFrameLocks noChangeAspect="1"/>
          </p:cNvGraphicFramePr>
          <p:nvPr/>
        </p:nvGraphicFramePr>
        <p:xfrm>
          <a:off x="6227763" y="5300663"/>
          <a:ext cx="1465262" cy="373062"/>
        </p:xfrm>
        <a:graphic>
          <a:graphicData uri="http://schemas.openxmlformats.org/presentationml/2006/ole">
            <p:oleObj spid="_x0000_s4100" name="Equation" r:id="rId6" imgW="698400" imgH="177480" progId="Equation.DSMT4">
              <p:embed/>
            </p:oleObj>
          </a:graphicData>
        </a:graphic>
      </p:graphicFrame>
      <p:graphicFrame>
        <p:nvGraphicFramePr>
          <p:cNvPr id="2" name="Object 11"/>
          <p:cNvGraphicFramePr>
            <a:graphicFrameLocks noChangeAspect="1"/>
          </p:cNvGraphicFramePr>
          <p:nvPr>
            <p:ph sz="half" idx="2"/>
          </p:nvPr>
        </p:nvGraphicFramePr>
        <p:xfrm>
          <a:off x="6232525" y="2378075"/>
          <a:ext cx="1074738" cy="774700"/>
        </p:xfrm>
        <a:graphic>
          <a:graphicData uri="http://schemas.openxmlformats.org/presentationml/2006/ole">
            <p:oleObj spid="_x0000_s4101" name="Equation" r:id="rId7" imgW="545760" imgH="393480" progId="Equation.DSMT4">
              <p:embed/>
            </p:oleObj>
          </a:graphicData>
        </a:graphic>
      </p:graphicFrame>
      <p:sp>
        <p:nvSpPr>
          <p:cNvPr id="21590" name="Line 86"/>
          <p:cNvSpPr>
            <a:spLocks noChangeShapeType="1"/>
          </p:cNvSpPr>
          <p:nvPr/>
        </p:nvSpPr>
        <p:spPr bwMode="auto">
          <a:xfrm flipH="1">
            <a:off x="755650" y="4652963"/>
            <a:ext cx="33845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1591" name="Line 87"/>
          <p:cNvSpPr>
            <a:spLocks noChangeShapeType="1"/>
          </p:cNvSpPr>
          <p:nvPr/>
        </p:nvSpPr>
        <p:spPr bwMode="auto">
          <a:xfrm flipV="1">
            <a:off x="755650" y="2995613"/>
            <a:ext cx="3384550" cy="17287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2159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2159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0" fill="hold"/>
                                        <p:tgtEl>
                                          <p:spTgt spid="2159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12" dur="5000" fill="hold"/>
                                        <p:tgtEl>
                                          <p:spTgt spid="2159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0"/>
                                        <p:tgtEl>
                                          <p:spTgt spid="156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0"/>
                                        <p:tgtEl>
                                          <p:spTgt spid="156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0"/>
                                        <p:tgtEl>
                                          <p:spTgt spid="156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500" b="1">
                <a:solidFill>
                  <a:schemeClr val="tx2"/>
                </a:solidFill>
              </a:rPr>
              <a:t>Příklad 2</a:t>
            </a:r>
          </a:p>
        </p:txBody>
      </p:sp>
      <p:sp>
        <p:nvSpPr>
          <p:cNvPr id="5128" name="Rectangle 5"/>
          <p:cNvSpPr>
            <a:spLocks/>
          </p:cNvSpPr>
          <p:nvPr/>
        </p:nvSpPr>
        <p:spPr bwMode="auto">
          <a:xfrm>
            <a:off x="468313" y="1384300"/>
            <a:ext cx="8064500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altLang="zh-CN" sz="2300"/>
              <a:t>V pravoúhlém </a:t>
            </a:r>
            <a:r>
              <a:rPr lang="cs-CZ" altLang="zh-CN" sz="2300">
                <a:sym typeface="Symbol" pitchFamily="18" charset="2"/>
              </a:rPr>
              <a:t></a:t>
            </a:r>
            <a:r>
              <a:rPr lang="cs-CZ" altLang="zh-CN" sz="2300"/>
              <a:t> vypočítejte délku odvěsny protilehlé k úhlu </a:t>
            </a:r>
            <a:r>
              <a:rPr lang="cs-CZ" altLang="zh-CN" sz="2300">
                <a:sym typeface="Symbol" pitchFamily="18" charset="2"/>
              </a:rPr>
              <a:t> víte-li, že délka přilehlé odvěsny 15 cm a úhel  = 26°</a:t>
            </a:r>
            <a:endParaRPr lang="cs-CZ" sz="2300">
              <a:sym typeface="Symbol" pitchFamily="18" charset="2"/>
            </a:endParaRPr>
          </a:p>
        </p:txBody>
      </p:sp>
      <p:pic>
        <p:nvPicPr>
          <p:cNvPr id="5129" name="Picture 6" descr="druhy prikla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2420938"/>
            <a:ext cx="4824413" cy="291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6692" name="Object 20"/>
          <p:cNvGraphicFramePr>
            <a:graphicFrameLocks noChangeAspect="1"/>
          </p:cNvGraphicFramePr>
          <p:nvPr/>
        </p:nvGraphicFramePr>
        <p:xfrm>
          <a:off x="6588125" y="4292600"/>
          <a:ext cx="2232025" cy="490538"/>
        </p:xfrm>
        <a:graphic>
          <a:graphicData uri="http://schemas.openxmlformats.org/presentationml/2006/ole">
            <p:oleObj spid="_x0000_s5122" name="Equation" r:id="rId4" imgW="927000" imgH="203040" progId="Equation.DSMT4">
              <p:embed/>
            </p:oleObj>
          </a:graphicData>
        </a:graphic>
      </p:graphicFrame>
      <p:graphicFrame>
        <p:nvGraphicFramePr>
          <p:cNvPr id="156683" name="Object 11"/>
          <p:cNvGraphicFramePr>
            <a:graphicFrameLocks noChangeAspect="1"/>
          </p:cNvGraphicFramePr>
          <p:nvPr/>
        </p:nvGraphicFramePr>
        <p:xfrm>
          <a:off x="4338638" y="3789363"/>
          <a:ext cx="1173162" cy="825500"/>
        </p:xfrm>
        <a:graphic>
          <a:graphicData uri="http://schemas.openxmlformats.org/presentationml/2006/ole">
            <p:oleObj spid="_x0000_s5123" name="Equation" r:id="rId5" imgW="558720" imgH="393480" progId="Equation.DSMT4">
              <p:embed/>
            </p:oleObj>
          </a:graphicData>
        </a:graphic>
      </p:graphicFrame>
      <p:graphicFrame>
        <p:nvGraphicFramePr>
          <p:cNvPr id="156691" name="Object 19"/>
          <p:cNvGraphicFramePr>
            <a:graphicFrameLocks noChangeAspect="1"/>
          </p:cNvGraphicFramePr>
          <p:nvPr/>
        </p:nvGraphicFramePr>
        <p:xfrm>
          <a:off x="4356100" y="4797425"/>
          <a:ext cx="1466850" cy="825500"/>
        </p:xfrm>
        <a:graphic>
          <a:graphicData uri="http://schemas.openxmlformats.org/presentationml/2006/ole">
            <p:oleObj spid="_x0000_s5124" name="Equation" r:id="rId6" imgW="698400" imgH="393480" progId="Equation.DSMT4">
              <p:embed/>
            </p:oleObj>
          </a:graphicData>
        </a:graphic>
      </p:graphicFrame>
      <p:graphicFrame>
        <p:nvGraphicFramePr>
          <p:cNvPr id="2" name="Object 20"/>
          <p:cNvGraphicFramePr>
            <a:graphicFrameLocks noChangeAspect="1"/>
          </p:cNvGraphicFramePr>
          <p:nvPr/>
        </p:nvGraphicFramePr>
        <p:xfrm>
          <a:off x="6588125" y="3068638"/>
          <a:ext cx="1728788" cy="876300"/>
        </p:xfrm>
        <a:graphic>
          <a:graphicData uri="http://schemas.openxmlformats.org/presentationml/2006/ole">
            <p:oleObj spid="_x0000_s5125" name="Equation" r:id="rId7" imgW="774360" imgH="393480" progId="Equation.DSMT4">
              <p:embed/>
            </p:oleObj>
          </a:graphicData>
        </a:graphic>
      </p:graphicFrame>
      <p:graphicFrame>
        <p:nvGraphicFramePr>
          <p:cNvPr id="156693" name="Object 21"/>
          <p:cNvGraphicFramePr>
            <a:graphicFrameLocks noChangeAspect="1"/>
          </p:cNvGraphicFramePr>
          <p:nvPr/>
        </p:nvGraphicFramePr>
        <p:xfrm>
          <a:off x="6588125" y="5373688"/>
          <a:ext cx="2016125" cy="487362"/>
        </p:xfrm>
        <a:graphic>
          <a:graphicData uri="http://schemas.openxmlformats.org/presentationml/2006/ole">
            <p:oleObj spid="_x0000_s5126" name="Equation" r:id="rId8" imgW="838080" imgH="203040" progId="Equation.DSMT4">
              <p:embed/>
            </p:oleObj>
          </a:graphicData>
        </a:graphic>
      </p:graphicFrame>
      <p:sp>
        <p:nvSpPr>
          <p:cNvPr id="30732" name="Line 12"/>
          <p:cNvSpPr>
            <a:spLocks noChangeShapeType="1"/>
          </p:cNvSpPr>
          <p:nvPr/>
        </p:nvSpPr>
        <p:spPr bwMode="auto">
          <a:xfrm flipV="1">
            <a:off x="900113" y="2781300"/>
            <a:ext cx="4103687" cy="230346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33" name="Arc 13"/>
          <p:cNvSpPr>
            <a:spLocks/>
          </p:cNvSpPr>
          <p:nvPr/>
        </p:nvSpPr>
        <p:spPr bwMode="auto">
          <a:xfrm rot="701362" flipH="1" flipV="1">
            <a:off x="4140200" y="2781300"/>
            <a:ext cx="215900" cy="365125"/>
          </a:xfrm>
          <a:custGeom>
            <a:avLst/>
            <a:gdLst>
              <a:gd name="T0" fmla="*/ 85131 w 21600"/>
              <a:gd name="T1" fmla="*/ 0 h 21909"/>
              <a:gd name="T2" fmla="*/ 214920 w 21600"/>
              <a:gd name="T3" fmla="*/ 365125 h 21909"/>
              <a:gd name="T4" fmla="*/ 0 w 21600"/>
              <a:gd name="T5" fmla="*/ 330811 h 21909"/>
              <a:gd name="T6" fmla="*/ 0 60000 65536"/>
              <a:gd name="T7" fmla="*/ 0 60000 65536"/>
              <a:gd name="T8" fmla="*/ 0 60000 65536"/>
              <a:gd name="T9" fmla="*/ 0 w 21600"/>
              <a:gd name="T10" fmla="*/ 0 h 21909"/>
              <a:gd name="T11" fmla="*/ 21600 w 21600"/>
              <a:gd name="T12" fmla="*/ 21909 h 2190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909" fill="none" extrusionOk="0">
                <a:moveTo>
                  <a:pt x="8516" y="0"/>
                </a:moveTo>
                <a:cubicBezTo>
                  <a:pt x="16454" y="3405"/>
                  <a:pt x="21600" y="11212"/>
                  <a:pt x="21600" y="19850"/>
                </a:cubicBezTo>
                <a:cubicBezTo>
                  <a:pt x="21600" y="20537"/>
                  <a:pt x="21567" y="21224"/>
                  <a:pt x="21501" y="21908"/>
                </a:cubicBezTo>
              </a:path>
              <a:path w="21600" h="21909" stroke="0" extrusionOk="0">
                <a:moveTo>
                  <a:pt x="8516" y="0"/>
                </a:moveTo>
                <a:cubicBezTo>
                  <a:pt x="16454" y="3405"/>
                  <a:pt x="21600" y="11212"/>
                  <a:pt x="21600" y="19850"/>
                </a:cubicBezTo>
                <a:cubicBezTo>
                  <a:pt x="21600" y="20537"/>
                  <a:pt x="21567" y="21224"/>
                  <a:pt x="21501" y="21908"/>
                </a:cubicBezTo>
                <a:lnTo>
                  <a:pt x="0" y="1985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0" fill="hold"/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2" dur="5000" fill="hold"/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0"/>
                                        <p:tgtEl>
                                          <p:spTgt spid="156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0"/>
                                        <p:tgtEl>
                                          <p:spTgt spid="156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0"/>
                                        <p:tgtEl>
                                          <p:spTgt spid="156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0"/>
                            </p:stCondLst>
                            <p:childTnLst>
                              <p:par>
                                <p:cTn id="3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0"/>
                                        <p:tgtEl>
                                          <p:spTgt spid="156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26" descr="treti priklad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627313" y="2308225"/>
            <a:ext cx="6048375" cy="3633788"/>
          </a:xfrm>
          <a:noFill/>
        </p:spPr>
      </p:pic>
      <p:sp>
        <p:nvSpPr>
          <p:cNvPr id="615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Příklad 3</a:t>
            </a:r>
          </a:p>
        </p:txBody>
      </p:sp>
      <p:sp>
        <p:nvSpPr>
          <p:cNvPr id="615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341438"/>
            <a:ext cx="7416800" cy="820737"/>
          </a:xfrm>
        </p:spPr>
        <p:txBody>
          <a:bodyPr/>
          <a:lstStyle/>
          <a:p>
            <a:pPr marL="82550" indent="2063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cs-CZ" sz="2000" b="1" smtClean="0"/>
              <a:t>Vypočti délku přilehlé odvěsny </a:t>
            </a:r>
            <a:r>
              <a:rPr lang="cs-CZ" sz="2000" b="1" i="1" smtClean="0"/>
              <a:t>c</a:t>
            </a:r>
            <a:r>
              <a:rPr lang="cs-CZ" sz="2000" b="1" smtClean="0"/>
              <a:t> pravoúhlého trojúhelníka, má-li protilehlá odvěsna a velikost 7 cm a úhel </a:t>
            </a:r>
            <a:r>
              <a:rPr lang="el-GR" sz="2000" b="1" i="1" smtClean="0"/>
              <a:t>α</a:t>
            </a:r>
            <a:r>
              <a:rPr lang="cs-CZ" sz="2000" b="1" smtClean="0"/>
              <a:t> = 35°.</a:t>
            </a:r>
            <a:endParaRPr lang="cs-CZ" sz="2000" smtClean="0"/>
          </a:p>
        </p:txBody>
      </p:sp>
      <p:graphicFrame>
        <p:nvGraphicFramePr>
          <p:cNvPr id="156692" name="Object 20"/>
          <p:cNvGraphicFramePr>
            <a:graphicFrameLocks noChangeAspect="1"/>
          </p:cNvGraphicFramePr>
          <p:nvPr>
            <p:ph sz="quarter" idx="3"/>
          </p:nvPr>
        </p:nvGraphicFramePr>
        <p:xfrm>
          <a:off x="3203575" y="4694238"/>
          <a:ext cx="1341438" cy="771525"/>
        </p:xfrm>
        <a:graphic>
          <a:graphicData uri="http://schemas.openxmlformats.org/presentationml/2006/ole">
            <p:oleObj spid="_x0000_s6146" name="Equation" r:id="rId4" imgW="711000" imgH="419040" progId="Equation.DSMT4">
              <p:embed/>
            </p:oleObj>
          </a:graphicData>
        </a:graphic>
      </p:graphicFrame>
      <p:graphicFrame>
        <p:nvGraphicFramePr>
          <p:cNvPr id="156683" name="Object 11"/>
          <p:cNvGraphicFramePr>
            <a:graphicFrameLocks noChangeAspect="1"/>
          </p:cNvGraphicFramePr>
          <p:nvPr/>
        </p:nvGraphicFramePr>
        <p:xfrm>
          <a:off x="893763" y="2781300"/>
          <a:ext cx="1146175" cy="825500"/>
        </p:xfrm>
        <a:graphic>
          <a:graphicData uri="http://schemas.openxmlformats.org/presentationml/2006/ole">
            <p:oleObj spid="_x0000_s6147" name="Equation" r:id="rId5" imgW="545760" imgH="393480" progId="Equation.DSMT4">
              <p:embed/>
            </p:oleObj>
          </a:graphicData>
        </a:graphic>
      </p:graphicFrame>
      <p:graphicFrame>
        <p:nvGraphicFramePr>
          <p:cNvPr id="156691" name="Object 19"/>
          <p:cNvGraphicFramePr>
            <a:graphicFrameLocks noChangeAspect="1"/>
          </p:cNvGraphicFramePr>
          <p:nvPr/>
        </p:nvGraphicFramePr>
        <p:xfrm>
          <a:off x="835025" y="3933825"/>
          <a:ext cx="1333500" cy="825500"/>
        </p:xfrm>
        <a:graphic>
          <a:graphicData uri="http://schemas.openxmlformats.org/presentationml/2006/ole">
            <p:oleObj spid="_x0000_s6148" name="Equation" r:id="rId6" imgW="634680" imgH="393480" progId="Equation.DSMT4">
              <p:embed/>
            </p:oleObj>
          </a:graphicData>
        </a:graphic>
      </p:graphicFrame>
      <p:graphicFrame>
        <p:nvGraphicFramePr>
          <p:cNvPr id="2" name="Object 20"/>
          <p:cNvGraphicFramePr>
            <a:graphicFrameLocks noChangeAspect="1"/>
          </p:cNvGraphicFramePr>
          <p:nvPr/>
        </p:nvGraphicFramePr>
        <p:xfrm>
          <a:off x="827088" y="5084763"/>
          <a:ext cx="1490662" cy="823912"/>
        </p:xfrm>
        <a:graphic>
          <a:graphicData uri="http://schemas.openxmlformats.org/presentationml/2006/ole">
            <p:oleObj spid="_x0000_s6149" name="Equation" r:id="rId7" imgW="711000" imgH="393480" progId="Equation.DSMT4">
              <p:embed/>
            </p:oleObj>
          </a:graphicData>
        </a:graphic>
      </p:graphicFrame>
      <p:graphicFrame>
        <p:nvGraphicFramePr>
          <p:cNvPr id="156693" name="Object 21"/>
          <p:cNvGraphicFramePr>
            <a:graphicFrameLocks noChangeAspect="1"/>
          </p:cNvGraphicFramePr>
          <p:nvPr/>
        </p:nvGraphicFramePr>
        <p:xfrm>
          <a:off x="3400425" y="5876925"/>
          <a:ext cx="1597025" cy="425450"/>
        </p:xfrm>
        <a:graphic>
          <a:graphicData uri="http://schemas.openxmlformats.org/presentationml/2006/ole">
            <p:oleObj spid="_x0000_s6150" name="Equation" r:id="rId8" imgW="761760" imgH="203040" progId="Equation.DSMT4">
              <p:embed/>
            </p:oleObj>
          </a:graphicData>
        </a:graphic>
      </p:graphicFrame>
      <p:sp>
        <p:nvSpPr>
          <p:cNvPr id="25628" name="Line 28"/>
          <p:cNvSpPr>
            <a:spLocks noChangeShapeType="1"/>
          </p:cNvSpPr>
          <p:nvPr/>
        </p:nvSpPr>
        <p:spPr bwMode="auto">
          <a:xfrm flipV="1">
            <a:off x="7956550" y="2708275"/>
            <a:ext cx="0" cy="28082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5629" name="Arc 29"/>
          <p:cNvSpPr>
            <a:spLocks/>
          </p:cNvSpPr>
          <p:nvPr/>
        </p:nvSpPr>
        <p:spPr bwMode="auto">
          <a:xfrm flipV="1">
            <a:off x="4211638" y="2708275"/>
            <a:ext cx="215900" cy="649288"/>
          </a:xfrm>
          <a:custGeom>
            <a:avLst/>
            <a:gdLst>
              <a:gd name="T0" fmla="*/ 0 w 21600"/>
              <a:gd name="T1" fmla="*/ 0 h 21600"/>
              <a:gd name="T2" fmla="*/ 215900 w 21600"/>
              <a:gd name="T3" fmla="*/ 649288 h 21600"/>
              <a:gd name="T4" fmla="*/ 0 w 21600"/>
              <a:gd name="T5" fmla="*/ 649288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256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2562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0" fill="hold"/>
                                        <p:tgtEl>
                                          <p:spTgt spid="256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12" dur="5000" fill="hold"/>
                                        <p:tgtEl>
                                          <p:spTgt spid="2562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0"/>
                                        <p:tgtEl>
                                          <p:spTgt spid="156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0"/>
                                        <p:tgtEl>
                                          <p:spTgt spid="156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0"/>
                                        <p:tgtEl>
                                          <p:spTgt spid="156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0"/>
                            </p:stCondLst>
                            <p:childTnLst>
                              <p:par>
                                <p:cTn id="3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0"/>
                                        <p:tgtEl>
                                          <p:spTgt spid="156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2000" smtClean="0"/>
              <a:t>Všechny obrázky a uvedené příklady jsou autorským dílem.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786</TotalTime>
  <Words>360</Words>
  <Application>Microsoft Office PowerPoint</Application>
  <PresentationFormat>Předvádění na obrazovce (4:3)</PresentationFormat>
  <Paragraphs>82</Paragraphs>
  <Slides>13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23" baseType="lpstr">
      <vt:lpstr>Arial</vt:lpstr>
      <vt:lpstr>Wingdings</vt:lpstr>
      <vt:lpstr>Calibri</vt:lpstr>
      <vt:lpstr>Symbol</vt:lpstr>
      <vt:lpstr>Century Gothic</vt:lpstr>
      <vt:lpstr>Times New Roman</vt:lpstr>
      <vt:lpstr>Síť</vt:lpstr>
      <vt:lpstr>PBrush</vt:lpstr>
      <vt:lpstr>Editor rovnic 3.0</vt:lpstr>
      <vt:lpstr>MathType 6.0 Equation</vt:lpstr>
      <vt:lpstr>Snímek 1</vt:lpstr>
      <vt:lpstr>Goniometrické funkce  - funkce tangens -</vt:lpstr>
      <vt:lpstr>Co jsou goniometrické funkce?</vt:lpstr>
      <vt:lpstr>funkce tangens – tg(x)</vt:lpstr>
      <vt:lpstr>funkce sinus – tg(x)</vt:lpstr>
      <vt:lpstr>Jaké jsou základní hodnoty funkce  sin (x) a kde je lze najít ?</vt:lpstr>
      <vt:lpstr>Zjednodušená tabulka</vt:lpstr>
      <vt:lpstr>Snímek 8</vt:lpstr>
      <vt:lpstr>K jakým výpočtů  použít funkcí sinus?</vt:lpstr>
      <vt:lpstr>Příklad 1</vt:lpstr>
      <vt:lpstr>Snímek 11</vt:lpstr>
      <vt:lpstr>Příklad 3</vt:lpstr>
      <vt:lpstr>Použité zdroje:</vt:lpstr>
    </vt:vector>
  </TitlesOfParts>
  <Company>Domácí použití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  - funkce sinus -</dc:title>
  <dc:creator>Květoslava Štikovcová</dc:creator>
  <cp:lastModifiedBy>Dum</cp:lastModifiedBy>
  <cp:revision>8</cp:revision>
  <dcterms:created xsi:type="dcterms:W3CDTF">2012-04-27T14:14:59Z</dcterms:created>
  <dcterms:modified xsi:type="dcterms:W3CDTF">2013-11-14T09:42:04Z</dcterms:modified>
</cp:coreProperties>
</file>