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5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5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3B6DC41-A6C3-4447-B72C-C2F350CAA48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A74D2CB-E478-4397-856D-F15CC4610CE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sel.cz/index.php?clanek=3106" TargetMode="External"/><Relationship Id="rId13" Type="http://schemas.openxmlformats.org/officeDocument/2006/relationships/hyperlink" Target="http://www.umeni.euweb.cz/obsah/recko/drskinskkorintsksloup.html" TargetMode="External"/><Relationship Id="rId18" Type="http://schemas.openxmlformats.org/officeDocument/2006/relationships/hyperlink" Target="http://www.topzine.cz/recky-dion-anticka-metropole-ukryta-v-bazinach" TargetMode="External"/><Relationship Id="rId3" Type="http://schemas.openxmlformats.org/officeDocument/2006/relationships/hyperlink" Target="http://www.phil.muni.cz/~sicova/2divadelniprostor.html" TargetMode="External"/><Relationship Id="rId7" Type="http://schemas.openxmlformats.org/officeDocument/2006/relationships/hyperlink" Target="http://sisyfos.zcu.cz/matika/predm1/prednaska.htm" TargetMode="External"/><Relationship Id="rId12" Type="http://schemas.openxmlformats.org/officeDocument/2006/relationships/hyperlink" Target="http://divysveta.webz.cz/evropa/part.htm" TargetMode="External"/><Relationship Id="rId17" Type="http://schemas.openxmlformats.org/officeDocument/2006/relationships/hyperlink" Target="http://www.canstockphoto.cz/starobyl%C3%BD-mozaika-dion-%C5%98ecko-4647596.html" TargetMode="External"/><Relationship Id="rId2" Type="http://schemas.openxmlformats.org/officeDocument/2006/relationships/hyperlink" Target="http://www.profimedia.cz/fotografie/recke-divadlo-v-epidaurus/0014799126/" TargetMode="External"/><Relationship Id="rId16" Type="http://schemas.openxmlformats.org/officeDocument/2006/relationships/hyperlink" Target="http://www.zskunratice.cz/ucitele/predmety/dejepis/dejepis-6-rocnik/vsedni-den-ve-starem-recku-240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ysis.cz/Ob/60ANTIKA/30Keram/30arch/50archR/index.htm" TargetMode="External"/><Relationship Id="rId11" Type="http://schemas.openxmlformats.org/officeDocument/2006/relationships/hyperlink" Target="http://cs.wikipedia.org/wiki/Architektura_starov%C4%9Bk%C3%A9ho_%C5%98ecka" TargetMode="External"/><Relationship Id="rId5" Type="http://schemas.openxmlformats.org/officeDocument/2006/relationships/hyperlink" Target="http://cs.wikipedia.org/wiki/Starov%C4%9Bk%C3%A1_%C5%99eck%C3%A1_keramika" TargetMode="External"/><Relationship Id="rId15" Type="http://schemas.openxmlformats.org/officeDocument/2006/relationships/hyperlink" Target="http://vedaprovsechny.blog.cz/0706/sedm-starovekych-divu-sveta" TargetMode="External"/><Relationship Id="rId10" Type="http://schemas.openxmlformats.org/officeDocument/2006/relationships/hyperlink" Target="http://fotomodeling.eu/analyza-krasy-jaky-je-ideal-krasy/" TargetMode="External"/><Relationship Id="rId4" Type="http://schemas.openxmlformats.org/officeDocument/2006/relationships/hyperlink" Target="http://cs.wikipedia.org/wiki/Persona_(maska)" TargetMode="External"/><Relationship Id="rId9" Type="http://schemas.openxmlformats.org/officeDocument/2006/relationships/hyperlink" Target="http://stavitele-katedral.cz/modelky-slavnych-umelcu-fryne-a-sochar-praxiteles/" TargetMode="External"/><Relationship Id="rId14" Type="http://schemas.openxmlformats.org/officeDocument/2006/relationships/hyperlink" Target="http://cs.wikipedia.org/wiki/Karyati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56872" cy="171420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/>
          </a:p>
          <a:p>
            <a:r>
              <a:rPr lang="cs-CZ" dirty="0"/>
              <a:t>Název školy: ZŠ Průhonice, Školní 191,  příspěvková organizace</a:t>
            </a:r>
          </a:p>
          <a:p>
            <a:r>
              <a:rPr lang="cs-CZ" dirty="0"/>
              <a:t>Název a číslo materiálu: VY_32_INOVACE_D6_40</a:t>
            </a:r>
          </a:p>
          <a:p>
            <a:endParaRPr lang="cs-CZ" dirty="0"/>
          </a:p>
          <a:p>
            <a:r>
              <a:rPr lang="cs-CZ" dirty="0"/>
              <a:t>Autor: Zdeňka Matoušová</a:t>
            </a:r>
          </a:p>
          <a:p>
            <a:r>
              <a:rPr lang="cs-CZ" dirty="0"/>
              <a:t>Období:  listopad 2012 – březen 2013</a:t>
            </a:r>
          </a:p>
          <a:p>
            <a:endParaRPr lang="cs-CZ" dirty="0"/>
          </a:p>
          <a:p>
            <a:r>
              <a:rPr lang="cs-CZ" dirty="0"/>
              <a:t>Stupeň a typ vzdělávání: Dějepis 6. ročník základní školy</a:t>
            </a:r>
          </a:p>
          <a:p>
            <a:r>
              <a:rPr lang="cs-CZ" dirty="0"/>
              <a:t>Téma: Kultura ve starověkém Řecku – divadlo, výtvarné umění, architektura</a:t>
            </a:r>
          </a:p>
          <a:p>
            <a:r>
              <a:rPr lang="cs-CZ" dirty="0"/>
              <a:t>Anotace: Prezentace – výklad nové látky</a:t>
            </a:r>
          </a:p>
          <a:p>
            <a:endParaRPr lang="cs-CZ" dirty="0"/>
          </a:p>
          <a:p>
            <a:r>
              <a:rPr lang="cs-CZ" dirty="0"/>
              <a:t>Očekávaný výstup: žák respektuje kulturní i historické dědictví, využívá znalosti a zkušenosti získané v jiných předmětech</a:t>
            </a:r>
          </a:p>
          <a:p>
            <a:endParaRPr lang="cs-CZ" dirty="0"/>
          </a:p>
          <a:p>
            <a:r>
              <a:rPr lang="cs-CZ" dirty="0"/>
              <a:t>Klíčová slova: tragédie, komedie, malby na keramice, fresky, mramorové a bronzové sochy, dórský, </a:t>
            </a:r>
            <a:r>
              <a:rPr lang="cs-CZ" dirty="0" err="1"/>
              <a:t>ionský</a:t>
            </a:r>
            <a:r>
              <a:rPr lang="cs-CZ"/>
              <a:t> a korintský sloup, obytný dům, veřejné lázně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188640"/>
            <a:ext cx="571817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304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Kultura ve starověkém Řecku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Divadlo, výtvarné umění, architektura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0712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znik  - součást náboženských slavností</a:t>
            </a:r>
          </a:p>
          <a:p>
            <a:r>
              <a:rPr lang="cs-CZ" dirty="0"/>
              <a:t>p</a:t>
            </a:r>
            <a:r>
              <a:rPr lang="cs-CZ" dirty="0" smtClean="0"/>
              <a:t>říběhy z mytologie – ze života bohů a bájných hrdinů</a:t>
            </a:r>
          </a:p>
          <a:p>
            <a:r>
              <a:rPr lang="cs-CZ" dirty="0"/>
              <a:t>z</a:t>
            </a:r>
            <a:r>
              <a:rPr lang="cs-CZ" dirty="0" smtClean="0"/>
              <a:t> nich vznikaly vážné hry – tragédie</a:t>
            </a:r>
          </a:p>
          <a:p>
            <a:r>
              <a:rPr lang="cs-CZ" dirty="0"/>
              <a:t>k</a:t>
            </a:r>
            <a:r>
              <a:rPr lang="cs-CZ" dirty="0" smtClean="0"/>
              <a:t>omedie – náměty z každodenního života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92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Divadelní prostory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Půlkulatá divadla</a:t>
            </a:r>
          </a:p>
          <a:p>
            <a:r>
              <a:rPr lang="cs-CZ" dirty="0" smtClean="0"/>
              <a:t>Stupňovitá sedadla v hledišti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739" y="2510169"/>
            <a:ext cx="4270073" cy="4351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739" y="2780928"/>
            <a:ext cx="3810000" cy="288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573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H</a:t>
            </a:r>
            <a:r>
              <a:rPr lang="cs-CZ" dirty="0" smtClean="0"/>
              <a:t>erci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ysoké podrážky</a:t>
            </a:r>
          </a:p>
          <a:p>
            <a:r>
              <a:rPr lang="cs-CZ" dirty="0"/>
              <a:t>d</a:t>
            </a:r>
            <a:r>
              <a:rPr lang="cs-CZ" dirty="0" smtClean="0"/>
              <a:t>ivadelní masky - zesilovaly zvuk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ženské role hráli muži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1" y="3501008"/>
            <a:ext cx="3443861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463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Autoři divadelních her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Aristofanes - komedie</a:t>
            </a:r>
          </a:p>
          <a:p>
            <a:r>
              <a:rPr lang="cs-CZ" dirty="0" err="1" smtClean="0"/>
              <a:t>Euripides</a:t>
            </a:r>
            <a:endParaRPr lang="cs-CZ" dirty="0" smtClean="0"/>
          </a:p>
          <a:p>
            <a:r>
              <a:rPr lang="cs-CZ" dirty="0" err="1" smtClean="0"/>
              <a:t>Aischylos</a:t>
            </a:r>
            <a:endParaRPr lang="cs-CZ" dirty="0" smtClean="0"/>
          </a:p>
          <a:p>
            <a:r>
              <a:rPr lang="cs-CZ" dirty="0" smtClean="0"/>
              <a:t>Sofokles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2855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Výtvarné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alby na keramice</a:t>
            </a:r>
          </a:p>
          <a:p>
            <a:r>
              <a:rPr lang="cs-CZ" dirty="0" err="1"/>
              <a:t>č</a:t>
            </a:r>
            <a:r>
              <a:rPr lang="cs-CZ" dirty="0" err="1" smtClean="0"/>
              <a:t>ernofigurová</a:t>
            </a:r>
            <a:r>
              <a:rPr lang="cs-CZ" dirty="0" smtClean="0"/>
              <a:t> keramika</a:t>
            </a:r>
          </a:p>
          <a:p>
            <a:r>
              <a:rPr lang="cs-CZ" dirty="0" err="1"/>
              <a:t>č</a:t>
            </a:r>
            <a:r>
              <a:rPr lang="cs-CZ" dirty="0" err="1" smtClean="0"/>
              <a:t>ervenofigurová</a:t>
            </a:r>
            <a:r>
              <a:rPr lang="cs-CZ" dirty="0" smtClean="0"/>
              <a:t> keramika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73017"/>
            <a:ext cx="2078647" cy="2498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09021"/>
            <a:ext cx="3235424" cy="2426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231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fresky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ímská kopie</a:t>
            </a:r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12776"/>
            <a:ext cx="4495800" cy="493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0447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trnulý dojem</a:t>
            </a:r>
          </a:p>
          <a:p>
            <a:r>
              <a:rPr lang="cs-CZ" dirty="0"/>
              <a:t>č</a:t>
            </a:r>
            <a:r>
              <a:rPr lang="cs-CZ" dirty="0" smtClean="0"/>
              <a:t>asto znázorňují mladé lidi</a:t>
            </a:r>
          </a:p>
          <a:p>
            <a:r>
              <a:rPr lang="cs-CZ" dirty="0"/>
              <a:t>b</a:t>
            </a:r>
            <a:r>
              <a:rPr lang="cs-CZ" dirty="0" smtClean="0"/>
              <a:t>ývaly barevné – dojem živých lidí</a:t>
            </a:r>
          </a:p>
          <a:p>
            <a:r>
              <a:rPr lang="cs-CZ" dirty="0"/>
              <a:t>z</a:t>
            </a:r>
            <a:r>
              <a:rPr lang="cs-CZ" dirty="0" smtClean="0"/>
              <a:t> mramoru či bronzu</a:t>
            </a:r>
          </a:p>
          <a:p>
            <a:r>
              <a:rPr lang="cs-CZ" dirty="0"/>
              <a:t>s</a:t>
            </a:r>
            <a:r>
              <a:rPr lang="cs-CZ" dirty="0" smtClean="0"/>
              <a:t>kleněné oči</a:t>
            </a:r>
          </a:p>
          <a:p>
            <a:r>
              <a:rPr lang="cs-CZ" dirty="0" smtClean="0"/>
              <a:t>miniatury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799" y="3665508"/>
            <a:ext cx="1728192" cy="3176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594" y="2276872"/>
            <a:ext cx="2283406" cy="4581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636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Feidias</a:t>
            </a:r>
            <a:endParaRPr lang="cs-CZ" dirty="0" smtClean="0"/>
          </a:p>
          <a:p>
            <a:r>
              <a:rPr lang="cs-CZ" dirty="0" err="1" smtClean="0"/>
              <a:t>Polykleitos</a:t>
            </a:r>
            <a:endParaRPr lang="cs-CZ" dirty="0" smtClean="0"/>
          </a:p>
          <a:p>
            <a:r>
              <a:rPr lang="cs-CZ" dirty="0" smtClean="0"/>
              <a:t>Myron</a:t>
            </a:r>
          </a:p>
          <a:p>
            <a:pPr marL="82296" indent="0">
              <a:buNone/>
            </a:pPr>
            <a:r>
              <a:rPr lang="cs-CZ" dirty="0" smtClean="0"/>
              <a:t>(Diskobolos)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6632"/>
            <a:ext cx="4462636" cy="6563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3353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ypické prvky – sloupy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dórský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</a:t>
            </a:r>
            <a:r>
              <a:rPr lang="cs-CZ" dirty="0" err="1" smtClean="0"/>
              <a:t>ionský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korintský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92696"/>
            <a:ext cx="1905000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8797" y="2070040"/>
            <a:ext cx="4801395" cy="4383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017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745" y="1484784"/>
            <a:ext cx="4326120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182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karyatidy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loup podoby ženské postavy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348880"/>
            <a:ext cx="5871947" cy="3766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5252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Trojúhelníkový štít s reliéfy – </a:t>
            </a:r>
            <a:r>
              <a:rPr lang="cs-CZ" dirty="0" err="1" smtClean="0"/>
              <a:t>Artemidin</a:t>
            </a:r>
            <a:r>
              <a:rPr lang="cs-CZ" dirty="0" smtClean="0"/>
              <a:t> chrám v </a:t>
            </a:r>
            <a:r>
              <a:rPr lang="cs-CZ" dirty="0" err="1" smtClean="0"/>
              <a:t>Efesu</a:t>
            </a:r>
            <a:r>
              <a:rPr lang="cs-CZ" dirty="0" smtClean="0"/>
              <a:t> </a:t>
            </a:r>
            <a:r>
              <a:rPr lang="cs-CZ" dirty="0" smtClean="0"/>
              <a:t>- div </a:t>
            </a:r>
            <a:r>
              <a:rPr lang="cs-CZ" dirty="0" smtClean="0"/>
              <a:t>světa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56792"/>
            <a:ext cx="7296269" cy="4560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085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Řecké obytné domy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ozděleny na mužskou a ženskou část, neboli na oficiální a soukromou</a:t>
            </a:r>
          </a:p>
          <a:p>
            <a:r>
              <a:rPr lang="cs-CZ" dirty="0"/>
              <a:t>v</a:t>
            </a:r>
            <a:r>
              <a:rPr lang="cs-CZ" dirty="0" smtClean="0"/>
              <a:t> mužské – přijímání návštěv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pořádání hostin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úřední jednání</a:t>
            </a:r>
          </a:p>
          <a:p>
            <a:r>
              <a:rPr lang="cs-CZ" dirty="0"/>
              <a:t>d</a:t>
            </a:r>
            <a:r>
              <a:rPr lang="cs-CZ" dirty="0" smtClean="0"/>
              <a:t>o ženské části cizím vstup zakázán</a:t>
            </a:r>
          </a:p>
          <a:p>
            <a:r>
              <a:rPr lang="cs-CZ" dirty="0"/>
              <a:t>v</a:t>
            </a:r>
            <a:r>
              <a:rPr lang="cs-CZ" dirty="0" smtClean="0"/>
              <a:t>nitřní dvorek obklopen obytnými místnostmi, některé patrové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216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Dvory obklopovalo sloupořadí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545541"/>
            <a:ext cx="5040560" cy="4252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2276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podlahy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dusaná hlína</a:t>
            </a:r>
          </a:p>
          <a:p>
            <a:r>
              <a:rPr lang="cs-CZ" dirty="0" smtClean="0"/>
              <a:t>mozaiky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564904"/>
            <a:ext cx="4973766" cy="3693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380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Veřejné lázně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03643"/>
            <a:ext cx="6264696" cy="4698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9160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Kultura ve starověkém Řecku – </a:t>
            </a:r>
            <a:r>
              <a:rPr lang="cs-CZ" dirty="0" err="1" smtClean="0"/>
              <a:t>pokr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Divadlo: tragédie, komedie</a:t>
            </a:r>
          </a:p>
          <a:p>
            <a:r>
              <a:rPr lang="cs-CZ" dirty="0" smtClean="0"/>
              <a:t>             půlkulaté, stupňovité hlediště</a:t>
            </a:r>
          </a:p>
          <a:p>
            <a:r>
              <a:rPr lang="cs-CZ" dirty="0"/>
              <a:t> </a:t>
            </a:r>
            <a:r>
              <a:rPr lang="cs-CZ" dirty="0" smtClean="0"/>
              <a:t>            herci – vysoké podrážky</a:t>
            </a:r>
            <a:r>
              <a:rPr lang="cs-CZ" smtClean="0"/>
              <a:t>, </a:t>
            </a:r>
            <a:r>
              <a:rPr lang="cs-CZ" smtClean="0"/>
              <a:t>masky</a:t>
            </a:r>
          </a:p>
          <a:p>
            <a:endParaRPr lang="cs-CZ" dirty="0" smtClean="0"/>
          </a:p>
          <a:p>
            <a:r>
              <a:rPr lang="cs-CZ" dirty="0" smtClean="0"/>
              <a:t>Výtvarné umění: malby na keramice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fresky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strnulé barevné sochy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</a:t>
            </a:r>
            <a:r>
              <a:rPr lang="cs-CZ" dirty="0"/>
              <a:t>z mramoru či </a:t>
            </a:r>
            <a:r>
              <a:rPr lang="cs-CZ" dirty="0" smtClean="0"/>
              <a:t>bronzu</a:t>
            </a:r>
          </a:p>
          <a:p>
            <a:r>
              <a:rPr lang="cs-CZ" dirty="0" smtClean="0"/>
              <a:t>                                        se skleněnýma </a:t>
            </a:r>
            <a:r>
              <a:rPr lang="cs-CZ" dirty="0"/>
              <a:t> očima</a:t>
            </a:r>
          </a:p>
          <a:p>
            <a:pPr marL="82296" indent="0">
              <a:buNone/>
            </a:pPr>
            <a:r>
              <a:rPr lang="cs-CZ" dirty="0" smtClean="0"/>
              <a:t>                    				               	</a:t>
            </a:r>
          </a:p>
          <a:p>
            <a:pPr marL="82296" indent="0">
              <a:buNone/>
            </a:pPr>
            <a:r>
              <a:rPr lang="cs-CZ" dirty="0" smtClean="0"/>
              <a:t>Architektura</a:t>
            </a:r>
            <a:r>
              <a:rPr lang="cs-CZ" dirty="0" smtClean="0"/>
              <a:t>: sloupy: dórské, </a:t>
            </a:r>
            <a:r>
              <a:rPr lang="cs-CZ" dirty="0" err="1" smtClean="0"/>
              <a:t>ionské</a:t>
            </a:r>
            <a:r>
              <a:rPr lang="cs-CZ" dirty="0"/>
              <a:t>, korintské</a:t>
            </a:r>
          </a:p>
          <a:p>
            <a:pPr marL="82296" indent="0">
              <a:buNone/>
            </a:pPr>
            <a:r>
              <a:rPr lang="cs-CZ" dirty="0" smtClean="0"/>
              <a:t>                 </a:t>
            </a:r>
            <a:r>
              <a:rPr lang="cs-CZ" dirty="0" smtClean="0"/>
              <a:t>	</a:t>
            </a:r>
            <a:r>
              <a:rPr lang="cs-CZ" dirty="0"/>
              <a:t>   karyatidy</a:t>
            </a:r>
          </a:p>
          <a:p>
            <a:pPr marL="82296" indent="0">
              <a:buNone/>
            </a:pPr>
            <a:r>
              <a:rPr lang="cs-CZ" dirty="0" smtClean="0"/>
              <a:t>		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</a:t>
            </a:r>
          </a:p>
          <a:p>
            <a:r>
              <a:rPr lang="cs-CZ" dirty="0" smtClean="0"/>
              <a:t>                    trojúhelníkový štít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obytné domy z části mužské a ženské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veřejné lázně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213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>
                <a:hlinkClick r:id="rId2"/>
              </a:rPr>
              <a:t>http://www.profimedia.cz/fotografie/recke-divadlo-v-epidaurus/0014799126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http://www.phil.muni.cz/~</a:t>
            </a:r>
            <a:r>
              <a:rPr lang="cs-CZ" dirty="0" smtClean="0">
                <a:hlinkClick r:id="rId3"/>
              </a:rPr>
              <a:t>sicova/2divadelniprostor.html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http://cs.wikipedia.org/wiki/Persona_(maska</a:t>
            </a:r>
            <a:r>
              <a:rPr lang="cs-CZ" dirty="0" smtClean="0">
                <a:hlinkClick r:id="rId4"/>
              </a:rPr>
              <a:t>)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http://cs.wikipedia.org/wiki/Starov%C4%9Bk%C3%A1_%</a:t>
            </a:r>
            <a:r>
              <a:rPr lang="cs-CZ" dirty="0" smtClean="0">
                <a:hlinkClick r:id="rId5"/>
              </a:rPr>
              <a:t>C5%99eck%C3%A1_keramika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www.fysis.cz/Ob/60ANTIKA/30Keram/30arch/50archR/index.htm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sisyfos.zcu.cz/matika/predm1/prednaska.htm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www.osel.cz/index.php?clanek=3106</a:t>
            </a:r>
            <a:endParaRPr lang="cs-CZ" dirty="0" smtClean="0"/>
          </a:p>
          <a:p>
            <a:r>
              <a:rPr lang="cs-CZ" dirty="0">
                <a:hlinkClick r:id="rId9"/>
              </a:rPr>
              <a:t>http://stavitele-katedral.cz/modelky-slavnych-umelcu-fryne-a-sochar-praxiteles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http://fotomodeling.eu/analyza-krasy-jaky-je-ideal-krasy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http://cs.wikipedia.org/wiki/Architektura_starov%C4%9Bk%C3%A9ho_%</a:t>
            </a:r>
            <a:r>
              <a:rPr lang="cs-CZ" dirty="0" smtClean="0">
                <a:hlinkClick r:id="rId11"/>
              </a:rPr>
              <a:t>C5%98ecka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divysveta.webz.cz/evropa/part.htm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www.umeni.euweb.cz/obsah/recko/drskinskkorintsksloup.html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cs.wikipedia.org/wiki/Karyatida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vedaprovsechny.blog.cz/0706/sedm-starovekych-divu-sveta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http://www.zskunratice.cz/ucitele/predmety/dejepis/dejepis-6-rocnik/vsedni-den-ve-starem-recku-2403</a:t>
            </a:r>
            <a:r>
              <a:rPr lang="cs-CZ" dirty="0" smtClean="0">
                <a:hlinkClick r:id="rId16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</a:t>
            </a:r>
            <a:r>
              <a:rPr lang="cs-CZ" dirty="0">
                <a:hlinkClick r:id="rId17"/>
              </a:rPr>
              <a:t>://www.canstockphoto.cz/starobyl%C3%BD-mozaika-dion-%</a:t>
            </a:r>
            <a:r>
              <a:rPr lang="cs-CZ" dirty="0" smtClean="0">
                <a:hlinkClick r:id="rId17"/>
              </a:rPr>
              <a:t>C5%98ecko-4647596.html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www.topzine.cz/recky-dion-anticka-metropole-ukryta-v-bazinach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www.topzine.cz/recky-dion-anticka-metropole-ukryta-v-bazinach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www.topzine.cz/recky-dion-anticka-metropole-ukryta-v-bazinach</a:t>
            </a:r>
            <a:endParaRPr lang="cs-CZ" dirty="0" smtClean="0"/>
          </a:p>
          <a:p>
            <a:r>
              <a:rPr lang="cs-CZ" dirty="0" smtClean="0"/>
              <a:t>V. Válková: Dějepis 6, Pravěk a starověk, SPN Praha 2006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523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125</TotalTime>
  <Words>424</Words>
  <Application>Microsoft Office PowerPoint</Application>
  <PresentationFormat>Předvádění na obrazovce (4:3)</PresentationFormat>
  <Paragraphs>112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Slunovrat</vt:lpstr>
      <vt:lpstr>Prezentace aplikace PowerPoint</vt:lpstr>
      <vt:lpstr>Kultura ve starověkém Řecku</vt:lpstr>
      <vt:lpstr>Divadlo </vt:lpstr>
      <vt:lpstr>Divadelní prostory</vt:lpstr>
      <vt:lpstr>Herci </vt:lpstr>
      <vt:lpstr>Autoři divadelních her</vt:lpstr>
      <vt:lpstr>Výtvarné umění</vt:lpstr>
      <vt:lpstr>fresky</vt:lpstr>
      <vt:lpstr>sochy</vt:lpstr>
      <vt:lpstr>sochaři</vt:lpstr>
      <vt:lpstr>Architektura</vt:lpstr>
      <vt:lpstr>Prezentace aplikace PowerPoint</vt:lpstr>
      <vt:lpstr>karyatidy</vt:lpstr>
      <vt:lpstr>Trojúhelníkový štít s reliéfy – Artemidin chrám v Efesu - div světa</vt:lpstr>
      <vt:lpstr>Řecké obytné domy</vt:lpstr>
      <vt:lpstr>Dvory obklopovalo sloupořadí</vt:lpstr>
      <vt:lpstr>podlahy </vt:lpstr>
      <vt:lpstr>Veřejné lázně</vt:lpstr>
      <vt:lpstr>Kultura ve starověkém Řecku – pokr.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Kultura ve starověkém Řecku</dc:title>
  <dc:creator>Martin</dc:creator>
  <cp:lastModifiedBy>Martin</cp:lastModifiedBy>
  <cp:revision>13</cp:revision>
  <dcterms:created xsi:type="dcterms:W3CDTF">2013-03-03T08:55:00Z</dcterms:created>
  <dcterms:modified xsi:type="dcterms:W3CDTF">2013-03-05T17:14:26Z</dcterms:modified>
</cp:coreProperties>
</file>