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  <p:sldId id="274" r:id="rId20"/>
    <p:sldId id="275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4F72391-7506-4613-8C06-D6531117F9E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F274CD6-3F93-4B2C-8E94-B74299A87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o.tests-iq.eu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u="sng" dirty="0" smtClean="0"/>
              <a:t>Základní škola T. G. Masaryka a Mateřská škola </a:t>
            </a:r>
            <a:r>
              <a:rPr lang="cs-CZ" sz="2000" b="1" u="sng" dirty="0" err="1" smtClean="0"/>
              <a:t>Poříčany</a:t>
            </a:r>
            <a:r>
              <a:rPr lang="cs-CZ" sz="2000" b="1" u="sng" dirty="0" smtClean="0"/>
              <a:t>, okr. Kolín</a:t>
            </a:r>
            <a:endParaRPr lang="cs-CZ" sz="2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628801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VY_32_INOVACE_M_14 Logika (číselné řady)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494116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Zpracovala:</a:t>
            </a:r>
          </a:p>
          <a:p>
            <a:r>
              <a:rPr lang="cs-CZ" dirty="0" smtClean="0"/>
              <a:t>Mgr. Květoslava Štikovcová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27687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 projektu: CZ.1.07/1.4.00/21.3085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06896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Interaktivní procvičování jednoduchých příkladů na </a:t>
            </a:r>
            <a:r>
              <a:rPr lang="cs-CZ" dirty="0" smtClean="0"/>
              <a:t>matematickou logiku</a:t>
            </a:r>
            <a:endParaRPr lang="cs-CZ" dirty="0"/>
          </a:p>
        </p:txBody>
      </p:sp>
      <p:pic>
        <p:nvPicPr>
          <p:cNvPr id="9" name="Obrázek 8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661248"/>
            <a:ext cx="3076575" cy="5524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Číselné řady a analogie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Štikovcová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4211960" y="6021288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Start</a:t>
            </a:r>
            <a:endParaRPr lang="cs-CZ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1772816"/>
          <a:ext cx="2808312" cy="2016224"/>
        </p:xfrm>
        <a:graphic>
          <a:graphicData uri="http://schemas.openxmlformats.org/drawingml/2006/table">
            <a:tbl>
              <a:tblPr/>
              <a:tblGrid>
                <a:gridCol w="936104"/>
                <a:gridCol w="936104"/>
                <a:gridCol w="936104"/>
              </a:tblGrid>
              <a:tr h="1008112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6000" dirty="0">
                          <a:latin typeface="Times New Roman"/>
                          <a:ea typeface="SimSun"/>
                        </a:rPr>
                        <a:t>½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66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1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Times New Roman"/>
                          <a:ea typeface="SimSun"/>
                        </a:rPr>
                        <a:t>1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0811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800" dirty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7236296" y="242088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148064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/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544522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polovina je větší něž jedna třetina. </a:t>
            </a:r>
            <a:endParaRPr lang="cs-CZ" sz="2400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5085184"/>
            <a:ext cx="1828800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44444E-6 L -0.36233 4.44444E-6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" y="0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36296" y="242088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11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01317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12, protože ve sloupcích i řádcích platí: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2+3 =5			2+1=3</a:t>
            </a:r>
          </a:p>
          <a:p>
            <a:r>
              <a:rPr lang="cs-CZ" sz="2400" dirty="0" smtClean="0"/>
              <a:t>	1+6 =7			3+6 =9</a:t>
            </a:r>
          </a:p>
          <a:p>
            <a:endParaRPr lang="cs-CZ" sz="2400" dirty="0" smtClean="0"/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899592" y="1700808"/>
          <a:ext cx="3224178" cy="2520281"/>
        </p:xfrm>
        <a:graphic>
          <a:graphicData uri="http://schemas.openxmlformats.org/drawingml/2006/table">
            <a:tbl>
              <a:tblPr/>
              <a:tblGrid>
                <a:gridCol w="1074726"/>
                <a:gridCol w="1074726"/>
                <a:gridCol w="1074726"/>
              </a:tblGrid>
              <a:tr h="88809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2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3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5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1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6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7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3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9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6732240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04048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508104" y="3429000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</a:t>
            </a:r>
            <a:endParaRPr lang="cs-CZ" sz="36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-0.2441 3.7037E-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2" animBg="1"/>
      <p:bldP spid="13" grpId="1" animBg="1"/>
      <p:bldP spid="13" grpId="2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827584" y="1700808"/>
          <a:ext cx="3240360" cy="2520279"/>
        </p:xfrm>
        <a:graphic>
          <a:graphicData uri="http://schemas.openxmlformats.org/drawingml/2006/table">
            <a:tbl>
              <a:tblPr/>
              <a:tblGrid>
                <a:gridCol w="1080120"/>
                <a:gridCol w="1080120"/>
                <a:gridCol w="1080120"/>
              </a:tblGrid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10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7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5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4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1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>
                          <a:latin typeface="Times New Roman"/>
                          <a:ea typeface="SimSun"/>
                        </a:rPr>
                        <a:t>12</a:t>
                      </a:r>
                      <a:endParaRPr lang="cs-CZ" sz="280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2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01317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10, protože v řádcích platí: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10-3 =7			</a:t>
            </a:r>
          </a:p>
          <a:p>
            <a:r>
              <a:rPr lang="cs-CZ" sz="2400" dirty="0" smtClean="0"/>
              <a:t>	5-4 =1			</a:t>
            </a:r>
          </a:p>
          <a:p>
            <a:endParaRPr lang="cs-CZ" sz="2400" dirty="0" smtClean="0"/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32240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15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04048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7308304" y="2420888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36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44444E-6 L -0.44878 0.1469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" y="73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83568" y="2780928"/>
          <a:ext cx="3528393" cy="720080"/>
        </p:xfrm>
        <a:graphic>
          <a:graphicData uri="http://schemas.openxmlformats.org/drawingml/2006/table">
            <a:tbl>
              <a:tblPr/>
              <a:tblGrid>
                <a:gridCol w="705297"/>
                <a:gridCol w="705297"/>
                <a:gridCol w="706251"/>
                <a:gridCol w="705297"/>
                <a:gridCol w="706251"/>
              </a:tblGrid>
              <a:tr h="72008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5</a:t>
                      </a:r>
                      <a:endParaRPr lang="cs-CZ" sz="36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10</a:t>
                      </a:r>
                      <a:endParaRPr lang="cs-CZ" sz="36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15</a:t>
                      </a:r>
                      <a:endParaRPr lang="cs-CZ" sz="36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20</a:t>
                      </a:r>
                      <a:endParaRPr lang="cs-CZ" sz="36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36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80312" y="242088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18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44522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25, protože se jedná o násobky 5ti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32240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24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04048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580112" y="3429000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25</a:t>
            </a:r>
            <a:endParaRPr lang="cs-CZ" sz="36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L -0.22847 -0.0944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-47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2420888"/>
          <a:ext cx="4608512" cy="864096"/>
        </p:xfrm>
        <a:graphic>
          <a:graphicData uri="http://schemas.openxmlformats.org/drawingml/2006/table">
            <a:tbl>
              <a:tblPr/>
              <a:tblGrid>
                <a:gridCol w="920989"/>
                <a:gridCol w="922178"/>
                <a:gridCol w="920989"/>
                <a:gridCol w="922178"/>
                <a:gridCol w="922178"/>
              </a:tblGrid>
              <a:tr h="86409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0" dirty="0">
                          <a:latin typeface="Times New Roman"/>
                          <a:ea typeface="SimSun"/>
                        </a:rPr>
                        <a:t>100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0" dirty="0">
                          <a:latin typeface="Times New Roman"/>
                          <a:ea typeface="SimSun"/>
                        </a:rPr>
                        <a:t>90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0" dirty="0">
                          <a:latin typeface="Times New Roman"/>
                          <a:ea typeface="SimSun"/>
                        </a:rPr>
                        <a:t>70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0" dirty="0" smtClean="0">
                          <a:latin typeface="Times New Roman"/>
                          <a:ea typeface="SimSun"/>
                        </a:rPr>
                        <a:t>40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32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40152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0, protože postupně odčítáme </a:t>
            </a:r>
          </a:p>
          <a:p>
            <a:r>
              <a:rPr lang="cs-CZ" sz="2400" dirty="0" smtClean="0"/>
              <a:t>čísla 10, 20, 30, 40,…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35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364088" y="2420888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0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44444E-6 L -0.11024 0.0104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" y="5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kolečko.jpg"/>
          <p:cNvPicPr>
            <a:picLocks noChangeAspect="1"/>
          </p:cNvPicPr>
          <p:nvPr/>
        </p:nvPicPr>
        <p:blipFill>
          <a:blip r:embed="rId4" cstate="print"/>
          <a:srcRect l="1963" r="75987" b="61232"/>
          <a:stretch>
            <a:fillRect/>
          </a:stretch>
        </p:blipFill>
        <p:spPr>
          <a:xfrm>
            <a:off x="683568" y="1268760"/>
            <a:ext cx="3816424" cy="37637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48064" y="242088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68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84, protože čísla ve vnějším kruhu jsou násobky čísla 7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111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46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652120" y="3429000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84</a:t>
            </a:r>
            <a:endParaRPr lang="cs-CZ" sz="28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6 L -0.32292 0.0733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37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pyramida.jpg"/>
          <p:cNvPicPr>
            <a:picLocks noChangeAspect="1"/>
          </p:cNvPicPr>
          <p:nvPr/>
        </p:nvPicPr>
        <p:blipFill>
          <a:blip r:embed="rId4" cstate="print"/>
          <a:srcRect l="3124" t="665" r="76733" b="63423"/>
          <a:stretch>
            <a:fillRect/>
          </a:stretch>
        </p:blipFill>
        <p:spPr>
          <a:xfrm>
            <a:off x="611560" y="1052736"/>
            <a:ext cx="4104456" cy="410445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76056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28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20486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33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08518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35, protože postupně sčítáme čísla v pyramidě pod sebou:  </a:t>
            </a:r>
          </a:p>
          <a:p>
            <a:r>
              <a:rPr lang="cs-CZ" sz="2400" dirty="0" smtClean="0"/>
              <a:t>	5+3 = 8; 3+1 =4,…</a:t>
            </a:r>
          </a:p>
          <a:p>
            <a:r>
              <a:rPr lang="cs-CZ" sz="2400" dirty="0" smtClean="0"/>
              <a:t>	8 + 4 =12; 4+3 = 7;…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321297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38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220486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868144" y="3212976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35</a:t>
            </a:r>
            <a:endParaRPr lang="cs-CZ" sz="36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L -0.38577 -0.3046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152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had.jpg"/>
          <p:cNvPicPr>
            <a:picLocks noChangeAspect="1"/>
          </p:cNvPicPr>
          <p:nvPr/>
        </p:nvPicPr>
        <p:blipFill>
          <a:blip r:embed="rId4" cstate="print"/>
          <a:srcRect r="77950" b="74729"/>
          <a:stretch>
            <a:fillRect/>
          </a:stretch>
        </p:blipFill>
        <p:spPr>
          <a:xfrm>
            <a:off x="579556" y="1700808"/>
            <a:ext cx="4928548" cy="316835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516216" y="2204864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40152" y="321297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20486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08518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4, protože čísla ve čtvercích a kolečkách sčítáme, čísla v trojúhelnících odčítáme</a:t>
            </a:r>
          </a:p>
          <a:p>
            <a:r>
              <a:rPr lang="cs-CZ" sz="2400" dirty="0" smtClean="0"/>
              <a:t>5+4= 9;  </a:t>
            </a:r>
            <a:r>
              <a:rPr lang="cs-CZ" sz="2400" dirty="0" err="1" smtClean="0"/>
              <a:t>9</a:t>
            </a:r>
            <a:r>
              <a:rPr lang="cs-CZ" sz="2400" dirty="0" smtClean="0"/>
              <a:t>+2=11;  </a:t>
            </a:r>
            <a:r>
              <a:rPr lang="cs-CZ" sz="2400" dirty="0" err="1" smtClean="0"/>
              <a:t>11</a:t>
            </a:r>
            <a:r>
              <a:rPr lang="cs-CZ" sz="2400" dirty="0" smtClean="0"/>
              <a:t>- 3 = 8;  </a:t>
            </a:r>
            <a:r>
              <a:rPr lang="cs-CZ" sz="2400" dirty="0" err="1" smtClean="0"/>
              <a:t>8</a:t>
            </a:r>
            <a:r>
              <a:rPr lang="cs-CZ" sz="2400" dirty="0" smtClean="0"/>
              <a:t> +1 = 9;  </a:t>
            </a:r>
            <a:r>
              <a:rPr lang="cs-CZ" sz="2400" dirty="0" err="1" smtClean="0"/>
              <a:t>9</a:t>
            </a:r>
            <a:r>
              <a:rPr lang="cs-CZ" sz="2400" dirty="0" smtClean="0"/>
              <a:t> - 5 = 4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321297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220486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59259E-6 L -0.64566 0.2312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116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836711"/>
            <a:ext cx="8136904" cy="4112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932040" y="3429000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-7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9872" y="429309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-9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3995936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-5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5085184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-7, protože použitý princip je u prvního i druhého obrázku stejný</a:t>
            </a:r>
          </a:p>
          <a:p>
            <a:r>
              <a:rPr lang="cs-CZ" sz="2400" dirty="0" smtClean="0"/>
              <a:t>Protože pro první obrázek platí: 5-9 =1-5 =11-15 = 0-4 =-4 platí pro druhý obrázek: 13-20 = 5 -12 = 9-16 = 2-9 = -7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355976" y="429309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-11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3059832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-2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6 L 0.10243 -0.1576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-79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9968" y="404664"/>
            <a:ext cx="8148456" cy="4820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572000" y="4293096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9872" y="429309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3995936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08518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10, protože použitý princip je u prvního </a:t>
            </a:r>
          </a:p>
          <a:p>
            <a:r>
              <a:rPr lang="cs-CZ" sz="2400" dirty="0" smtClean="0"/>
              <a:t>i druhého obrázku stejný</a:t>
            </a:r>
          </a:p>
          <a:p>
            <a:r>
              <a:rPr lang="cs-CZ" sz="2400" dirty="0" smtClean="0"/>
              <a:t>Protože pro první obrázek platí: 3+8 =4+7 =5+6 = 2+9 11 platí pro druhý obrázek: 5+5 = 6+4= 2+8 = 7+3 = 10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932040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3059832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2222E-6 L 0.14167 -0.2729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-137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827584" y="1700808"/>
          <a:ext cx="3240360" cy="2520279"/>
        </p:xfrm>
        <a:graphic>
          <a:graphicData uri="http://schemas.openxmlformats.org/drawingml/2006/table">
            <a:tbl>
              <a:tblPr/>
              <a:tblGrid>
                <a:gridCol w="1080120"/>
                <a:gridCol w="1080120"/>
                <a:gridCol w="1080120"/>
              </a:tblGrid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4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12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4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1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4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16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08304" y="242088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16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01317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48, protože v řádcích a ve sloupcích platí: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4*3 = 12	4*4 = 16	12 * 4 = 16 * 3	= 48</a:t>
            </a:r>
          </a:p>
          <a:p>
            <a:r>
              <a:rPr lang="cs-CZ" sz="2400" dirty="0" smtClean="0"/>
              <a:t>	4*1 = 4		3*1 = 3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80112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46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5004048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6804248" y="3429000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48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40157 3.7037E-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12160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50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812360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100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08518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55, protože platí</a:t>
            </a:r>
          </a:p>
          <a:p>
            <a:r>
              <a:rPr lang="cs-CZ" sz="2400" dirty="0" smtClean="0"/>
              <a:t>10 + 1 + 9 + 2  + 8 + 3 + 7 + 4 + 6 + 5 </a:t>
            </a:r>
          </a:p>
          <a:p>
            <a:r>
              <a:rPr lang="cs-CZ" sz="2400" dirty="0" smtClean="0"/>
              <a:t>     11   +    </a:t>
            </a:r>
            <a:r>
              <a:rPr lang="cs-CZ" sz="2400" dirty="0" err="1" smtClean="0"/>
              <a:t>11</a:t>
            </a:r>
            <a:r>
              <a:rPr lang="cs-CZ" sz="2400" dirty="0" smtClean="0"/>
              <a:t>   +    </a:t>
            </a:r>
            <a:r>
              <a:rPr lang="cs-CZ" sz="2400" dirty="0" err="1" smtClean="0"/>
              <a:t>11</a:t>
            </a:r>
            <a:r>
              <a:rPr lang="cs-CZ" sz="2400" dirty="0" smtClean="0"/>
              <a:t>    +   </a:t>
            </a:r>
            <a:r>
              <a:rPr lang="cs-CZ" sz="2400" dirty="0" err="1" smtClean="0"/>
              <a:t>11</a:t>
            </a:r>
            <a:r>
              <a:rPr lang="cs-CZ" sz="2400" dirty="0" smtClean="0"/>
              <a:t>   +   </a:t>
            </a:r>
            <a:r>
              <a:rPr lang="cs-CZ" sz="2400" dirty="0" err="1" smtClean="0"/>
              <a:t>11</a:t>
            </a:r>
            <a:r>
              <a:rPr lang="cs-CZ" sz="2400" dirty="0" smtClean="0"/>
              <a:t>   =   5 *  11  =  55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25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45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2132856"/>
            <a:ext cx="3600400" cy="1493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10 + 9 + 8 +7 + 6 + 5 + 4 + 3 + 2 + 1 =  ?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588224" y="2204864"/>
            <a:ext cx="792088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55</a:t>
            </a:r>
            <a:endParaRPr lang="cs-CZ" sz="32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35816 0.105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" y="53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740352" y="2204864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13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013176"/>
            <a:ext cx="8460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14, protože platí:</a:t>
            </a:r>
          </a:p>
          <a:p>
            <a:r>
              <a:rPr lang="cs-CZ" sz="2400" dirty="0" smtClean="0"/>
              <a:t>20 – 19 = 18 – 17 = 16 – 15 =  14 – 13 = 12 – 11 = 10 – 9 = 6*1 = 6</a:t>
            </a:r>
          </a:p>
          <a:p>
            <a:r>
              <a:rPr lang="cs-CZ" sz="2400" dirty="0" smtClean="0"/>
              <a:t>     6 + 8 = 14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2132856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20 - 19 + 18 - 17 + 16 - 15 + + 14 - 13 + 12 - 11 + 10 – 9 + + 8 =  ?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012160" y="3212976"/>
            <a:ext cx="792088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</a:t>
            </a:r>
            <a:endParaRPr lang="cs-CZ" sz="32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81481E-6 L -0.52361 0.0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" y="42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12160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27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23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08518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25, protože přičítáme vždy číslo zvětšené o jedničku tedy:</a:t>
            </a:r>
          </a:p>
          <a:p>
            <a:r>
              <a:rPr lang="cs-CZ" sz="2400" dirty="0" smtClean="0"/>
              <a:t>5 +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/>
              <a:t> = 7    </a:t>
            </a:r>
            <a:r>
              <a:rPr lang="cs-CZ" sz="2400" dirty="0" err="1" smtClean="0"/>
              <a:t>7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 = 10   </a:t>
            </a:r>
            <a:r>
              <a:rPr lang="cs-CZ" sz="2400" dirty="0" err="1" smtClean="0"/>
              <a:t>10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/>
              <a:t> = 14   </a:t>
            </a:r>
            <a:r>
              <a:rPr lang="cs-CZ" sz="2400" dirty="0" err="1" smtClean="0"/>
              <a:t>14</a:t>
            </a:r>
            <a:r>
              <a:rPr lang="cs-CZ" sz="2400" dirty="0" smtClean="0"/>
              <a:t> + 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 = 19    </a:t>
            </a:r>
            <a:r>
              <a:rPr lang="cs-CZ" sz="2400" dirty="0" err="1" smtClean="0"/>
              <a:t>19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  = 25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22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564904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5   7   10   14   19    ?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7884368" y="2204864"/>
            <a:ext cx="792088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25</a:t>
            </a:r>
            <a:endParaRPr lang="cs-CZ" sz="32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59259E-6 L -0.46077 0.0736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" y="37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12360" y="2204864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36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35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37, protože přičítáme střídavě čísla 4 a 5</a:t>
            </a:r>
          </a:p>
          <a:p>
            <a:r>
              <a:rPr lang="cs-CZ" sz="2400" dirty="0" smtClean="0"/>
              <a:t>15 +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/>
              <a:t> =19    </a:t>
            </a:r>
            <a:r>
              <a:rPr lang="cs-CZ" sz="2400" dirty="0" err="1" smtClean="0"/>
              <a:t>19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 = 24   </a:t>
            </a:r>
            <a:r>
              <a:rPr lang="cs-CZ" sz="2400" dirty="0" err="1" smtClean="0"/>
              <a:t>24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/>
              <a:t> = 28   </a:t>
            </a:r>
            <a:r>
              <a:rPr lang="cs-CZ" sz="2400" dirty="0" err="1" smtClean="0"/>
              <a:t>28</a:t>
            </a:r>
            <a:r>
              <a:rPr lang="cs-CZ" sz="2400" dirty="0" smtClean="0"/>
              <a:t> + 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 = 33    </a:t>
            </a:r>
            <a:r>
              <a:rPr lang="cs-CZ" sz="2400" dirty="0" err="1" smtClean="0"/>
              <a:t>33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/>
              <a:t>  = 37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38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34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564904"/>
            <a:ext cx="4752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15   19   24   28   33    ?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940152" y="3212976"/>
            <a:ext cx="792088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37</a:t>
            </a:r>
            <a:endParaRPr lang="cs-CZ" sz="32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-0.20069 -0.0736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-37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pyramida.jpg"/>
          <p:cNvPicPr>
            <a:picLocks noChangeAspect="1"/>
          </p:cNvPicPr>
          <p:nvPr/>
        </p:nvPicPr>
        <p:blipFill>
          <a:blip r:embed="rId4" cstate="print"/>
          <a:srcRect l="2751" t="861" r="76775" b="62636"/>
          <a:stretch>
            <a:fillRect/>
          </a:stretch>
        </p:blipFill>
        <p:spPr>
          <a:xfrm>
            <a:off x="539552" y="980728"/>
            <a:ext cx="4176464" cy="41764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76056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13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20486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085184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25, protože v každém patře je součet čísel 25</a:t>
            </a:r>
          </a:p>
          <a:p>
            <a:r>
              <a:rPr lang="cs-CZ" sz="2400" dirty="0" smtClean="0"/>
              <a:t> </a:t>
            </a:r>
            <a:r>
              <a:rPr lang="cs-CZ" sz="100" dirty="0" smtClean="0"/>
              <a:t>  </a:t>
            </a:r>
            <a:r>
              <a:rPr lang="cs-CZ" sz="2400" dirty="0" smtClean="0"/>
              <a:t>3 + 4 + 5 + 6 + 7 = 3 + 15 + 5 + 2 = 10 + 6 + 9 = 17 + 8 = 25</a:t>
            </a:r>
          </a:p>
          <a:p>
            <a:endParaRPr lang="cs-CZ" sz="2400" dirty="0" smtClean="0"/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868144" y="321297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23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2204864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18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7164288" y="3212976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25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-0.53559 -0.3150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" y="-158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827584" y="1700808"/>
          <a:ext cx="3240360" cy="2520279"/>
        </p:xfrm>
        <a:graphic>
          <a:graphicData uri="http://schemas.openxmlformats.org/drawingml/2006/table">
            <a:tbl>
              <a:tblPr/>
              <a:tblGrid>
                <a:gridCol w="1080120"/>
                <a:gridCol w="1080120"/>
                <a:gridCol w="1080120"/>
              </a:tblGrid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24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8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9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18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 smtClean="0">
                          <a:latin typeface="Times New Roman"/>
                          <a:ea typeface="SimSun"/>
                        </a:rPr>
                        <a:t>3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400" dirty="0">
                          <a:latin typeface="Times New Roman"/>
                          <a:ea typeface="SimSun"/>
                        </a:rPr>
                        <a:t>?</a:t>
                      </a:r>
                      <a:endParaRPr lang="cs-CZ" sz="2800" dirty="0">
                        <a:latin typeface="Times New Roman"/>
                        <a:ea typeface="SimSu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08304" y="2420888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2420888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01317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6, protože v řádcích postupně jsou dělenec, dělitel a podíl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24 : 8 = 3                    9 : 3 = </a:t>
            </a:r>
            <a:r>
              <a:rPr lang="cs-CZ" sz="2400" dirty="0" err="1" smtClean="0"/>
              <a:t>3</a:t>
            </a:r>
            <a:r>
              <a:rPr lang="cs-CZ" sz="2400" dirty="0" smtClean="0"/>
              <a:t>             18 : 3 = 6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80112" y="3429000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6804248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004048" y="2420888"/>
            <a:ext cx="720080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4444E-6 L -0.19687 0.1469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73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znak patří místo otazníku a proč?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12360" y="2204864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6,5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012160" y="3212976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4,5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Správná odpověď je 4, protože z druhého řádku plyne</a:t>
            </a:r>
          </a:p>
          <a:p>
            <a:r>
              <a:rPr lang="cs-CZ" sz="2400" dirty="0" smtClean="0"/>
              <a:t> 2§ = 6 pak § = 3 a které číslo dá v součtu s číslem 3 sedmičku…. jedině  3 + 4 = 7 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028384" y="6165304"/>
            <a:ext cx="936104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321297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2204864"/>
            <a:ext cx="7920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3,5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844824"/>
            <a:ext cx="352839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400" dirty="0" smtClean="0"/>
              <a:t> </a:t>
            </a:r>
            <a:r>
              <a:rPr lang="cs-CZ" sz="4400" dirty="0" smtClean="0">
                <a:sym typeface="Symbol"/>
              </a:rPr>
              <a:t>?  +  §  =  7</a:t>
            </a:r>
          </a:p>
          <a:p>
            <a:pPr>
              <a:lnSpc>
                <a:spcPct val="150000"/>
              </a:lnSpc>
            </a:pPr>
            <a:r>
              <a:rPr lang="cs-CZ" sz="4400" dirty="0" smtClean="0">
                <a:sym typeface="Symbol"/>
              </a:rPr>
              <a:t>§  +  §  =  6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588224" y="2204864"/>
            <a:ext cx="792088" cy="7200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</p:spTree>
  </p:cSld>
  <p:clrMapOvr>
    <a:masterClrMapping/>
  </p:clrMapOvr>
  <p:transition spd="slow" advClick="0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62605 -0.0104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-5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/>
      <p:bldP spid="12" grpId="0" animBg="1"/>
      <p:bldP spid="12" grpId="1" animBg="1"/>
      <p:bldP spid="13" grpId="0" animBg="1"/>
      <p:bldP spid="13" grpId="1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Internetové testy matematické inteligence přístupné na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cesko.tests</a:t>
            </a:r>
            <a:r>
              <a:rPr lang="cs-CZ" dirty="0" smtClean="0">
                <a:hlinkClick r:id="rId2"/>
              </a:rPr>
              <a:t>-iq.</a:t>
            </a:r>
            <a:r>
              <a:rPr lang="cs-CZ" dirty="0" err="1" smtClean="0">
                <a:hlinkClick r:id="rId2"/>
              </a:rPr>
              <a:t>eu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Veškeré použité obrázky podle vzoru malovala autorka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409</TotalTime>
  <Words>925</Words>
  <Application>Microsoft Office PowerPoint</Application>
  <PresentationFormat>Předvádění na obrazovce (4:3)</PresentationFormat>
  <Paragraphs>234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Snímek 1</vt:lpstr>
      <vt:lpstr>Číselné řady a analogie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Který znak patří místo otazníku a proč?</vt:lpstr>
      <vt:lpstr>Použité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Číselné řady a analogie</dc:title>
  <dc:creator>bn</dc:creator>
  <cp:lastModifiedBy>bn</cp:lastModifiedBy>
  <cp:revision>45</cp:revision>
  <dcterms:created xsi:type="dcterms:W3CDTF">2012-04-26T08:38:03Z</dcterms:created>
  <dcterms:modified xsi:type="dcterms:W3CDTF">2012-05-16T10:56:08Z</dcterms:modified>
</cp:coreProperties>
</file>