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5C92A-5D99-442E-9B77-D398C88C9B5A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CA74D-5DA5-4EF0-AFB4-E1F5C322B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DDAE2-6AB1-4245-A16B-4EF4BF46389F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24C20-F4C3-47DE-A174-40A02EE06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D6D7C-D8D3-4E76-897D-B4A4B3697B3B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753D8B-D909-4A72-8D68-D3BCCBABA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2065F-2671-4E30-BB1E-DBCBD452DAD7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F6067-F155-484A-AE37-9ED178BE06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7BEFD-81ED-428A-935F-F7D7DA7E7588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6C8FE-2BF6-4100-825E-E37732A62D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26CE6-3412-4980-AECA-A336D334D9F6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3B534-6E3A-406D-A021-84CA326F9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6C055-456B-4E5F-A8C1-45889D94BBCF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2F2AE-1654-4732-A52A-0DE96AED4F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2F6C9-4679-4C3F-975C-A6735A0BDB90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F05D4-AA31-4BDC-BEC6-0B8FDACCF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290F51-64FE-414A-A462-CFD51EBE1CA1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28735-5BB0-4128-91BF-BB02F1F93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25343-B99E-42E2-8C0A-BC0F0DD4BC04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E2F35-1511-492A-8E5C-B603391B2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AED91-026F-489E-AD62-C715C6B59D48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24A81-12A9-4D37-BDA6-04A5E3CC80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599D66-232F-46AD-B429-A559088D7BAF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4A889F-2A5B-41AD-996A-838EB7C93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u="sng"/>
              <a:t>Základní škola T. G. Masaryka a Mateřská škola Poříčany, okr. Kolín</a:t>
            </a:r>
          </a:p>
        </p:txBody>
      </p:sp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VY_32_INOVACE_M_15_STATISTIKA 2</a:t>
            </a:r>
          </a:p>
          <a:p>
            <a:endParaRPr lang="cs-CZ"/>
          </a:p>
        </p:txBody>
      </p:sp>
      <p:sp>
        <p:nvSpPr>
          <p:cNvPr id="2052" name="TextovéPole 3"/>
          <p:cNvSpPr txBox="1">
            <a:spLocks noChangeArrowheads="1"/>
          </p:cNvSpPr>
          <p:nvPr/>
        </p:nvSpPr>
        <p:spPr bwMode="auto">
          <a:xfrm>
            <a:off x="5867400" y="4941888"/>
            <a:ext cx="2881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Zpracoval:</a:t>
            </a:r>
          </a:p>
          <a:p>
            <a:r>
              <a:rPr lang="cs-CZ"/>
              <a:t>Ing. Václav Pěnkava</a:t>
            </a:r>
          </a:p>
        </p:txBody>
      </p:sp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8. třída, matematika, algebra, slovní úloha, aritmetický průměr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733256"/>
            <a:ext cx="2828920" cy="6111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9600" b="1" smtClean="0"/>
              <a:t>STATISTIKA 2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ARITMETICKÝ PRŮMĚR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084888" y="1916113"/>
            <a:ext cx="935037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11638" y="3357563"/>
            <a:ext cx="936625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48263" y="3357563"/>
            <a:ext cx="936625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263" y="1916113"/>
            <a:ext cx="936625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76600" y="1125538"/>
            <a:ext cx="935038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39975" y="1125538"/>
            <a:ext cx="936625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403350" y="1125538"/>
            <a:ext cx="936625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8313" y="1125538"/>
            <a:ext cx="935037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11638" y="1916113"/>
            <a:ext cx="936625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76600" y="1916113"/>
            <a:ext cx="935038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339975" y="1916113"/>
            <a:ext cx="936625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403350" y="1916113"/>
            <a:ext cx="936625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68313" y="1916113"/>
            <a:ext cx="935037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339975" y="2636838"/>
            <a:ext cx="936625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403350" y="2636838"/>
            <a:ext cx="936625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8313" y="2636838"/>
            <a:ext cx="935037" cy="5048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276600" y="3357563"/>
            <a:ext cx="935038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39975" y="3357563"/>
            <a:ext cx="936625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403350" y="3357563"/>
            <a:ext cx="936625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68313" y="3357563"/>
            <a:ext cx="935037" cy="50323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18" name="TextovéPole 28"/>
          <p:cNvSpPr txBox="1">
            <a:spLocks noChangeArrowheads="1"/>
          </p:cNvSpPr>
          <p:nvPr/>
        </p:nvSpPr>
        <p:spPr bwMode="auto">
          <a:xfrm>
            <a:off x="7812088" y="1052513"/>
            <a:ext cx="7921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4 </a:t>
            </a:r>
          </a:p>
        </p:txBody>
      </p:sp>
      <p:sp>
        <p:nvSpPr>
          <p:cNvPr id="4119" name="TextovéPole 30"/>
          <p:cNvSpPr txBox="1">
            <a:spLocks noChangeArrowheads="1"/>
          </p:cNvSpPr>
          <p:nvPr/>
        </p:nvSpPr>
        <p:spPr bwMode="auto">
          <a:xfrm>
            <a:off x="7812088" y="1916113"/>
            <a:ext cx="7921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7 </a:t>
            </a:r>
          </a:p>
        </p:txBody>
      </p:sp>
      <p:sp>
        <p:nvSpPr>
          <p:cNvPr id="4120" name="TextovéPole 31"/>
          <p:cNvSpPr txBox="1">
            <a:spLocks noChangeArrowheads="1"/>
          </p:cNvSpPr>
          <p:nvPr/>
        </p:nvSpPr>
        <p:spPr bwMode="auto">
          <a:xfrm>
            <a:off x="7812088" y="2565400"/>
            <a:ext cx="7921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3 </a:t>
            </a:r>
          </a:p>
        </p:txBody>
      </p:sp>
      <p:sp>
        <p:nvSpPr>
          <p:cNvPr id="4121" name="TextovéPole 32"/>
          <p:cNvSpPr txBox="1">
            <a:spLocks noChangeArrowheads="1"/>
          </p:cNvSpPr>
          <p:nvPr/>
        </p:nvSpPr>
        <p:spPr bwMode="auto">
          <a:xfrm>
            <a:off x="7812088" y="3284538"/>
            <a:ext cx="79216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6 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7019925" y="3860800"/>
            <a:ext cx="1800225" cy="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3" name="TextovéPole 35"/>
          <p:cNvSpPr txBox="1">
            <a:spLocks noChangeArrowheads="1"/>
          </p:cNvSpPr>
          <p:nvPr/>
        </p:nvSpPr>
        <p:spPr bwMode="auto">
          <a:xfrm>
            <a:off x="7596188" y="4005263"/>
            <a:ext cx="9366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Calibri" pitchFamily="34" charset="0"/>
              </a:rPr>
              <a:t>20</a:t>
            </a:r>
          </a:p>
        </p:txBody>
      </p:sp>
      <p:sp>
        <p:nvSpPr>
          <p:cNvPr id="4124" name="TextovéPole 36"/>
          <p:cNvSpPr txBox="1">
            <a:spLocks noChangeArrowheads="1"/>
          </p:cNvSpPr>
          <p:nvPr/>
        </p:nvSpPr>
        <p:spPr bwMode="auto">
          <a:xfrm>
            <a:off x="250825" y="5013325"/>
            <a:ext cx="8642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20 cihel máme rozdělit na čtyři stejné (průměrně veliké) hromady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250825" y="5876925"/>
            <a:ext cx="88931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20 : 4 = 5         to je aritmetický průměr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44444E-6 L -0.30712 0.10509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44444E-6 L -0.10243 -0.11551 " pathEditMode="relative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5.55556E-6 L -0.10243 -0.1051 " pathEditMode="relative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3"/>
          <p:cNvSpPr txBox="1">
            <a:spLocks noChangeArrowheads="1"/>
          </p:cNvSpPr>
          <p:nvPr/>
        </p:nvSpPr>
        <p:spPr bwMode="auto">
          <a:xfrm>
            <a:off x="1042988" y="4149725"/>
            <a:ext cx="7273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Vypočítejte průměrnou délku skoku z místa žáků osmé třídy </a:t>
            </a:r>
          </a:p>
          <a:p>
            <a:r>
              <a:rPr lang="cs-CZ">
                <a:latin typeface="Calibri" pitchFamily="34" charset="0"/>
              </a:rPr>
              <a:t>Hodnoty najdete v následující tabulce</a:t>
            </a:r>
          </a:p>
        </p:txBody>
      </p:sp>
      <p:sp>
        <p:nvSpPr>
          <p:cNvPr id="5123" name="TextovéPole 1"/>
          <p:cNvSpPr txBox="1">
            <a:spLocks noChangeArrowheads="1"/>
          </p:cNvSpPr>
          <p:nvPr/>
        </p:nvSpPr>
        <p:spPr bwMode="auto">
          <a:xfrm>
            <a:off x="1763713" y="549275"/>
            <a:ext cx="5329237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Aritmetický průměr</a:t>
            </a:r>
          </a:p>
          <a:p>
            <a:pPr algn="ctr"/>
            <a:r>
              <a:rPr lang="cs-CZ" sz="4400" b="1">
                <a:latin typeface="Calibri" pitchFamily="34" charset="0"/>
              </a:rPr>
              <a:t> =</a:t>
            </a:r>
          </a:p>
        </p:txBody>
      </p:sp>
      <p:sp>
        <p:nvSpPr>
          <p:cNvPr id="5124" name="TextovéPole 2"/>
          <p:cNvSpPr txBox="1">
            <a:spLocks noChangeArrowheads="1"/>
          </p:cNvSpPr>
          <p:nvPr/>
        </p:nvSpPr>
        <p:spPr bwMode="auto">
          <a:xfrm>
            <a:off x="0" y="1773238"/>
            <a:ext cx="914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Součet hodnot statistických znaků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00113" y="2420938"/>
            <a:ext cx="7272337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0" y="24923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>
                <a:latin typeface="Calibri" pitchFamily="34" charset="0"/>
              </a:rPr>
              <a:t>Celkový počet statistických jednotek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4213" y="3213100"/>
            <a:ext cx="7632700" cy="33845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71550" y="3500438"/>
            <a:ext cx="70564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156, 160, 258, 200, 210, 150, 200, 147, 201, 180, 299, 200, 158, 100, 108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71550" y="4149725"/>
            <a:ext cx="68405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Statistický soubor má:                     statických jednotek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11638" y="4005263"/>
            <a:ext cx="792162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15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971550" y="5013325"/>
            <a:ext cx="6624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Součet hodnot statistických znaků:  </a:t>
            </a:r>
            <a:r>
              <a:rPr lang="cs-CZ">
                <a:latin typeface="Calibri" pitchFamily="34" charset="0"/>
              </a:rPr>
              <a:t>     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724525" y="4797425"/>
            <a:ext cx="25193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2727 cm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042988" y="5876925"/>
            <a:ext cx="6985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Průměrná délka skoku je  2727 : 15 = 181,8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1258888" y="476250"/>
            <a:ext cx="62658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/>
              <a:t>Statistický průzkum v 8. třídě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755650" y="1196975"/>
            <a:ext cx="7632700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Dotazem u svých spolužáků zjistěte jejich výšku v centimetrech. Tuto zapište do tabulky. </a:t>
            </a:r>
          </a:p>
          <a:p>
            <a:endParaRPr lang="cs-CZ"/>
          </a:p>
          <a:p>
            <a:r>
              <a:rPr lang="cs-CZ"/>
              <a:t>Úkoly:</a:t>
            </a:r>
          </a:p>
          <a:p>
            <a:pPr marL="800100" lvl="1" indent="-342900">
              <a:buFont typeface="Calibri" pitchFamily="34" charset="0"/>
              <a:buAutoNum type="alphaLcParenR"/>
            </a:pPr>
            <a:r>
              <a:rPr lang="cs-CZ"/>
              <a:t>Vypočítejte průměrnou výšku žáka osmé třídy</a:t>
            </a:r>
          </a:p>
          <a:p>
            <a:pPr marL="800100" lvl="1" indent="-342900">
              <a:buFont typeface="Calibri" pitchFamily="34" charset="0"/>
              <a:buAutoNum type="alphaLcParenR"/>
            </a:pPr>
            <a:r>
              <a:rPr lang="cs-CZ"/>
              <a:t>Vypočítejte průměrnou výšku děvčat ve třídě</a:t>
            </a:r>
          </a:p>
          <a:p>
            <a:pPr marL="800100" lvl="1" indent="-342900">
              <a:buFont typeface="Calibri" pitchFamily="34" charset="0"/>
              <a:buAutoNum type="alphaLcParenR"/>
            </a:pPr>
            <a:r>
              <a:rPr lang="cs-CZ"/>
              <a:t>Vypočítejte průměrnou výšku chlapců ve třídě</a:t>
            </a:r>
          </a:p>
          <a:p>
            <a:pPr marL="800100" lvl="1" indent="-342900">
              <a:buFont typeface="Calibri" pitchFamily="34" charset="0"/>
              <a:buAutoNum type="alphaLcParenR"/>
            </a:pPr>
            <a:r>
              <a:rPr lang="cs-CZ"/>
              <a:t>Určete četnost skupin (150 – 159; 160 – 169; 170 – 179; 180 -189)</a:t>
            </a:r>
          </a:p>
          <a:p>
            <a:pPr marL="800100" lvl="1" indent="-342900">
              <a:buFont typeface="Calibri" pitchFamily="34" charset="0"/>
              <a:buAutoNum type="alphaLcParenR"/>
            </a:pPr>
            <a:r>
              <a:rPr lang="cs-CZ"/>
              <a:t>Nakreslete sloupcový a výsečový graf podle bodu d)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220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sady Office</vt:lpstr>
      <vt:lpstr>Snímek 1</vt:lpstr>
      <vt:lpstr>STATISTIKA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 2</dc:title>
  <dc:creator>penkva</dc:creator>
  <cp:lastModifiedBy>Dum</cp:lastModifiedBy>
  <cp:revision>15</cp:revision>
  <dcterms:created xsi:type="dcterms:W3CDTF">2012-05-11T10:52:41Z</dcterms:created>
  <dcterms:modified xsi:type="dcterms:W3CDTF">2013-11-14T09:58:53Z</dcterms:modified>
</cp:coreProperties>
</file>