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7" r:id="rId4"/>
    <p:sldId id="260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3FF38BEE-5522-433E-8C1B-87475D1F0F2B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140FDF3D-1DEE-4132-8132-E99A56003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A093B-0533-4389-876B-0EA7DD8DAEEA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EE000-1260-4AC1-9DF3-482B2688A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83741-83D7-4C83-AF46-FC319F130A4A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A5A76-20E3-46AF-AF83-6F0A0E76C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DAB61-E86E-42D6-86A0-4BE0328F44E0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7E800-2771-4533-BC86-5CA5B7C53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E21F3-DF88-4DBE-BF0B-AFEEABB049CC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E0F5-2FA0-4D1A-955F-4AF1CDAD0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5C1B3-8940-469D-B457-F46D823D0B8C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12BBA-F941-45EF-9D89-0CA8A0101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0EBFD-8F06-4072-A999-18A90C21125F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938C7-7097-4E36-898A-0B338EF8A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ADD0F-E445-415D-AB18-9503AB677B63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11DCB8-CE70-4B8B-B4F2-DC4F0EE0D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0A12B-A5B3-4907-835C-BF145612AB41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AA3F2A-1ACF-405C-AF43-C89D3385FC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A96E3-0581-44D9-9770-87C1731734A4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86C78-7797-466F-8565-6B326ECBE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0879A-091B-4826-A0BB-847EAE14108E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C2F4B-0A65-4876-B654-4F8B69B958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032EA-A54E-45C6-876A-8340AD440C03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23382E-EDAD-47F0-A4F0-B29176AB7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08DBF5-6D90-4337-82FC-097836924FFF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8652A8-7669-4AD5-B447-1C0112910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u="sng"/>
              <a:t>Základní škola T. G. Masaryka a Mateřská škola Poříčany, okr. Kolín</a:t>
            </a:r>
          </a:p>
        </p:txBody>
      </p:sp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/>
              <a:t>VY_32_INOVACE_M_16 STATISTIKA – MODUS, MEDIAN</a:t>
            </a:r>
          </a:p>
          <a:p>
            <a:endParaRPr lang="cs-CZ"/>
          </a:p>
        </p:txBody>
      </p:sp>
      <p:sp>
        <p:nvSpPr>
          <p:cNvPr id="2052" name="TextovéPole 3"/>
          <p:cNvSpPr txBox="1">
            <a:spLocks noChangeArrowheads="1"/>
          </p:cNvSpPr>
          <p:nvPr/>
        </p:nvSpPr>
        <p:spPr bwMode="auto">
          <a:xfrm>
            <a:off x="5867400" y="4941888"/>
            <a:ext cx="2881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Zpracoval:</a:t>
            </a:r>
          </a:p>
          <a:p>
            <a:r>
              <a:rPr lang="cs-CZ"/>
              <a:t>Ing. Václav Pěnkava</a:t>
            </a:r>
          </a:p>
        </p:txBody>
      </p:sp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Číslo projektu: CZ.1.07/1.4.00/21.3085</a:t>
            </a:r>
          </a:p>
        </p:txBody>
      </p: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Anotace:</a:t>
            </a:r>
          </a:p>
          <a:p>
            <a:r>
              <a:rPr lang="cs-CZ"/>
              <a:t>8. třída, matematika, algebra, slovní úloha statistický soubor, statistická jednotka, statistický znak</a:t>
            </a:r>
          </a:p>
        </p:txBody>
      </p:sp>
      <p:pic>
        <p:nvPicPr>
          <p:cNvPr id="8" name="Obrázek 7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5589240"/>
            <a:ext cx="2828920" cy="6111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sz="9600" smtClean="0">
                <a:latin typeface="Algerian" pitchFamily="82" charset="0"/>
              </a:rPr>
              <a:t>STATISTIKA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8888" y="2060575"/>
            <a:ext cx="6400800" cy="1752600"/>
          </a:xfrm>
        </p:spPr>
        <p:txBody>
          <a:bodyPr rtlCol="0">
            <a:normAutofit fontScale="92500"/>
          </a:bodyPr>
          <a:lstStyle/>
          <a:p>
            <a:pPr marL="514350" indent="-514350" algn="l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>
                <a:solidFill>
                  <a:srgbClr val="FF0000"/>
                </a:solidFill>
              </a:rPr>
              <a:t>Základní pojmy</a:t>
            </a:r>
          </a:p>
          <a:p>
            <a:pPr marL="514350" indent="-514350" algn="l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>
                <a:solidFill>
                  <a:srgbClr val="FF0000"/>
                </a:solidFill>
              </a:rPr>
              <a:t>Četnost a relativní četnost</a:t>
            </a:r>
          </a:p>
          <a:p>
            <a:pPr marL="514350" indent="-514350" algn="l" eaLnBrk="1" fontAlgn="auto" hangingPunct="1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dirty="0" smtClean="0">
                <a:solidFill>
                  <a:schemeClr val="tx1"/>
                </a:solidFill>
              </a:rPr>
              <a:t>Aritmetický průměr, modus, medián</a:t>
            </a:r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1979613" y="4437063"/>
            <a:ext cx="46085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Učebnice str.  113 -130</a:t>
            </a:r>
          </a:p>
        </p:txBody>
      </p:sp>
      <p:sp>
        <p:nvSpPr>
          <p:cNvPr id="3077" name="TextovéPole 4"/>
          <p:cNvSpPr txBox="1">
            <a:spLocks noChangeArrowheads="1"/>
          </p:cNvSpPr>
          <p:nvPr/>
        </p:nvSpPr>
        <p:spPr bwMode="auto">
          <a:xfrm>
            <a:off x="1476375" y="5373688"/>
            <a:ext cx="54721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3. část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1"/>
          <p:cNvSpPr>
            <a:spLocks noChangeArrowheads="1"/>
          </p:cNvSpPr>
          <p:nvPr/>
        </p:nvSpPr>
        <p:spPr bwMode="auto">
          <a:xfrm>
            <a:off x="395288" y="404813"/>
            <a:ext cx="82804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lgerian" pitchFamily="82" charset="0"/>
              </a:rPr>
              <a:t>STATISTIKA</a:t>
            </a:r>
            <a:endParaRPr lang="cs-CZ" sz="8000">
              <a:latin typeface="Calibri" pitchFamily="34" charset="0"/>
            </a:endParaRPr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250825" y="1989138"/>
            <a:ext cx="85693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000">
                <a:latin typeface="Calibri" pitchFamily="34" charset="0"/>
              </a:rPr>
              <a:t>obor zabývající se sběrem, analýzou a zpracováním informací, které </a:t>
            </a:r>
            <a:r>
              <a:rPr lang="cs-CZ" sz="2000" b="1">
                <a:latin typeface="Calibri" pitchFamily="34" charset="0"/>
              </a:rPr>
              <a:t>kvantitativně</a:t>
            </a:r>
            <a:r>
              <a:rPr lang="cs-CZ" sz="2000">
                <a:latin typeface="Calibri" pitchFamily="34" charset="0"/>
              </a:rPr>
              <a:t> charakterizují zákonitosti jevů ve spojitosti s jejich </a:t>
            </a:r>
            <a:r>
              <a:rPr lang="cs-CZ" sz="2000" b="1">
                <a:latin typeface="Calibri" pitchFamily="34" charset="0"/>
              </a:rPr>
              <a:t>kvalitativním</a:t>
            </a:r>
            <a:r>
              <a:rPr lang="cs-CZ" sz="2000">
                <a:latin typeface="Calibri" pitchFamily="34" charset="0"/>
              </a:rPr>
              <a:t> obsahem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3500438"/>
            <a:ext cx="82804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Statistický soubor: </a:t>
            </a:r>
          </a:p>
          <a:p>
            <a:r>
              <a:rPr lang="cs-CZ">
                <a:latin typeface="Calibri" pitchFamily="34" charset="0"/>
              </a:rPr>
              <a:t>je souhrn objektů, jejíž vlastnosti zkoumáme při statistickém šetření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95288" y="4581525"/>
            <a:ext cx="82804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Statistická jednotka: 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Je libovolný prvek statistického souboru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68313" y="5661025"/>
            <a:ext cx="81359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Statistický znak:</a:t>
            </a:r>
          </a:p>
          <a:p>
            <a:r>
              <a:rPr lang="cs-CZ">
                <a:latin typeface="Calibri" pitchFamily="34" charset="0"/>
              </a:rPr>
              <a:t>Je vlastnost, kterou u statistických jednotek zkoumáme.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6cípá hvězda 1"/>
          <p:cNvSpPr/>
          <p:nvPr/>
        </p:nvSpPr>
        <p:spPr>
          <a:xfrm>
            <a:off x="539750" y="4437063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6cípá hvězda 2"/>
          <p:cNvSpPr/>
          <p:nvPr/>
        </p:nvSpPr>
        <p:spPr>
          <a:xfrm>
            <a:off x="1547813" y="3500438"/>
            <a:ext cx="431800" cy="504825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6cípá hvězda 3"/>
          <p:cNvSpPr/>
          <p:nvPr/>
        </p:nvSpPr>
        <p:spPr>
          <a:xfrm>
            <a:off x="4716463" y="4005263"/>
            <a:ext cx="431800" cy="503237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539750" y="1700213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6cípá hvězda 5"/>
          <p:cNvSpPr/>
          <p:nvPr/>
        </p:nvSpPr>
        <p:spPr>
          <a:xfrm>
            <a:off x="1476375" y="2492375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4067175" y="3068638"/>
            <a:ext cx="433388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1835150" y="4581525"/>
            <a:ext cx="433388" cy="503238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6cípá hvězda 8"/>
          <p:cNvSpPr/>
          <p:nvPr/>
        </p:nvSpPr>
        <p:spPr>
          <a:xfrm>
            <a:off x="2987675" y="4292600"/>
            <a:ext cx="431800" cy="504825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6cípá hvězda 9"/>
          <p:cNvSpPr/>
          <p:nvPr/>
        </p:nvSpPr>
        <p:spPr>
          <a:xfrm>
            <a:off x="2484438" y="3357563"/>
            <a:ext cx="431800" cy="503237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6cípá hvězda 10"/>
          <p:cNvSpPr/>
          <p:nvPr/>
        </p:nvSpPr>
        <p:spPr>
          <a:xfrm>
            <a:off x="4211638" y="1700213"/>
            <a:ext cx="431800" cy="504825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6cípá hvězda 11"/>
          <p:cNvSpPr/>
          <p:nvPr/>
        </p:nvSpPr>
        <p:spPr>
          <a:xfrm>
            <a:off x="1619250" y="1052513"/>
            <a:ext cx="431800" cy="504825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6cípá hvězda 12"/>
          <p:cNvSpPr/>
          <p:nvPr/>
        </p:nvSpPr>
        <p:spPr>
          <a:xfrm>
            <a:off x="3924300" y="4652963"/>
            <a:ext cx="431800" cy="504825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395288" y="3141663"/>
            <a:ext cx="431800" cy="503237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5940425" y="5516563"/>
            <a:ext cx="431800" cy="504825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36" name="TextovéPole 19"/>
          <p:cNvSpPr txBox="1">
            <a:spLocks noChangeArrowheads="1"/>
          </p:cNvSpPr>
          <p:nvPr/>
        </p:nvSpPr>
        <p:spPr bwMode="auto">
          <a:xfrm>
            <a:off x="1908175" y="4857750"/>
            <a:ext cx="6840538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Algerian" pitchFamily="82" charset="0"/>
              </a:rPr>
              <a:t>Četnost =</a:t>
            </a:r>
          </a:p>
          <a:p>
            <a:r>
              <a:rPr lang="cs-CZ" sz="2800">
                <a:latin typeface="Algerian" pitchFamily="82" charset="0"/>
              </a:rPr>
              <a:t>POČET STATISTICKÝCH JEDNOTEK SE STEJNÝMI STATISTICKÝMI ZNAKY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03350" y="333375"/>
            <a:ext cx="1512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7 modrých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7092950" y="260350"/>
            <a:ext cx="12239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4 červené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427538" y="333375"/>
            <a:ext cx="15128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 zelené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07407E-6 L 0.65365 -0.03148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5.92593E-6 L 0.36233 -0.04212 " pathEditMode="relative" ptsTypes="AA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6 L 0.55122 -0.16806 " pathEditMode="relative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07407E-6 L 0.37795 -0.2206 " pathEditMode="relative" ptsTypes="AA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1979 -0.19953 " pathEditMode="relative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5.92593E-6 L 0.39375 -0.13657 " pathEditMode="relative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92593E-6 L -0.10243 -0.02106 " pathEditMode="relative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4.07407E-6 L -0.38593 -0.30463 " pathEditMode="relative" ptsTypes="A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-4.07407E-6 L -0.14966 -0.16805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5.92593E-6 L -0.26771 0.12593 " pathEditMode="relative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5.92593E-6 L -0.08663 -0.34652 " pathEditMode="relative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59259E-6 L -0.47257 -0.525 " pathEditMode="relative" ptsTypes="AA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9"/>
          <p:cNvSpPr txBox="1">
            <a:spLocks noChangeArrowheads="1"/>
          </p:cNvSpPr>
          <p:nvPr/>
        </p:nvSpPr>
        <p:spPr bwMode="auto">
          <a:xfrm>
            <a:off x="250825" y="333375"/>
            <a:ext cx="84978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Algerian" pitchFamily="82" charset="0"/>
              </a:rPr>
              <a:t>MODUS =</a:t>
            </a:r>
          </a:p>
          <a:p>
            <a:r>
              <a:rPr lang="cs-CZ" sz="2400">
                <a:latin typeface="Algerian" pitchFamily="82" charset="0"/>
              </a:rPr>
              <a:t>HODNOTA statistického znaku s největší četností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492500" y="476250"/>
            <a:ext cx="20161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0070C0"/>
                </a:solidFill>
              </a:rPr>
              <a:t>8</a:t>
            </a:r>
          </a:p>
        </p:txBody>
      </p:sp>
      <p:sp>
        <p:nvSpPr>
          <p:cNvPr id="6148" name="TextovéPole 19"/>
          <p:cNvSpPr txBox="1">
            <a:spLocks noChangeArrowheads="1"/>
          </p:cNvSpPr>
          <p:nvPr/>
        </p:nvSpPr>
        <p:spPr bwMode="auto">
          <a:xfrm>
            <a:off x="250825" y="4652963"/>
            <a:ext cx="8497888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Algerian" pitchFamily="82" charset="0"/>
              </a:rPr>
              <a:t>MEDIÁN =</a:t>
            </a:r>
          </a:p>
          <a:p>
            <a:r>
              <a:rPr lang="cs-CZ" sz="2400">
                <a:latin typeface="Algerian" pitchFamily="82" charset="0"/>
              </a:rPr>
              <a:t>prostřední hodnota posloupnosti, která vznikne seřadíme-li hodnoty statistického znaku podle velikosti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572000" y="6092825"/>
            <a:ext cx="3024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63938" y="4868863"/>
            <a:ext cx="38163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POZOR – neplést s průměrem</a:t>
            </a:r>
          </a:p>
        </p:txBody>
      </p:sp>
      <p:sp>
        <p:nvSpPr>
          <p:cNvPr id="6151" name="TextovéPole 9"/>
          <p:cNvSpPr txBox="1">
            <a:spLocks noChangeArrowheads="1"/>
          </p:cNvSpPr>
          <p:nvPr/>
        </p:nvSpPr>
        <p:spPr bwMode="auto">
          <a:xfrm>
            <a:off x="395288" y="2133600"/>
            <a:ext cx="77057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velikosti bot ve skladu malé prodejny:</a:t>
            </a:r>
          </a:p>
          <a:p>
            <a:r>
              <a:rPr lang="cs-CZ"/>
              <a:t>5 ks 	velikost 6</a:t>
            </a:r>
          </a:p>
          <a:p>
            <a:r>
              <a:rPr lang="cs-CZ"/>
              <a:t>3 ks 	velikost 7</a:t>
            </a:r>
          </a:p>
          <a:p>
            <a:r>
              <a:rPr lang="cs-CZ"/>
              <a:t>12 ks 	velikost 8</a:t>
            </a:r>
          </a:p>
          <a:p>
            <a:r>
              <a:rPr lang="cs-CZ"/>
              <a:t>1 ks	velikost 9</a:t>
            </a:r>
          </a:p>
          <a:p>
            <a:r>
              <a:rPr lang="cs-CZ"/>
              <a:t>4 ks 	velikost 10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23850" y="4149725"/>
            <a:ext cx="8064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6, 6, 6, 6, 6, 7, 7, 7, 8, 8, 8, 8, 8, 8, 8, 8, 8, 8, 8, 8, 9, 10, 10, 10, 10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00113" y="4221163"/>
            <a:ext cx="3095625" cy="287337"/>
          </a:xfrm>
          <a:prstGeom prst="rect">
            <a:avLst/>
          </a:prstGeom>
          <a:solidFill>
            <a:schemeClr val="accent1">
              <a:alpha val="2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84663" y="4221163"/>
            <a:ext cx="3455987" cy="287337"/>
          </a:xfrm>
          <a:prstGeom prst="rect">
            <a:avLst/>
          </a:prstGeom>
          <a:solidFill>
            <a:srgbClr val="FF0000">
              <a:alpha val="25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1" grpId="0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684213" y="404813"/>
            <a:ext cx="76327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/>
              <a:t>Příklad:</a:t>
            </a:r>
          </a:p>
          <a:p>
            <a:r>
              <a:rPr lang="cs-CZ" sz="2400" dirty="0"/>
              <a:t>Z níže uvedených </a:t>
            </a:r>
            <a:r>
              <a:rPr lang="cs-CZ" sz="2400" dirty="0" smtClean="0"/>
              <a:t>hodnot </a:t>
            </a:r>
            <a:r>
              <a:rPr lang="cs-CZ" sz="2400" dirty="0"/>
              <a:t>určete medián, modus a aritmetický průměr.</a:t>
            </a: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755650" y="1773238"/>
            <a:ext cx="72009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Žáci osmé třídy obdrželi na konci školního roku tyto známky z matematiky.</a:t>
            </a:r>
          </a:p>
          <a:p>
            <a:pPr>
              <a:buFont typeface="Arial" charset="0"/>
              <a:buChar char="•"/>
            </a:pPr>
            <a:r>
              <a:rPr lang="cs-CZ"/>
              <a:t> výborný		1 žák</a:t>
            </a:r>
          </a:p>
          <a:p>
            <a:pPr>
              <a:buFont typeface="Arial" charset="0"/>
              <a:buChar char="•"/>
            </a:pPr>
            <a:r>
              <a:rPr lang="cs-CZ"/>
              <a:t> chvalitebný		8 žáků</a:t>
            </a:r>
          </a:p>
          <a:p>
            <a:pPr>
              <a:buFont typeface="Arial" charset="0"/>
              <a:buChar char="•"/>
            </a:pPr>
            <a:r>
              <a:rPr lang="cs-CZ"/>
              <a:t> dobrý			3 žáci</a:t>
            </a:r>
          </a:p>
          <a:p>
            <a:pPr>
              <a:buFont typeface="Arial" charset="0"/>
              <a:buChar char="•"/>
            </a:pPr>
            <a:r>
              <a:rPr lang="cs-CZ"/>
              <a:t> dostatečný 		1 žák</a:t>
            </a:r>
          </a:p>
          <a:p>
            <a:pPr>
              <a:buFont typeface="Arial" charset="0"/>
              <a:buChar char="•"/>
            </a:pPr>
            <a:r>
              <a:rPr lang="cs-CZ"/>
              <a:t> nedostatečný 		2 žáci</a:t>
            </a:r>
          </a:p>
          <a:p>
            <a:pPr lvl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611188" y="2303463"/>
            <a:ext cx="7489825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Modus:</a:t>
            </a:r>
          </a:p>
        </p:txBody>
      </p:sp>
      <p:sp>
        <p:nvSpPr>
          <p:cNvPr id="8195" name="Obdélník 2"/>
          <p:cNvSpPr>
            <a:spLocks noChangeArrowheads="1"/>
          </p:cNvSpPr>
          <p:nvPr/>
        </p:nvSpPr>
        <p:spPr bwMode="auto">
          <a:xfrm>
            <a:off x="468313" y="333375"/>
            <a:ext cx="45720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/>
              <a:t> chvalitebný		8 žáků</a:t>
            </a:r>
          </a:p>
          <a:p>
            <a:pPr>
              <a:buFont typeface="Arial" charset="0"/>
              <a:buChar char="•"/>
            </a:pPr>
            <a:r>
              <a:rPr lang="cs-CZ"/>
              <a:t> dobrý			3 žáci</a:t>
            </a:r>
          </a:p>
          <a:p>
            <a:pPr>
              <a:buFont typeface="Arial" charset="0"/>
              <a:buChar char="•"/>
            </a:pPr>
            <a:r>
              <a:rPr lang="cs-CZ"/>
              <a:t> nedostatečný 		2 žáci</a:t>
            </a:r>
          </a:p>
          <a:p>
            <a:pPr>
              <a:buFont typeface="Arial" charset="0"/>
              <a:buChar char="•"/>
            </a:pPr>
            <a:r>
              <a:rPr lang="cs-CZ"/>
              <a:t> výborný		1 žák</a:t>
            </a:r>
          </a:p>
          <a:p>
            <a:pPr>
              <a:buFont typeface="Arial" charset="0"/>
              <a:buChar char="•"/>
            </a:pPr>
            <a:r>
              <a:rPr lang="cs-CZ"/>
              <a:t> dostatečný 		1 žák</a:t>
            </a:r>
          </a:p>
          <a:p>
            <a:pPr>
              <a:buFont typeface="Arial" charset="0"/>
              <a:buChar char="•"/>
            </a:pPr>
            <a:r>
              <a:rPr lang="cs-CZ"/>
              <a:t> celkem		15 žáků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547813" y="2303463"/>
            <a:ext cx="5976937" cy="36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hodnota, která se vyskytuje nečastěji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084888" y="2303463"/>
            <a:ext cx="2232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chvalitebný</a:t>
            </a:r>
          </a:p>
        </p:txBody>
      </p:sp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89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Medián: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547813" y="3068638"/>
            <a:ext cx="59769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střední hodnota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084888" y="3068638"/>
            <a:ext cx="5032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2</a:t>
            </a:r>
          </a:p>
        </p:txBody>
      </p:sp>
      <p:sp>
        <p:nvSpPr>
          <p:cNvPr id="8201" name="TextovéPole 8"/>
          <p:cNvSpPr txBox="1">
            <a:spLocks noChangeArrowheads="1"/>
          </p:cNvSpPr>
          <p:nvPr/>
        </p:nvSpPr>
        <p:spPr bwMode="auto">
          <a:xfrm>
            <a:off x="323850" y="3644900"/>
            <a:ext cx="8424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5288" y="3789363"/>
            <a:ext cx="8208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1, 2, 2, 2, 2, 2, 2, 2, 2, 3, 3, 3, 4, 5, 5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92613" y="3644900"/>
            <a:ext cx="215900" cy="720725"/>
          </a:xfrm>
          <a:prstGeom prst="rect">
            <a:avLst/>
          </a:prstGeom>
          <a:solidFill>
            <a:schemeClr val="accent1">
              <a:alpha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04" name="TextovéPole 11"/>
          <p:cNvSpPr txBox="1">
            <a:spLocks noChangeArrowheads="1"/>
          </p:cNvSpPr>
          <p:nvPr/>
        </p:nvSpPr>
        <p:spPr bwMode="auto">
          <a:xfrm>
            <a:off x="395288" y="4797425"/>
            <a:ext cx="8208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Aritmetický průměr: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211638" y="333375"/>
            <a:ext cx="3384550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8 x 2 = 	16</a:t>
            </a:r>
          </a:p>
          <a:p>
            <a:r>
              <a:rPr lang="cs-CZ"/>
              <a:t>3 x 3 =   	  9</a:t>
            </a:r>
          </a:p>
          <a:p>
            <a:r>
              <a:rPr lang="cs-CZ"/>
              <a:t>2 x 5 =	10</a:t>
            </a:r>
          </a:p>
          <a:p>
            <a:r>
              <a:rPr lang="cs-CZ"/>
              <a:t>1 x 1 = 	  1</a:t>
            </a:r>
          </a:p>
          <a:p>
            <a:r>
              <a:rPr lang="cs-CZ"/>
              <a:t>1 x 4 = 	  4</a:t>
            </a:r>
          </a:p>
          <a:p>
            <a:r>
              <a:rPr lang="cs-CZ"/>
              <a:t>celkem = </a:t>
            </a:r>
            <a:r>
              <a:rPr lang="cs-CZ" b="1"/>
              <a:t>40</a:t>
            </a:r>
          </a:p>
          <a:p>
            <a:endParaRPr lang="cs-CZ"/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843213" y="4797425"/>
            <a:ext cx="2160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40 : 15 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572000" y="4797425"/>
            <a:ext cx="2879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/>
              <a:t>2,6666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10" grpId="0"/>
      <p:bldP spid="11" grpId="0" animBg="1"/>
      <p:bldP spid="13" grpId="0"/>
      <p:bldP spid="14" grpId="0"/>
      <p:bldP spid="1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316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Algerian</vt:lpstr>
      <vt:lpstr>Motiv sady Office</vt:lpstr>
      <vt:lpstr>Snímek 1</vt:lpstr>
      <vt:lpstr>STATISTIKA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STATISTIKA</dc:title>
  <dc:creator>penkva</dc:creator>
  <cp:lastModifiedBy>Dum</cp:lastModifiedBy>
  <cp:revision>22</cp:revision>
  <dcterms:created xsi:type="dcterms:W3CDTF">2012-04-25T05:58:20Z</dcterms:created>
  <dcterms:modified xsi:type="dcterms:W3CDTF">2013-11-14T10:00:19Z</dcterms:modified>
</cp:coreProperties>
</file>