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00" autoAdjust="0"/>
    <p:restoredTop sz="94660"/>
  </p:normalViewPr>
  <p:slideViewPr>
    <p:cSldViewPr>
      <p:cViewPr varScale="1">
        <p:scale>
          <a:sx n="103" d="100"/>
          <a:sy n="103" d="100"/>
        </p:scale>
        <p:origin x="-2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C931B-89FE-445B-B3BD-8D7DD2C605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628635-B4BF-4AB8-BEFF-6412681085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F5EA23-0AF5-4BA4-A530-ED27D295B0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879419-901C-4FFC-9C79-B8D0633E62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23C7F1-1E5F-4ABD-B7A3-F79082EEC4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EBB87-D3A2-48A9-B41B-3593D715FB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C59C99-8D2A-4E15-9943-08BE5DD0F5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08FF3D-57B3-4BFC-86AE-FB35B870AE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E789F0-4D34-43EB-92BD-D34D6FC753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A90DF2-67E3-4FB2-A59E-BF77AB64A7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A6F2C3-BE8D-40E9-87A7-49489F4964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2E9FD6-E9B7-4360-8781-004DD08478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A26ADCD-6A21-465A-AB6A-50447D8873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klipart.pixmac.cz/4/kresleny-stastna-holka-a-kluk-pixmac-klipart-77259599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11188" y="2924175"/>
            <a:ext cx="7921625" cy="1296988"/>
          </a:xfrm>
        </p:spPr>
        <p:txBody>
          <a:bodyPr/>
          <a:lstStyle/>
          <a:p>
            <a:pPr algn="l" eaLnBrk="1" hangingPunct="1"/>
            <a:r>
              <a:rPr lang="cs-CZ" sz="1600" b="1" smtClean="0"/>
              <a:t>Anotace</a:t>
            </a:r>
            <a:r>
              <a:rPr lang="cs-CZ" sz="1600" smtClean="0"/>
              <a:t>:materiál slouží k výkladu rozdílu mezi úročením jednoduchým a složeným</a:t>
            </a:r>
          </a:p>
          <a:p>
            <a:pPr algn="l" eaLnBrk="1" hangingPunct="1"/>
            <a:endParaRPr lang="cs-CZ" sz="1600" smtClean="0"/>
          </a:p>
          <a:p>
            <a:pPr algn="l" eaLnBrk="1" hangingPunct="1"/>
            <a:r>
              <a:rPr lang="cs-CZ" sz="1600" b="1" smtClean="0"/>
              <a:t>Klíčová slova</a:t>
            </a:r>
            <a:r>
              <a:rPr lang="cs-CZ" sz="1600" smtClean="0"/>
              <a:t>: finanční matematika, úrok, úrokovací období, úroková sazba, procento, úročení,…</a:t>
            </a:r>
          </a:p>
        </p:txBody>
      </p:sp>
      <p:sp>
        <p:nvSpPr>
          <p:cNvPr id="4099" name="Text Box 4"/>
          <p:cNvSpPr txBox="1">
            <a:spLocks noChangeArrowheads="1"/>
          </p:cNvSpPr>
          <p:nvPr/>
        </p:nvSpPr>
        <p:spPr bwMode="auto">
          <a:xfrm>
            <a:off x="539750" y="260350"/>
            <a:ext cx="79200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Základní škola T.G. Masaryka a mateřská škola Poříčany, okres Kolín</a:t>
            </a:r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755650" y="1196975"/>
            <a:ext cx="7416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600" b="1"/>
              <a:t>Finanční matematika</a:t>
            </a:r>
          </a:p>
        </p:txBody>
      </p:sp>
      <p:sp>
        <p:nvSpPr>
          <p:cNvPr id="4101" name="Text Box 7"/>
          <p:cNvSpPr txBox="1">
            <a:spLocks noChangeArrowheads="1"/>
          </p:cNvSpPr>
          <p:nvPr/>
        </p:nvSpPr>
        <p:spPr bwMode="auto">
          <a:xfrm>
            <a:off x="1042988" y="1844675"/>
            <a:ext cx="7416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cs-CZ" sz="3200" b="1"/>
              <a:t>- úročení jednoduché a složené</a:t>
            </a:r>
          </a:p>
        </p:txBody>
      </p:sp>
      <p:sp>
        <p:nvSpPr>
          <p:cNvPr id="4102" name="Text Box 8"/>
          <p:cNvSpPr txBox="1">
            <a:spLocks noChangeArrowheads="1"/>
          </p:cNvSpPr>
          <p:nvPr/>
        </p:nvSpPr>
        <p:spPr bwMode="auto">
          <a:xfrm>
            <a:off x="5508625" y="4797425"/>
            <a:ext cx="3384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Zpracovala: Mgr. Štikovcová</a:t>
            </a:r>
          </a:p>
        </p:txBody>
      </p:sp>
      <p:sp>
        <p:nvSpPr>
          <p:cNvPr id="4103" name="Text Box 9"/>
          <p:cNvSpPr txBox="1">
            <a:spLocks noChangeArrowheads="1"/>
          </p:cNvSpPr>
          <p:nvPr/>
        </p:nvSpPr>
        <p:spPr bwMode="auto">
          <a:xfrm>
            <a:off x="2843213" y="2492375"/>
            <a:ext cx="316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VY_32_INOVACE_M_17</a:t>
            </a:r>
          </a:p>
        </p:txBody>
      </p:sp>
      <p:pic>
        <p:nvPicPr>
          <p:cNvPr id="4104" name="Picture 10" descr="logo_ESF_OPVK_2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5084763"/>
            <a:ext cx="4752975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2" descr="kluk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227763" y="1773238"/>
            <a:ext cx="2044700" cy="4141787"/>
          </a:xfrm>
          <a:noFill/>
        </p:spPr>
      </p:pic>
      <p:pic>
        <p:nvPicPr>
          <p:cNvPr id="5123" name="Picture 16" descr="holka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84213" y="1844675"/>
            <a:ext cx="2044700" cy="3938588"/>
          </a:xfrm>
        </p:spPr>
      </p:pic>
      <p:sp>
        <p:nvSpPr>
          <p:cNvPr id="3089" name="AutoShape 17"/>
          <p:cNvSpPr>
            <a:spLocks noChangeArrowheads="1"/>
          </p:cNvSpPr>
          <p:nvPr/>
        </p:nvSpPr>
        <p:spPr bwMode="auto">
          <a:xfrm>
            <a:off x="1258888" y="115888"/>
            <a:ext cx="6335712" cy="1584325"/>
          </a:xfrm>
          <a:prstGeom prst="cloudCallout">
            <a:avLst>
              <a:gd name="adj1" fmla="val 48972"/>
              <a:gd name="adj2" fmla="val 93685"/>
            </a:avLst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cs-CZ" sz="2800" b="1"/>
              <a:t>Kdybych měl milion, jó, to by se žilo…..</a:t>
            </a:r>
          </a:p>
        </p:txBody>
      </p:sp>
      <p:sp>
        <p:nvSpPr>
          <p:cNvPr id="3090" name="AutoShape 18"/>
          <p:cNvSpPr>
            <a:spLocks noChangeArrowheads="1"/>
          </p:cNvSpPr>
          <p:nvPr/>
        </p:nvSpPr>
        <p:spPr bwMode="auto">
          <a:xfrm>
            <a:off x="3276600" y="2636838"/>
            <a:ext cx="3311525" cy="1223962"/>
          </a:xfrm>
          <a:prstGeom prst="wedgeRoundRectCallout">
            <a:avLst>
              <a:gd name="adj1" fmla="val 70421"/>
              <a:gd name="adj2" fmla="val 5514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2000"/>
              <a:t>Kdybych měl milion, to by se mi žilo, mohl bych ho půjčovat …</a:t>
            </a:r>
          </a:p>
        </p:txBody>
      </p:sp>
      <p:sp>
        <p:nvSpPr>
          <p:cNvPr id="3091" name="AutoShape 19"/>
          <p:cNvSpPr>
            <a:spLocks noChangeArrowheads="1"/>
          </p:cNvSpPr>
          <p:nvPr/>
        </p:nvSpPr>
        <p:spPr bwMode="auto">
          <a:xfrm>
            <a:off x="2555875" y="4292600"/>
            <a:ext cx="3384550" cy="1223963"/>
          </a:xfrm>
          <a:prstGeom prst="wedgeRoundRectCallout">
            <a:avLst>
              <a:gd name="adj1" fmla="val -74204"/>
              <a:gd name="adj2" fmla="val -140273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2000"/>
              <a:t>Já bych si klidně od tebe půjčila …</a:t>
            </a:r>
          </a:p>
        </p:txBody>
      </p:sp>
      <p:sp>
        <p:nvSpPr>
          <p:cNvPr id="3092" name="AutoShape 20"/>
          <p:cNvSpPr>
            <a:spLocks noChangeArrowheads="1"/>
          </p:cNvSpPr>
          <p:nvPr/>
        </p:nvSpPr>
        <p:spPr bwMode="auto">
          <a:xfrm>
            <a:off x="3276600" y="2636838"/>
            <a:ext cx="3311525" cy="1223962"/>
          </a:xfrm>
          <a:prstGeom prst="wedgeRoundRectCallout">
            <a:avLst>
              <a:gd name="adj1" fmla="val 68694"/>
              <a:gd name="adj2" fmla="val 5514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2000"/>
              <a:t>Ale já bych ho nepůjčil zadarmo, chtěl bych 20% úrok</a:t>
            </a:r>
          </a:p>
        </p:txBody>
      </p:sp>
      <p:sp>
        <p:nvSpPr>
          <p:cNvPr id="3093" name="AutoShape 21"/>
          <p:cNvSpPr>
            <a:spLocks noChangeArrowheads="1"/>
          </p:cNvSpPr>
          <p:nvPr/>
        </p:nvSpPr>
        <p:spPr bwMode="auto">
          <a:xfrm>
            <a:off x="2555875" y="4292600"/>
            <a:ext cx="3384550" cy="1223963"/>
          </a:xfrm>
          <a:prstGeom prst="wedgeRoundRectCallout">
            <a:avLst>
              <a:gd name="adj1" fmla="val -74343"/>
              <a:gd name="adj2" fmla="val -140532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2000"/>
              <a:t>No, to znamená, že například za 2 roky bych ti zaplatila 1400 000,- Kč</a:t>
            </a:r>
          </a:p>
        </p:txBody>
      </p:sp>
      <p:sp>
        <p:nvSpPr>
          <p:cNvPr id="3094" name="AutoShape 22"/>
          <p:cNvSpPr>
            <a:spLocks noChangeArrowheads="1"/>
          </p:cNvSpPr>
          <p:nvPr/>
        </p:nvSpPr>
        <p:spPr bwMode="auto">
          <a:xfrm>
            <a:off x="3276600" y="2636838"/>
            <a:ext cx="3311525" cy="1223962"/>
          </a:xfrm>
          <a:prstGeom prst="wedgeRoundRectCallout">
            <a:avLst>
              <a:gd name="adj1" fmla="val 68745"/>
              <a:gd name="adj2" fmla="val 4083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2000"/>
              <a:t>To bys mi musela zaplatit ještě víc, za dva roky by to dělalo 1 440 000,-Kč</a:t>
            </a:r>
          </a:p>
        </p:txBody>
      </p:sp>
      <p:sp>
        <p:nvSpPr>
          <p:cNvPr id="3095" name="Text Box 23"/>
          <p:cNvSpPr txBox="1">
            <a:spLocks noChangeArrowheads="1"/>
          </p:cNvSpPr>
          <p:nvPr/>
        </p:nvSpPr>
        <p:spPr bwMode="auto">
          <a:xfrm>
            <a:off x="827088" y="6165850"/>
            <a:ext cx="770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dirty="0"/>
              <a:t>Kdo </a:t>
            </a:r>
            <a:r>
              <a:rPr lang="cs-CZ" sz="2000" dirty="0" smtClean="0"/>
              <a:t>z </a:t>
            </a:r>
            <a:r>
              <a:rPr lang="cs-CZ" sz="2000" dirty="0"/>
              <a:t>dětí má pravdu? Kolik by dívka hochovi skutečně zaplatila?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90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000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7000"/>
                            </p:stCondLst>
                            <p:childTnLst>
                              <p:par>
                                <p:cTn id="14" presetID="1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6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0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0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9"/>
                  </p:tgtEl>
                </p:cond>
              </p:nextCondLst>
            </p:seq>
          </p:childTnLst>
        </p:cTn>
      </p:par>
    </p:tnLst>
    <p:bldLst>
      <p:bldP spid="3090" grpId="0" animBg="1"/>
      <p:bldP spid="3091" grpId="0" animBg="1"/>
      <p:bldP spid="3092" grpId="0" animBg="1"/>
      <p:bldP spid="3093" grpId="0" animBg="1"/>
      <p:bldP spid="309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Jak počítala dívka??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smtClean="0"/>
              <a:t>půjčka                                 1 000 000,- Kč</a:t>
            </a:r>
          </a:p>
          <a:p>
            <a:pPr eaLnBrk="1" hangingPunct="1">
              <a:buFontTx/>
              <a:buNone/>
            </a:pPr>
            <a:r>
              <a:rPr lang="cs-CZ" smtClean="0"/>
              <a:t>úrok za první rok                    200 000,- Kč</a:t>
            </a:r>
          </a:p>
          <a:p>
            <a:pPr eaLnBrk="1" hangingPunct="1">
              <a:buFontTx/>
              <a:buNone/>
            </a:pPr>
            <a:r>
              <a:rPr lang="cs-CZ" u="sng" smtClean="0"/>
              <a:t>úrok za druhý rok                   200 000,- Kč</a:t>
            </a:r>
          </a:p>
          <a:p>
            <a:pPr eaLnBrk="1" hangingPunct="1">
              <a:buFontTx/>
              <a:buNone/>
            </a:pPr>
            <a:r>
              <a:rPr lang="cs-CZ" smtClean="0"/>
              <a:t>celkem zaplatit                   1 400 000,- Kč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468313" y="5157788"/>
            <a:ext cx="80645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dirty="0"/>
              <a:t>Dívka použila tzv. </a:t>
            </a:r>
            <a:r>
              <a:rPr lang="cs-CZ" sz="2000" u="sng" dirty="0">
                <a:solidFill>
                  <a:srgbClr val="FF0000"/>
                </a:solidFill>
              </a:rPr>
              <a:t>jednoduché úročení</a:t>
            </a:r>
          </a:p>
          <a:p>
            <a:pPr>
              <a:spcBef>
                <a:spcPct val="50000"/>
              </a:spcBef>
            </a:pPr>
            <a:r>
              <a:rPr lang="cs-CZ" sz="2000" dirty="0"/>
              <a:t>Každý rok počítala úrok z počáteční </a:t>
            </a:r>
            <a:r>
              <a:rPr lang="cs-CZ" sz="2000" dirty="0" smtClean="0"/>
              <a:t>jistiny…tj. z </a:t>
            </a:r>
            <a:r>
              <a:rPr lang="cs-CZ" sz="2000" dirty="0"/>
              <a:t>původního půjčeného milionu.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Jak počítal hoch??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smtClean="0"/>
              <a:t>půjčka                                 1 000 000,- Kč</a:t>
            </a:r>
          </a:p>
          <a:p>
            <a:pPr eaLnBrk="1" hangingPunct="1">
              <a:buFontTx/>
              <a:buNone/>
            </a:pPr>
            <a:r>
              <a:rPr lang="cs-CZ" smtClean="0"/>
              <a:t>úrok za první rok                    200 000,- Kč</a:t>
            </a:r>
          </a:p>
          <a:p>
            <a:pPr eaLnBrk="1" hangingPunct="1">
              <a:buFontTx/>
              <a:buNone/>
            </a:pPr>
            <a:r>
              <a:rPr lang="cs-CZ" smtClean="0"/>
              <a:t>celkem za první rok dluh	    1 200 000,-Kč</a:t>
            </a:r>
          </a:p>
          <a:p>
            <a:pPr eaLnBrk="1" hangingPunct="1">
              <a:buFontTx/>
              <a:buNone/>
            </a:pPr>
            <a:r>
              <a:rPr lang="cs-CZ" u="sng" smtClean="0"/>
              <a:t>úrok za druhý rok                    240 000,- Kč</a:t>
            </a:r>
          </a:p>
          <a:p>
            <a:pPr eaLnBrk="1" hangingPunct="1">
              <a:buFontTx/>
              <a:buNone/>
            </a:pPr>
            <a:r>
              <a:rPr lang="cs-CZ" smtClean="0"/>
              <a:t>celkem zaplatit                     1 440 000,- Kč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395288" y="4989513"/>
            <a:ext cx="80645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/>
              <a:t>Hoch použil tzv. </a:t>
            </a:r>
            <a:r>
              <a:rPr lang="cs-CZ" sz="2000" u="sng">
                <a:solidFill>
                  <a:srgbClr val="FF0000"/>
                </a:solidFill>
              </a:rPr>
              <a:t>složené úročení</a:t>
            </a:r>
          </a:p>
          <a:p>
            <a:pPr>
              <a:spcBef>
                <a:spcPct val="50000"/>
              </a:spcBef>
            </a:pPr>
            <a:r>
              <a:rPr lang="cs-CZ" sz="2000"/>
              <a:t>Spočítal si, kolik bude úrok za první rok – 200 000,-Kč , přičetl tuto hodnotu k půjčce a z celku – půjčka + úrok za první rok - počítal úrok za rok druhý … tak dospěl k vyšší částce.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Složené úročení…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84313"/>
            <a:ext cx="8229600" cy="89217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000" smtClean="0"/>
              <a:t>A nešlo by to zjednodušit? Například nějakým vzorcem?</a:t>
            </a:r>
          </a:p>
          <a:p>
            <a:pPr eaLnBrk="1" hangingPunct="1">
              <a:buFontTx/>
              <a:buNone/>
            </a:pPr>
            <a:r>
              <a:rPr lang="cs-CZ" sz="2000" smtClean="0"/>
              <a:t>Samozřejmě!!!</a:t>
            </a:r>
          </a:p>
        </p:txBody>
      </p:sp>
      <p:sp>
        <p:nvSpPr>
          <p:cNvPr id="1029" name="Rectangle 7"/>
          <p:cNvSpPr>
            <a:spLocks noChangeArrowheads="1"/>
          </p:cNvSpPr>
          <p:nvPr/>
        </p:nvSpPr>
        <p:spPr bwMode="auto">
          <a:xfrm>
            <a:off x="0" y="2990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1026" name="Object 6"/>
          <p:cNvGraphicFramePr>
            <a:graphicFrameLocks noChangeAspect="1"/>
          </p:cNvGraphicFramePr>
          <p:nvPr/>
        </p:nvGraphicFramePr>
        <p:xfrm>
          <a:off x="2124075" y="2768600"/>
          <a:ext cx="3905250" cy="876300"/>
        </p:xfrm>
        <a:graphic>
          <a:graphicData uri="http://schemas.openxmlformats.org/presentationml/2006/ole">
            <p:oleObj spid="_x0000_s1026" name="Equation" r:id="rId3" imgW="1054100" imgH="241300" progId="Equation.DSMT4">
              <p:embed/>
            </p:oleObj>
          </a:graphicData>
        </a:graphic>
      </p:graphicFrame>
      <p:sp>
        <p:nvSpPr>
          <p:cNvPr id="1030" name="Text Box 8"/>
          <p:cNvSpPr txBox="1">
            <a:spLocks noChangeArrowheads="1"/>
          </p:cNvSpPr>
          <p:nvPr/>
        </p:nvSpPr>
        <p:spPr bwMode="auto">
          <a:xfrm>
            <a:off x="611188" y="3963988"/>
            <a:ext cx="33131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A co znamenají ty zkratky?</a:t>
            </a:r>
          </a:p>
        </p:txBody>
      </p:sp>
      <p:sp>
        <p:nvSpPr>
          <p:cNvPr id="1031" name="Text Box 9"/>
          <p:cNvSpPr txBox="1">
            <a:spLocks noChangeArrowheads="1"/>
          </p:cNvSpPr>
          <p:nvPr/>
        </p:nvSpPr>
        <p:spPr bwMode="auto">
          <a:xfrm>
            <a:off x="1116013" y="4613275"/>
            <a:ext cx="5472112" cy="160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K</a:t>
            </a:r>
            <a:r>
              <a:rPr lang="cs-CZ" b="1" baseline="-25000"/>
              <a:t>n</a:t>
            </a:r>
            <a:r>
              <a:rPr lang="cs-CZ" b="1"/>
              <a:t> – celková částka, kterou zaplatíme</a:t>
            </a:r>
          </a:p>
          <a:p>
            <a:pPr>
              <a:spcBef>
                <a:spcPct val="50000"/>
              </a:spcBef>
            </a:pPr>
            <a:r>
              <a:rPr lang="cs-CZ" b="1"/>
              <a:t>n – je počet úrokovacích období</a:t>
            </a:r>
          </a:p>
          <a:p>
            <a:pPr>
              <a:spcBef>
                <a:spcPct val="50000"/>
              </a:spcBef>
            </a:pPr>
            <a:r>
              <a:rPr lang="cs-CZ" b="1"/>
              <a:t>p – úrok vyjádřený desetinným číslem</a:t>
            </a:r>
          </a:p>
          <a:p>
            <a:pPr>
              <a:spcBef>
                <a:spcPct val="50000"/>
              </a:spcBef>
            </a:pPr>
            <a:r>
              <a:rPr lang="cs-CZ" b="1"/>
              <a:t>K - půjčka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 eaLnBrk="1" hangingPunct="1"/>
            <a:r>
              <a:rPr lang="cs-CZ" smtClean="0"/>
              <a:t>Příklad 1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125538"/>
            <a:ext cx="8013700" cy="4248150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cs-CZ" sz="2800" smtClean="0"/>
              <a:t>Jana si půjčila od Tomáše 50 000,- Kč na dva roky. Tomáš počítá úrok 10% a úročí jednou za rok. Kolik mu Jana celkem zaplatí?</a:t>
            </a:r>
          </a:p>
          <a:p>
            <a:pPr marL="0" indent="0" eaLnBrk="1" hangingPunct="1">
              <a:buFontTx/>
              <a:buNone/>
            </a:pPr>
            <a:endParaRPr lang="cs-CZ" sz="1400" smtClean="0"/>
          </a:p>
          <a:p>
            <a:pPr marL="0" indent="0" eaLnBrk="1" hangingPunct="1">
              <a:buFontTx/>
              <a:buNone/>
            </a:pPr>
            <a:r>
              <a:rPr lang="cs-CZ" sz="2800" smtClean="0"/>
              <a:t>K = 50 000,-Kč		K</a:t>
            </a:r>
            <a:r>
              <a:rPr lang="cs-CZ" sz="2800" baseline="-25000" smtClean="0"/>
              <a:t>n</a:t>
            </a:r>
            <a:r>
              <a:rPr lang="cs-CZ" sz="2800" smtClean="0"/>
              <a:t> = K* (1+p)</a:t>
            </a:r>
            <a:r>
              <a:rPr lang="cs-CZ" sz="2800" baseline="30000" smtClean="0"/>
              <a:t>n</a:t>
            </a:r>
          </a:p>
          <a:p>
            <a:pPr marL="0" indent="0" eaLnBrk="1" hangingPunct="1">
              <a:buFontTx/>
              <a:buNone/>
            </a:pPr>
            <a:r>
              <a:rPr lang="cs-CZ" sz="2800" smtClean="0"/>
              <a:t>n = 2				K</a:t>
            </a:r>
            <a:r>
              <a:rPr lang="cs-CZ" sz="2800" baseline="-25000" smtClean="0"/>
              <a:t>n</a:t>
            </a:r>
            <a:r>
              <a:rPr lang="cs-CZ" sz="2800" smtClean="0"/>
              <a:t> = 50 000 * (1+0,1)</a:t>
            </a:r>
            <a:r>
              <a:rPr lang="cs-CZ" sz="2800" baseline="30000" smtClean="0"/>
              <a:t>2</a:t>
            </a:r>
            <a:endParaRPr lang="cs-CZ" sz="2800" smtClean="0"/>
          </a:p>
          <a:p>
            <a:pPr marL="0" indent="0" eaLnBrk="1" hangingPunct="1">
              <a:buFontTx/>
              <a:buNone/>
            </a:pPr>
            <a:r>
              <a:rPr lang="cs-CZ" sz="2800" smtClean="0"/>
              <a:t>p = 10% = 0,1              K</a:t>
            </a:r>
            <a:r>
              <a:rPr lang="cs-CZ" sz="2800" baseline="-25000" smtClean="0"/>
              <a:t>n</a:t>
            </a:r>
            <a:r>
              <a:rPr lang="cs-CZ" sz="2800" smtClean="0"/>
              <a:t> = 50 000* (1,1)</a:t>
            </a:r>
            <a:r>
              <a:rPr lang="cs-CZ" sz="2800" baseline="30000" smtClean="0"/>
              <a:t>2</a:t>
            </a:r>
            <a:endParaRPr lang="cs-CZ" sz="2800" smtClean="0"/>
          </a:p>
          <a:p>
            <a:pPr marL="0" indent="0" eaLnBrk="1" hangingPunct="1">
              <a:buFontTx/>
              <a:buNone/>
            </a:pPr>
            <a:r>
              <a:rPr lang="cs-CZ" sz="2800" smtClean="0"/>
              <a:t>K</a:t>
            </a:r>
            <a:r>
              <a:rPr lang="cs-CZ" sz="2800" baseline="-25000" smtClean="0"/>
              <a:t>n</a:t>
            </a:r>
            <a:r>
              <a:rPr lang="cs-CZ" sz="2800" smtClean="0"/>
              <a:t> = ? Kč                      K</a:t>
            </a:r>
            <a:r>
              <a:rPr lang="cs-CZ" sz="2800" baseline="-25000" smtClean="0"/>
              <a:t>n</a:t>
            </a:r>
            <a:r>
              <a:rPr lang="cs-CZ" sz="2800" smtClean="0"/>
              <a:t> = 50 000* 1,21</a:t>
            </a:r>
            <a:endParaRPr lang="cs-CZ" sz="2800" baseline="30000" smtClean="0"/>
          </a:p>
          <a:p>
            <a:pPr marL="0" indent="0" eaLnBrk="1" hangingPunct="1">
              <a:buFontTx/>
              <a:buNone/>
            </a:pPr>
            <a:r>
              <a:rPr lang="cs-CZ" sz="2800" baseline="30000" smtClean="0"/>
              <a:t>				</a:t>
            </a:r>
            <a:r>
              <a:rPr lang="cs-CZ" sz="2800" u="sng" smtClean="0"/>
              <a:t>K</a:t>
            </a:r>
            <a:r>
              <a:rPr lang="cs-CZ" sz="2800" u="sng" baseline="-25000" smtClean="0"/>
              <a:t>n</a:t>
            </a:r>
            <a:r>
              <a:rPr lang="cs-CZ" sz="2800" u="sng" smtClean="0"/>
              <a:t> = 60 500 Kč</a:t>
            </a:r>
            <a:endParaRPr lang="cs-CZ" sz="2800" u="sng" baseline="30000" smtClean="0"/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539750" y="5373688"/>
            <a:ext cx="8135938" cy="132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Ten příklad je zajímavý, ale mamka je bankéřka a počítala to trošku jinak. Proč?</a:t>
            </a:r>
          </a:p>
          <a:p>
            <a:pPr>
              <a:spcBef>
                <a:spcPct val="50000"/>
              </a:spcBef>
            </a:pPr>
            <a:r>
              <a:rPr lang="cs-CZ" b="1"/>
              <a:t>Ten příklad je pouze modelový, ve skutečnosti se ještě počítá s daněmi, pojištěním a dalšími náklady.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6"/>
          <p:cNvSpPr>
            <a:spLocks noChangeArrowheads="1"/>
          </p:cNvSpPr>
          <p:nvPr/>
        </p:nvSpPr>
        <p:spPr bwMode="auto">
          <a:xfrm>
            <a:off x="6011863" y="2852738"/>
            <a:ext cx="2736850" cy="504825"/>
          </a:xfrm>
          <a:prstGeom prst="wedgeRoundRectCallout">
            <a:avLst>
              <a:gd name="adj1" fmla="val -50176"/>
              <a:gd name="adj2" fmla="val 110690"/>
              <a:gd name="adj3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200" b="1"/>
              <a:t>Paní Novotná dostane z úroku jen 85%, zbytek je daň státu.</a:t>
            </a: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 eaLnBrk="1" hangingPunct="1"/>
            <a:r>
              <a:rPr lang="cs-CZ" smtClean="0"/>
              <a:t>Příklad 2</a:t>
            </a: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96975"/>
            <a:ext cx="8424862" cy="4968875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cs-CZ" sz="2400" smtClean="0"/>
              <a:t>Paní Novotná uložila do BK- banky 200 000,- Kč na dobu 3 roky, banka používá složené úročení, úročí jednou za rok, úroková sazba je 4,6% a daň odváděná státu činí 15% z úroku. Kolik paní Novotná za tři roky z banky dostane?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cs-CZ" sz="2400" smtClean="0"/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cs-CZ" sz="2400" smtClean="0"/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cs-CZ" sz="1200" smtClean="0"/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cs-CZ" sz="2400" smtClean="0"/>
              <a:t>K = 200 000,-Kč		K</a:t>
            </a:r>
            <a:r>
              <a:rPr lang="cs-CZ" sz="2400" baseline="-25000" smtClean="0"/>
              <a:t>n</a:t>
            </a:r>
            <a:r>
              <a:rPr lang="cs-CZ" sz="2400" smtClean="0"/>
              <a:t> = K* (1+0,85*p)</a:t>
            </a:r>
            <a:r>
              <a:rPr lang="cs-CZ" sz="2400" baseline="30000" smtClean="0"/>
              <a:t>n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cs-CZ" sz="2400" smtClean="0"/>
              <a:t>n = 3				K</a:t>
            </a:r>
            <a:r>
              <a:rPr lang="cs-CZ" sz="2400" baseline="-25000" smtClean="0"/>
              <a:t>n</a:t>
            </a:r>
            <a:r>
              <a:rPr lang="cs-CZ" sz="2400" smtClean="0"/>
              <a:t> = 200 000 * (1+0,85*0,046)</a:t>
            </a:r>
            <a:r>
              <a:rPr lang="cs-CZ" sz="2400" baseline="30000" smtClean="0"/>
              <a:t>3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cs-CZ" sz="2400" smtClean="0"/>
              <a:t>p = 4,6 % = 0,046               K</a:t>
            </a:r>
            <a:r>
              <a:rPr lang="cs-CZ" sz="2400" baseline="-25000" smtClean="0"/>
              <a:t>n</a:t>
            </a:r>
            <a:r>
              <a:rPr lang="cs-CZ" sz="2400" smtClean="0"/>
              <a:t> = 200 000* (1,0391)</a:t>
            </a:r>
            <a:r>
              <a:rPr lang="cs-CZ" sz="2400" baseline="30000" smtClean="0"/>
              <a:t>3</a:t>
            </a:r>
            <a:endParaRPr lang="cs-CZ" sz="2400" smtClean="0"/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cs-CZ" sz="2400" smtClean="0"/>
              <a:t>K</a:t>
            </a:r>
            <a:r>
              <a:rPr lang="cs-CZ" sz="2400" baseline="-25000" smtClean="0"/>
              <a:t>n</a:t>
            </a:r>
            <a:r>
              <a:rPr lang="cs-CZ" sz="2400" smtClean="0"/>
              <a:t> = ? Kč                            K</a:t>
            </a:r>
            <a:r>
              <a:rPr lang="cs-CZ" sz="2400" baseline="-25000" smtClean="0"/>
              <a:t>n</a:t>
            </a:r>
            <a:r>
              <a:rPr lang="cs-CZ" sz="2400" smtClean="0"/>
              <a:t> = 200 000* 1</a:t>
            </a:r>
            <a:r>
              <a:rPr lang="cs-CZ" sz="2800" smtClean="0"/>
              <a:t>,</a:t>
            </a:r>
            <a:r>
              <a:rPr lang="cs-CZ" sz="2400" smtClean="0"/>
              <a:t>1219</a:t>
            </a:r>
            <a:endParaRPr lang="cs-CZ" sz="2000" baseline="30000" smtClean="0"/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cs-CZ" sz="2400" baseline="30000" smtClean="0"/>
              <a:t>				</a:t>
            </a:r>
            <a:r>
              <a:rPr lang="cs-CZ" sz="2400" u="sng" smtClean="0"/>
              <a:t>K</a:t>
            </a:r>
            <a:r>
              <a:rPr lang="cs-CZ" sz="2400" u="sng" baseline="-25000" smtClean="0"/>
              <a:t>n</a:t>
            </a:r>
            <a:r>
              <a:rPr lang="cs-CZ" sz="2400" u="sng" smtClean="0"/>
              <a:t> = 224 389,24</a:t>
            </a:r>
            <a:r>
              <a:rPr lang="cs-CZ" sz="2800" u="sng" smtClean="0"/>
              <a:t> </a:t>
            </a:r>
            <a:r>
              <a:rPr lang="cs-CZ" sz="2400" u="sng" smtClean="0"/>
              <a:t>Kč</a:t>
            </a:r>
          </a:p>
        </p:txBody>
      </p:sp>
      <p:sp>
        <p:nvSpPr>
          <p:cNvPr id="9221" name="Text Box 7"/>
          <p:cNvSpPr txBox="1">
            <a:spLocks noChangeArrowheads="1"/>
          </p:cNvSpPr>
          <p:nvPr/>
        </p:nvSpPr>
        <p:spPr bwMode="auto">
          <a:xfrm>
            <a:off x="468313" y="6308725"/>
            <a:ext cx="83518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Paní Novotná za tři roky z banky dostane  224 389,24 Kč.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AutoShape 2"/>
          <p:cNvSpPr>
            <a:spLocks noChangeArrowheads="1"/>
          </p:cNvSpPr>
          <p:nvPr/>
        </p:nvSpPr>
        <p:spPr bwMode="auto">
          <a:xfrm>
            <a:off x="4716463" y="2349500"/>
            <a:ext cx="3529012" cy="935038"/>
          </a:xfrm>
          <a:prstGeom prst="wedgeRoundRectCallout">
            <a:avLst>
              <a:gd name="adj1" fmla="val -6454"/>
              <a:gd name="adj2" fmla="val 101444"/>
              <a:gd name="adj3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200"/>
              <a:t>Roční úroková sazba je 8%, protože se ale úročí za rok čtyřikrát, dostane pan Klemák v každém úrokovacím cyklu jen jednu čtvrtinu z roční úrokové sazby </a:t>
            </a:r>
          </a:p>
        </p:txBody>
      </p:sp>
      <p:sp>
        <p:nvSpPr>
          <p:cNvPr id="2056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 eaLnBrk="1" hangingPunct="1"/>
            <a:r>
              <a:rPr lang="cs-CZ" smtClean="0"/>
              <a:t>Příklad 3</a:t>
            </a:r>
          </a:p>
        </p:txBody>
      </p:sp>
      <p:sp>
        <p:nvSpPr>
          <p:cNvPr id="2057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125538"/>
            <a:ext cx="8280400" cy="1150937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cs-CZ" sz="2000" smtClean="0"/>
              <a:t>Pan Klemák uložil do AK- banky 1 000 000,- Kč na dobu 5 let, banka používá složené úročení, úročí čtyřikrát za rok, úroková sazba je 8% a daň odváděná státu činí 15% z úroku. Kolik pan Klemák za pět let z banky dostane?</a:t>
            </a:r>
          </a:p>
        </p:txBody>
      </p:sp>
      <p:sp>
        <p:nvSpPr>
          <p:cNvPr id="2058" name="Text Box 5"/>
          <p:cNvSpPr txBox="1">
            <a:spLocks noChangeArrowheads="1"/>
          </p:cNvSpPr>
          <p:nvPr/>
        </p:nvSpPr>
        <p:spPr bwMode="auto">
          <a:xfrm>
            <a:off x="395288" y="5084763"/>
            <a:ext cx="3384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Pan Klemák za 5 let z banky dostane  1 400 939,- Kč.</a:t>
            </a:r>
          </a:p>
        </p:txBody>
      </p:sp>
      <p:sp>
        <p:nvSpPr>
          <p:cNvPr id="2059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2050" name="Object 6"/>
          <p:cNvGraphicFramePr>
            <a:graphicFrameLocks noChangeAspect="1"/>
          </p:cNvGraphicFramePr>
          <p:nvPr/>
        </p:nvGraphicFramePr>
        <p:xfrm>
          <a:off x="4356100" y="3500438"/>
          <a:ext cx="3816350" cy="911225"/>
        </p:xfrm>
        <a:graphic>
          <a:graphicData uri="http://schemas.openxmlformats.org/presentationml/2006/ole">
            <p:oleObj spid="_x0000_s2050" name="Equation" r:id="rId3" imgW="1625600" imgH="393700" progId="Equation.DSMT4">
              <p:embed/>
            </p:oleObj>
          </a:graphicData>
        </a:graphic>
      </p:graphicFrame>
      <p:sp>
        <p:nvSpPr>
          <p:cNvPr id="2060" name="Text Box 8"/>
          <p:cNvSpPr txBox="1">
            <a:spLocks noChangeArrowheads="1"/>
          </p:cNvSpPr>
          <p:nvPr/>
        </p:nvSpPr>
        <p:spPr bwMode="auto">
          <a:xfrm>
            <a:off x="539750" y="2636838"/>
            <a:ext cx="3671888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/>
              <a:t>K = 1 000 000,-Kč	</a:t>
            </a:r>
          </a:p>
          <a:p>
            <a:r>
              <a:rPr lang="cs-CZ" sz="2400"/>
              <a:t>n = 20			</a:t>
            </a:r>
          </a:p>
          <a:p>
            <a:r>
              <a:rPr lang="cs-CZ" sz="2400"/>
              <a:t>r = 4   </a:t>
            </a:r>
            <a:r>
              <a:rPr lang="cs-CZ" sz="1400"/>
              <a:t>(počet úrokovacích cyklů za rok)</a:t>
            </a:r>
            <a:endParaRPr lang="cs-CZ" sz="2400"/>
          </a:p>
          <a:p>
            <a:r>
              <a:rPr lang="cs-CZ" sz="2400"/>
              <a:t>p = 8 % = 0,08</a:t>
            </a:r>
          </a:p>
          <a:p>
            <a:r>
              <a:rPr lang="cs-CZ" sz="2400"/>
              <a:t>K</a:t>
            </a:r>
            <a:r>
              <a:rPr lang="cs-CZ" sz="2400" baseline="-25000"/>
              <a:t>n</a:t>
            </a:r>
            <a:r>
              <a:rPr lang="cs-CZ" sz="2400"/>
              <a:t> = ? Kč</a:t>
            </a:r>
          </a:p>
        </p:txBody>
      </p:sp>
      <p:sp>
        <p:nvSpPr>
          <p:cNvPr id="2061" name="Rectangle 10"/>
          <p:cNvSpPr>
            <a:spLocks noChangeArrowheads="1"/>
          </p:cNvSpPr>
          <p:nvPr/>
        </p:nvSpPr>
        <p:spPr bwMode="auto">
          <a:xfrm>
            <a:off x="0" y="3124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2051" name="Object 9"/>
          <p:cNvGraphicFramePr>
            <a:graphicFrameLocks noChangeAspect="1"/>
          </p:cNvGraphicFramePr>
          <p:nvPr/>
        </p:nvGraphicFramePr>
        <p:xfrm>
          <a:off x="4354513" y="4149725"/>
          <a:ext cx="4681537" cy="804863"/>
        </p:xfrm>
        <a:graphic>
          <a:graphicData uri="http://schemas.openxmlformats.org/presentationml/2006/ole">
            <p:oleObj spid="_x0000_s2051" name="Equation" r:id="rId4" imgW="2286000" imgH="393700" progId="Equation.DSMT4">
              <p:embed/>
            </p:oleObj>
          </a:graphicData>
        </a:graphic>
      </p:graphicFrame>
      <p:sp>
        <p:nvSpPr>
          <p:cNvPr id="2062" name="Rectangle 12"/>
          <p:cNvSpPr>
            <a:spLocks noChangeArrowheads="1"/>
          </p:cNvSpPr>
          <p:nvPr/>
        </p:nvSpPr>
        <p:spPr bwMode="auto">
          <a:xfrm>
            <a:off x="0" y="3243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2052" name="Object 11"/>
          <p:cNvGraphicFramePr>
            <a:graphicFrameLocks noChangeAspect="1"/>
          </p:cNvGraphicFramePr>
          <p:nvPr/>
        </p:nvGraphicFramePr>
        <p:xfrm>
          <a:off x="4356100" y="4868863"/>
          <a:ext cx="3960813" cy="533400"/>
        </p:xfrm>
        <a:graphic>
          <a:graphicData uri="http://schemas.openxmlformats.org/presentationml/2006/ole">
            <p:oleObj spid="_x0000_s2052" name="Equation" r:id="rId5" imgW="1778000" imgH="241300" progId="Equation.DSMT4">
              <p:embed/>
            </p:oleObj>
          </a:graphicData>
        </a:graphic>
      </p:graphicFrame>
      <p:sp>
        <p:nvSpPr>
          <p:cNvPr id="2063" name="Rectangle 14"/>
          <p:cNvSpPr>
            <a:spLocks noChangeArrowheads="1"/>
          </p:cNvSpPr>
          <p:nvPr/>
        </p:nvSpPr>
        <p:spPr bwMode="auto">
          <a:xfrm>
            <a:off x="0" y="32527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graphicFrame>
        <p:nvGraphicFramePr>
          <p:cNvPr id="2053" name="Object 13"/>
          <p:cNvGraphicFramePr>
            <a:graphicFrameLocks noChangeAspect="1"/>
          </p:cNvGraphicFramePr>
          <p:nvPr/>
        </p:nvGraphicFramePr>
        <p:xfrm>
          <a:off x="4356100" y="5445125"/>
          <a:ext cx="3095625" cy="517525"/>
        </p:xfrm>
        <a:graphic>
          <a:graphicData uri="http://schemas.openxmlformats.org/presentationml/2006/ole">
            <p:oleObj spid="_x0000_s2053" name="Equation" r:id="rId6" imgW="1358900" imgH="228600" progId="Equation.DSMT4">
              <p:embed/>
            </p:oleObj>
          </a:graphicData>
        </a:graphic>
      </p:graphicFrame>
      <p:graphicFrame>
        <p:nvGraphicFramePr>
          <p:cNvPr id="2054" name="Object 15"/>
          <p:cNvGraphicFramePr>
            <a:graphicFrameLocks noChangeAspect="1"/>
          </p:cNvGraphicFramePr>
          <p:nvPr>
            <p:ph sz="half" idx="2"/>
          </p:nvPr>
        </p:nvGraphicFramePr>
        <p:xfrm>
          <a:off x="4356100" y="5949950"/>
          <a:ext cx="3311525" cy="595313"/>
        </p:xfrm>
        <a:graphic>
          <a:graphicData uri="http://schemas.openxmlformats.org/presentationml/2006/ole">
            <p:oleObj spid="_x0000_s2054" name="Equation" r:id="rId7" imgW="1269720" imgH="228600" progId="Equation.DSMT4">
              <p:embed/>
            </p:oleObj>
          </a:graphicData>
        </a:graphic>
      </p:graphicFrame>
      <p:sp>
        <p:nvSpPr>
          <p:cNvPr id="2064" name="Rectangle 17"/>
          <p:cNvSpPr>
            <a:spLocks noChangeArrowheads="1"/>
          </p:cNvSpPr>
          <p:nvPr/>
        </p:nvSpPr>
        <p:spPr bwMode="auto">
          <a:xfrm>
            <a:off x="323850" y="6021388"/>
            <a:ext cx="374332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/>
              <a:t>Pozn. V reálné bance by za těchto podmínek byla úroková sazba maximálně 2%.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Spočti si sám ….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91513" cy="5184775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cs-CZ" sz="1800" smtClean="0"/>
              <a:t>Pan Novosad uložil do AK- banky 1 000 000,- Kč na dobu 3 let, banka používá složené úročení, úročí dvakrát za rok, úroková sazba je 6% a daň odváděná státu činí 15% z úroku. Kolik pan Novosad za tři roky z banky dostane? Zaokrouhli na celé koruny.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cs-CZ" sz="1800" smtClean="0"/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cs-CZ" sz="1800" smtClean="0"/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cs-CZ" sz="1800" smtClean="0"/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cs-CZ" sz="1800" smtClean="0"/>
              <a:t>Paní  Vraná uložila do MK- banky 1 400 000,- Kč na dobu 2 roky, banka používá složené úročení, úročí dvanáctkrát za rok, úroková sazba je 5% a daň odváděná státu činí 15% z úroku. Kolik paní Vraná za dva roky z banky dostane? Zaokrouhli na celé koruny.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cs-CZ" sz="1800" smtClean="0"/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cs-CZ" sz="1800" smtClean="0"/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cs-CZ" sz="1800" smtClean="0"/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cs-CZ" sz="1800" smtClean="0"/>
              <a:t>Pan Daru uložil do CK- banky 30 000,- Kč na dobu 6 let, banka používá složené úročení, úročí šestkrát za rok, úroková sazba je 3% a daň odváděná státu činí 15% z úroku. Kolik pan Daru za šest let z banky dostane? Zaokrouhli na celé koruny.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cs-CZ" sz="2000" smtClean="0"/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6659563" y="2276475"/>
            <a:ext cx="20161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1 163 092,- Kč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6659563" y="4221163"/>
            <a:ext cx="20161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1 523 975,- Kč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6732588" y="6092825"/>
            <a:ext cx="16557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34 948 ,- Kč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000" smtClean="0"/>
              <a:t>Zdroje:</a:t>
            </a: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AutoNum type="arabicPeriod"/>
            </a:pPr>
            <a:r>
              <a:rPr lang="cs-CZ" sz="1800" smtClean="0"/>
              <a:t>Obr. 1 – Dívka; ; </a:t>
            </a:r>
            <a:r>
              <a:rPr lang="en-US" sz="1800" smtClean="0"/>
              <a:t>[</a:t>
            </a:r>
            <a:r>
              <a:rPr lang="cs-CZ" sz="1800" smtClean="0"/>
              <a:t>on-line: 22.5.2012, 17:50</a:t>
            </a:r>
            <a:r>
              <a:rPr lang="en-US" sz="1800" smtClean="0"/>
              <a:t>]</a:t>
            </a:r>
            <a:r>
              <a:rPr lang="cs-CZ" sz="1800" smtClean="0"/>
              <a:t> převzato a upraveno z </a:t>
            </a:r>
            <a:r>
              <a:rPr lang="cs-CZ" sz="1800" smtClean="0">
                <a:hlinkClick r:id="rId2"/>
              </a:rPr>
              <a:t>http://klipart.pixmac.cz/4/kresleny-stastna-holka-a-kluk-pixmac-klipart-77259599.jpg</a:t>
            </a:r>
            <a:endParaRPr lang="cs-CZ" sz="1800" smtClean="0"/>
          </a:p>
          <a:p>
            <a:pPr>
              <a:buFontTx/>
              <a:buAutoNum type="arabicPeriod"/>
            </a:pPr>
            <a:r>
              <a:rPr lang="cs-CZ" sz="1800" smtClean="0"/>
              <a:t>Obr. 2 – Chlapec; ; </a:t>
            </a:r>
            <a:r>
              <a:rPr lang="en-US" sz="1800" smtClean="0"/>
              <a:t>[</a:t>
            </a:r>
            <a:r>
              <a:rPr lang="cs-CZ" sz="1800" smtClean="0"/>
              <a:t>on-line: 22.5.2012, 17:50</a:t>
            </a:r>
            <a:r>
              <a:rPr lang="en-US" sz="1800" smtClean="0"/>
              <a:t>]</a:t>
            </a:r>
            <a:r>
              <a:rPr lang="cs-CZ" sz="1800" smtClean="0"/>
              <a:t> převzato a upraveno z </a:t>
            </a:r>
            <a:r>
              <a:rPr lang="cs-CZ" sz="1800" smtClean="0">
                <a:hlinkClick r:id="rId2"/>
              </a:rPr>
              <a:t>http://klipart.pixmac.cz/4/kresleny-stastna-holka-a-kluk-pixmac-klipart-77259599.jpg</a:t>
            </a:r>
            <a:endParaRPr lang="cs-CZ" sz="1800" smtClean="0"/>
          </a:p>
          <a:p>
            <a:pPr>
              <a:buFontTx/>
              <a:buAutoNum type="arabicPeriod"/>
            </a:pPr>
            <a:endParaRPr lang="cs-CZ" sz="180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818</Words>
  <Application>Microsoft Office PowerPoint</Application>
  <PresentationFormat>Předvádění na obrazovce (4:3)</PresentationFormat>
  <Paragraphs>86</Paragraphs>
  <Slides>10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Calibri</vt:lpstr>
      <vt:lpstr>Výchozí návrh</vt:lpstr>
      <vt:lpstr>MathType 6.0 Equation</vt:lpstr>
      <vt:lpstr>Snímek 1</vt:lpstr>
      <vt:lpstr>Snímek 2</vt:lpstr>
      <vt:lpstr>Jak počítala dívka??</vt:lpstr>
      <vt:lpstr>Jak počítal hoch??</vt:lpstr>
      <vt:lpstr>Složené úročení…</vt:lpstr>
      <vt:lpstr>Příklad 1</vt:lpstr>
      <vt:lpstr>Příklad 2</vt:lpstr>
      <vt:lpstr>Příklad 3</vt:lpstr>
      <vt:lpstr>Spočti si sám ….</vt:lpstr>
      <vt:lpstr>Zdroje:</vt:lpstr>
    </vt:vector>
  </TitlesOfParts>
  <Company>Domácí použití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Květoslava Štikovcová</dc:creator>
  <cp:lastModifiedBy>Dum</cp:lastModifiedBy>
  <cp:revision>5</cp:revision>
  <dcterms:created xsi:type="dcterms:W3CDTF">2012-07-19T07:21:55Z</dcterms:created>
  <dcterms:modified xsi:type="dcterms:W3CDTF">2013-11-14T10:08:15Z</dcterms:modified>
</cp:coreProperties>
</file>