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rawings/drawing1.xml" ContentType="application/vnd.openxmlformats-officedocument.drawingml.chartshapes+xml"/>
  <Override PartName="/ppt/drawings/drawing2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6" r:id="rId4"/>
    <p:sldId id="261" r:id="rId5"/>
    <p:sldId id="267" r:id="rId6"/>
    <p:sldId id="26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5.8394206199311287E-2"/>
          <c:y val="2.4819916650087998E-2"/>
          <c:w val="0.86213673017812864"/>
          <c:h val="0.92585481458132624"/>
        </c:manualLayout>
      </c:layout>
      <c:lineChart>
        <c:grouping val="standard"/>
        <c:ser>
          <c:idx val="1"/>
          <c:order val="0"/>
          <c:tx>
            <c:strRef>
              <c:f>List1!$B$1</c:f>
              <c:strCache>
                <c:ptCount val="1"/>
                <c:pt idx="0">
                  <c:v>V1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marker>
            <c:symbol val="none"/>
          </c:marker>
          <c:cat>
            <c:numRef>
              <c:f>List1!$A$2:$A$12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List1!$B$2:$B$12</c:f>
              <c:numCache>
                <c:formatCode>General</c:formatCode>
                <c:ptCount val="11"/>
                <c:pt idx="0">
                  <c:v>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250</c:v>
                </c:pt>
                <c:pt idx="6">
                  <c:v>300</c:v>
                </c:pt>
                <c:pt idx="7">
                  <c:v>350</c:v>
                </c:pt>
                <c:pt idx="8">
                  <c:v>400</c:v>
                </c:pt>
                <c:pt idx="9">
                  <c:v>450</c:v>
                </c:pt>
                <c:pt idx="10">
                  <c:v>500</c:v>
                </c:pt>
              </c:numCache>
            </c:numRef>
          </c:val>
        </c:ser>
        <c:marker val="1"/>
        <c:axId val="145106432"/>
        <c:axId val="146014208"/>
      </c:lineChart>
      <c:catAx>
        <c:axId val="145106432"/>
        <c:scaling>
          <c:orientation val="minMax"/>
        </c:scaling>
        <c:axPos val="b"/>
        <c:majorGridlines/>
        <c:minorGridlines/>
        <c:numFmt formatCode="General" sourceLinked="0"/>
        <c:tickLblPos val="nextTo"/>
        <c:crossAx val="146014208"/>
        <c:crosses val="autoZero"/>
        <c:auto val="1"/>
        <c:lblAlgn val="ctr"/>
        <c:lblOffset val="100"/>
      </c:catAx>
      <c:valAx>
        <c:axId val="146014208"/>
        <c:scaling>
          <c:orientation val="minMax"/>
        </c:scaling>
        <c:axPos val="l"/>
        <c:majorGridlines/>
        <c:minorGridlines/>
        <c:numFmt formatCode="General" sourceLinked="1"/>
        <c:tickLblPos val="nextTo"/>
        <c:crossAx val="145106432"/>
        <c:crosses val="autoZero"/>
        <c:crossBetween val="midCat"/>
      </c:valAx>
    </c:plotArea>
    <c:plotVisOnly val="1"/>
  </c:chart>
  <c:externalData r:id="rId1"/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5.8394206199311273E-2"/>
          <c:y val="2.4819916650087991E-2"/>
          <c:w val="0.86213673017812864"/>
          <c:h val="0.92585481458132635"/>
        </c:manualLayout>
      </c:layout>
      <c:lineChart>
        <c:grouping val="standard"/>
        <c:ser>
          <c:idx val="1"/>
          <c:order val="0"/>
          <c:tx>
            <c:strRef>
              <c:f>List1!$B$1</c:f>
              <c:strCache>
                <c:ptCount val="1"/>
                <c:pt idx="0">
                  <c:v>V1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marker>
            <c:symbol val="none"/>
          </c:marker>
          <c:cat>
            <c:numRef>
              <c:f>List1!$A$2:$A$12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List1!$B$2:$B$12</c:f>
              <c:numCache>
                <c:formatCode>General</c:formatCode>
                <c:ptCount val="11"/>
                <c:pt idx="0">
                  <c:v>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250</c:v>
                </c:pt>
                <c:pt idx="6">
                  <c:v>300</c:v>
                </c:pt>
                <c:pt idx="7">
                  <c:v>350</c:v>
                </c:pt>
                <c:pt idx="8">
                  <c:v>400</c:v>
                </c:pt>
                <c:pt idx="9">
                  <c:v>450</c:v>
                </c:pt>
                <c:pt idx="10">
                  <c:v>500</c:v>
                </c:pt>
              </c:numCache>
            </c:numRef>
          </c:val>
        </c:ser>
        <c:marker val="1"/>
        <c:axId val="146715392"/>
        <c:axId val="146716928"/>
      </c:lineChart>
      <c:catAx>
        <c:axId val="146715392"/>
        <c:scaling>
          <c:orientation val="minMax"/>
        </c:scaling>
        <c:axPos val="b"/>
        <c:majorGridlines/>
        <c:minorGridlines/>
        <c:numFmt formatCode="General" sourceLinked="0"/>
        <c:tickLblPos val="nextTo"/>
        <c:crossAx val="146716928"/>
        <c:crosses val="autoZero"/>
        <c:auto val="1"/>
        <c:lblAlgn val="ctr"/>
        <c:lblOffset val="100"/>
      </c:catAx>
      <c:valAx>
        <c:axId val="146716928"/>
        <c:scaling>
          <c:orientation val="minMax"/>
        </c:scaling>
        <c:axPos val="l"/>
        <c:majorGridlines/>
        <c:minorGridlines/>
        <c:numFmt formatCode="General" sourceLinked="1"/>
        <c:tickLblPos val="nextTo"/>
        <c:crossAx val="146715392"/>
        <c:crosses val="autoZero"/>
        <c:crossBetween val="midCat"/>
      </c:valAx>
    </c:plotArea>
    <c:plotVisOnly val="1"/>
  </c:chart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0.05833</cdr:x>
      <cdr:y>0.02326</cdr:y>
    </cdr:from>
    <cdr:to>
      <cdr:x>0.90833</cdr:x>
      <cdr:y>0.25397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495655" y="105500"/>
          <a:ext cx="7222402" cy="104662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1800" b="1" dirty="0" smtClean="0">
              <a:solidFill>
                <a:srgbClr val="FF0000"/>
              </a:solidFill>
            </a:rPr>
            <a:t>Z Prahy v čase „0“ vyjel automobil průměrnou rychlostí 50 km/</a:t>
          </a:r>
          <a:r>
            <a:rPr lang="cs-CZ" sz="1800" b="1" dirty="0" err="1" smtClean="0">
              <a:solidFill>
                <a:srgbClr val="FF0000"/>
              </a:solidFill>
            </a:rPr>
            <a:t>h</a:t>
          </a:r>
          <a:r>
            <a:rPr lang="cs-CZ" sz="1800" b="1" dirty="0" smtClean="0">
              <a:solidFill>
                <a:srgbClr val="FF0000"/>
              </a:solidFill>
            </a:rPr>
            <a:t>.</a:t>
          </a:r>
        </a:p>
        <a:p xmlns:a="http://schemas.openxmlformats.org/drawingml/2006/main">
          <a:r>
            <a:rPr lang="cs-CZ" sz="1800" b="1" dirty="0" smtClean="0">
              <a:solidFill>
                <a:srgbClr val="00B050"/>
              </a:solidFill>
            </a:rPr>
            <a:t>O tři hodiny později vyjede motorka rychlostí 80 km/</a:t>
          </a:r>
          <a:r>
            <a:rPr lang="cs-CZ" sz="1800" b="1" dirty="0" err="1" smtClean="0">
              <a:solidFill>
                <a:srgbClr val="00B050"/>
              </a:solidFill>
            </a:rPr>
            <a:t>h</a:t>
          </a:r>
          <a:r>
            <a:rPr lang="cs-CZ" sz="1800" b="1" dirty="0" smtClean="0">
              <a:solidFill>
                <a:srgbClr val="00B050"/>
              </a:solidFill>
            </a:rPr>
            <a:t>.</a:t>
          </a:r>
        </a:p>
        <a:p xmlns:a="http://schemas.openxmlformats.org/drawingml/2006/main">
          <a:r>
            <a:rPr lang="cs-CZ" sz="1800" b="1" dirty="0" smtClean="0">
              <a:solidFill>
                <a:schemeClr val="tx1"/>
              </a:solidFill>
            </a:rPr>
            <a:t>Za jak dlouho dojede motorka auto, jak daleko?</a:t>
          </a:r>
        </a:p>
        <a:p xmlns:a="http://schemas.openxmlformats.org/drawingml/2006/main">
          <a:endParaRPr lang="cs-CZ" sz="1800" b="1" dirty="0" smtClean="0">
            <a:solidFill>
              <a:srgbClr val="00B050"/>
            </a:solidFill>
          </a:endParaRPr>
        </a:p>
        <a:p xmlns:a="http://schemas.openxmlformats.org/drawingml/2006/main">
          <a:endParaRPr lang="cs-CZ" sz="1800" b="1" dirty="0"/>
        </a:p>
      </cdr:txBody>
    </cdr:sp>
  </cdr:relSizeAnchor>
  <cdr:relSizeAnchor xmlns:cdr="http://schemas.openxmlformats.org/drawingml/2006/chartDrawing">
    <cdr:from>
      <cdr:x>0.24576</cdr:x>
      <cdr:y>0.19048</cdr:y>
    </cdr:from>
    <cdr:to>
      <cdr:x>0.35338</cdr:x>
      <cdr:y>0.39204</cdr:y>
    </cdr:to>
    <cdr:sp macro="" textlink="">
      <cdr:nvSpPr>
        <cdr:cNvPr id="3" name="TextovéPole 2"/>
        <cdr:cNvSpPr txBox="1"/>
      </cdr:nvSpPr>
      <cdr:spPr>
        <a:xfrm xmlns:a="http://schemas.openxmlformats.org/drawingml/2006/main">
          <a:off x="2088232" y="864096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0.05833</cdr:x>
      <cdr:y>0.02326</cdr:y>
    </cdr:from>
    <cdr:to>
      <cdr:x>0.90833</cdr:x>
      <cdr:y>0.25397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495655" y="105500"/>
          <a:ext cx="7222402" cy="104662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1800" b="1" dirty="0" smtClean="0">
              <a:solidFill>
                <a:srgbClr val="FF0000"/>
              </a:solidFill>
            </a:rPr>
            <a:t>Z Prahy v čase „0“ vyjel automobil průměrnou rychlostí 50 km/</a:t>
          </a:r>
          <a:r>
            <a:rPr lang="cs-CZ" sz="1800" b="1" dirty="0" err="1" smtClean="0">
              <a:solidFill>
                <a:srgbClr val="FF0000"/>
              </a:solidFill>
            </a:rPr>
            <a:t>h</a:t>
          </a:r>
          <a:r>
            <a:rPr lang="cs-CZ" sz="1800" b="1" dirty="0" smtClean="0">
              <a:solidFill>
                <a:srgbClr val="FF0000"/>
              </a:solidFill>
            </a:rPr>
            <a:t>.</a:t>
          </a:r>
        </a:p>
        <a:p xmlns:a="http://schemas.openxmlformats.org/drawingml/2006/main">
          <a:r>
            <a:rPr lang="cs-CZ" sz="1800" b="1" dirty="0" smtClean="0">
              <a:solidFill>
                <a:srgbClr val="00B050"/>
              </a:solidFill>
            </a:rPr>
            <a:t>Ve stejný čas vyjel ze 400 km vzdáleného místa cyklista rychlostí 30 km/h</a:t>
          </a:r>
        </a:p>
        <a:p xmlns:a="http://schemas.openxmlformats.org/drawingml/2006/main">
          <a:r>
            <a:rPr lang="cs-CZ" sz="1800" b="1" dirty="0" smtClean="0">
              <a:solidFill>
                <a:schemeClr val="tx1"/>
              </a:solidFill>
            </a:rPr>
            <a:t>Za jak dlouho se potkají  a jak daleko?</a:t>
          </a:r>
        </a:p>
        <a:p xmlns:a="http://schemas.openxmlformats.org/drawingml/2006/main">
          <a:endParaRPr lang="cs-CZ" sz="1800" b="1" dirty="0" smtClean="0">
            <a:solidFill>
              <a:srgbClr val="00B050"/>
            </a:solidFill>
          </a:endParaRPr>
        </a:p>
        <a:p xmlns:a="http://schemas.openxmlformats.org/drawingml/2006/main">
          <a:endParaRPr lang="cs-CZ" sz="1800" b="1" dirty="0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CD370-3918-401E-8E19-F061B05B610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33B60E-3A97-490F-86CA-745F0E7D4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84248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u="sng" dirty="0">
                <a:latin typeface="Calibri" pitchFamily="34" charset="0"/>
              </a:rPr>
              <a:t>Základní škola T. G. Masaryka a Mateřská škola Poříčany, okr. Kolín</a:t>
            </a:r>
          </a:p>
        </p:txBody>
      </p:sp>
      <p:sp>
        <p:nvSpPr>
          <p:cNvPr id="5" name="TextovéPole 2"/>
          <p:cNvSpPr txBox="1">
            <a:spLocks noChangeArrowheads="1"/>
          </p:cNvSpPr>
          <p:nvPr/>
        </p:nvSpPr>
        <p:spPr bwMode="auto">
          <a:xfrm>
            <a:off x="468313" y="1628775"/>
            <a:ext cx="7920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smtClean="0">
                <a:latin typeface="Calibri" pitchFamily="34" charset="0"/>
              </a:rPr>
              <a:t>VY_32_INOVACE_M_19  Graf </a:t>
            </a:r>
            <a:r>
              <a:rPr lang="cs-CZ" b="1" dirty="0" smtClean="0">
                <a:latin typeface="Calibri" pitchFamily="34" charset="0"/>
              </a:rPr>
              <a:t>řešení slovních úloh</a:t>
            </a:r>
            <a:endParaRPr lang="cs-CZ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5867400" y="4941888"/>
            <a:ext cx="2881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Zpracoval:</a:t>
            </a:r>
          </a:p>
          <a:p>
            <a:r>
              <a:rPr lang="cs-CZ">
                <a:latin typeface="Calibri" pitchFamily="34" charset="0"/>
              </a:rPr>
              <a:t>Ing. Václav Pěnkava</a:t>
            </a:r>
          </a:p>
        </p:txBody>
      </p:sp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468313" y="2276475"/>
            <a:ext cx="554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Číslo projektu: CZ.1.07/1.4.00/21.3085</a:t>
            </a:r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611188" y="3068638"/>
            <a:ext cx="74168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Anotace:</a:t>
            </a:r>
          </a:p>
          <a:p>
            <a:r>
              <a:rPr lang="cs-CZ" dirty="0" smtClean="0">
                <a:latin typeface="Calibri" pitchFamily="34" charset="0"/>
              </a:rPr>
              <a:t>8. </a:t>
            </a:r>
            <a:r>
              <a:rPr lang="cs-CZ" dirty="0">
                <a:latin typeface="Calibri" pitchFamily="34" charset="0"/>
              </a:rPr>
              <a:t>– 9. třída, matematika, algebra, </a:t>
            </a:r>
            <a:r>
              <a:rPr lang="cs-CZ" dirty="0" smtClean="0">
                <a:latin typeface="Calibri" pitchFamily="34" charset="0"/>
              </a:rPr>
              <a:t>graf, pravoúhlé souřadnice, </a:t>
            </a:r>
            <a:r>
              <a:rPr lang="cs-CZ" smtClean="0">
                <a:latin typeface="Calibri" pitchFamily="34" charset="0"/>
              </a:rPr>
              <a:t>slovní úloha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10" name="Obrázek 9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5589240"/>
            <a:ext cx="2972936" cy="6423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VYUŽITÍ GRAFU PŘÍMÉ ÚMĚRNOSTI </a:t>
            </a:r>
            <a:br>
              <a:rPr lang="cs-CZ" b="1" dirty="0" smtClean="0"/>
            </a:br>
            <a:r>
              <a:rPr lang="cs-CZ" b="1" dirty="0" smtClean="0"/>
              <a:t>K ŘEŠENÍ SLOVNÍCH ÚLOH O POHYBU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Cíl:</a:t>
            </a:r>
          </a:p>
          <a:p>
            <a:r>
              <a:rPr lang="cs-CZ" dirty="0" smtClean="0"/>
              <a:t>Žáci graficky vypočítají slovní úlohu na:</a:t>
            </a:r>
          </a:p>
          <a:p>
            <a:pPr marL="971550" lvl="1" indent="-514350">
              <a:buFont typeface="+mj-lt"/>
              <a:buAutoNum type="alphaLcParenR"/>
            </a:pPr>
            <a:r>
              <a:rPr lang="cs-CZ" dirty="0" smtClean="0"/>
              <a:t>dvě vozidla jedou stejným směrem různou rychlostí a vyjíždí v rozdílném čase, kdy se dojedou.</a:t>
            </a:r>
          </a:p>
          <a:p>
            <a:pPr marL="971550" lvl="1" indent="-514350">
              <a:buFont typeface="+mj-lt"/>
              <a:buAutoNum type="alphaLcParenR"/>
            </a:pPr>
            <a:r>
              <a:rPr lang="cs-CZ" dirty="0" smtClean="0"/>
              <a:t>vozidla jedou proti sobě, kdy se potkají.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76672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71550" lvl="1" indent="-514350"/>
            <a:r>
              <a:rPr lang="cs-CZ" sz="2400" b="1" dirty="0" smtClean="0">
                <a:solidFill>
                  <a:srgbClr val="FFFF00"/>
                </a:solidFill>
              </a:rPr>
              <a:t>Slovní úloha: </a:t>
            </a:r>
          </a:p>
          <a:p>
            <a:pPr marL="971550" lvl="1" indent="-514350"/>
            <a:r>
              <a:rPr lang="cs-CZ" sz="2400" b="1" dirty="0" smtClean="0">
                <a:solidFill>
                  <a:srgbClr val="FFFF00"/>
                </a:solidFill>
              </a:rPr>
              <a:t>Dvě vozidla jedou stejným směrem různou rychlostí a vyjíždí v rozdílném čase.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penkva\AppData\Local\Microsoft\Windows\Temporary Internet Files\Content.IE5\F0JKR56I\MC9004370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781140">
            <a:off x="-427954" y="2029446"/>
            <a:ext cx="1850204" cy="1850204"/>
          </a:xfrm>
          <a:prstGeom prst="rect">
            <a:avLst/>
          </a:prstGeom>
          <a:noFill/>
        </p:spPr>
      </p:pic>
      <p:pic>
        <p:nvPicPr>
          <p:cNvPr id="1027" name="Picture 3" descr="C:\Users\penkva\AppData\Local\Microsoft\Windows\Temporary Internet Files\Content.IE5\F0JKR56I\MC90044129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220104">
            <a:off x="-333709" y="2411723"/>
            <a:ext cx="1450690" cy="145069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2924944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Za jakou dobu dojede motorka auto?   Kolik kilometrů ujedou?.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96296E-6 L 0.84722 0.28981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4" y="14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0.00035 0.00069 L 0.78004 0.3050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" y="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/>
        </p:nvGraphicFramePr>
        <p:xfrm>
          <a:off x="323528" y="332656"/>
          <a:ext cx="8496944" cy="45365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46666" y="5136444"/>
          <a:ext cx="4805453" cy="1097280"/>
        </p:xfrm>
        <a:graphic>
          <a:graphicData uri="http://schemas.openxmlformats.org/drawingml/2006/table">
            <a:tbl>
              <a:tblPr/>
              <a:tblGrid>
                <a:gridCol w="1853126"/>
                <a:gridCol w="1350509"/>
                <a:gridCol w="1601818"/>
              </a:tblGrid>
              <a:tr h="334904"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 hodin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r>
                        <a:rPr lang="cs-CZ" baseline="0" dirty="0" smtClean="0"/>
                        <a:t> hodin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9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auto 50 km/h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 x 50 = 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 x 50 =300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9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motorka 80 km/h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0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480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Čtyřcípá hvězda 6"/>
          <p:cNvSpPr/>
          <p:nvPr/>
        </p:nvSpPr>
        <p:spPr>
          <a:xfrm>
            <a:off x="3779912" y="5589240"/>
            <a:ext cx="144016" cy="144016"/>
          </a:xfrm>
          <a:prstGeom prst="star4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tyřcípá hvězda 7"/>
          <p:cNvSpPr/>
          <p:nvPr/>
        </p:nvSpPr>
        <p:spPr>
          <a:xfrm>
            <a:off x="5364088" y="5589240"/>
            <a:ext cx="144016" cy="144016"/>
          </a:xfrm>
          <a:prstGeom prst="star4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tyřcípá hvězda 8"/>
          <p:cNvSpPr/>
          <p:nvPr/>
        </p:nvSpPr>
        <p:spPr>
          <a:xfrm>
            <a:off x="3131840" y="5949280"/>
            <a:ext cx="144016" cy="144016"/>
          </a:xfrm>
          <a:prstGeom prst="star4">
            <a:avLst/>
          </a:prstGeom>
          <a:solidFill>
            <a:srgbClr val="FF0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tyřcípá hvězda 9"/>
          <p:cNvSpPr/>
          <p:nvPr/>
        </p:nvSpPr>
        <p:spPr>
          <a:xfrm>
            <a:off x="4716016" y="5949280"/>
            <a:ext cx="144016" cy="144016"/>
          </a:xfrm>
          <a:prstGeom prst="star4">
            <a:avLst/>
          </a:prstGeom>
          <a:solidFill>
            <a:srgbClr val="FF0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827584" y="836712"/>
            <a:ext cx="7920880" cy="38164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868144" y="5301208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Informal Roman" pitchFamily="66" charset="0"/>
              </a:rPr>
              <a:t>s = v . t</a:t>
            </a:r>
            <a:endParaRPr lang="cs-CZ" sz="5400" b="1" dirty="0">
              <a:latin typeface="Informal Roman" pitchFamily="66" charset="0"/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3059832" y="4653136"/>
            <a:ext cx="432048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3059832" y="260648"/>
            <a:ext cx="5616624" cy="43924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755576" y="5085184"/>
            <a:ext cx="7488832" cy="13681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šipka 25"/>
          <p:cNvCxnSpPr/>
          <p:nvPr/>
        </p:nvCxnSpPr>
        <p:spPr>
          <a:xfrm>
            <a:off x="6660232" y="1844824"/>
            <a:ext cx="0" cy="280831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827584" y="1844824"/>
            <a:ext cx="5832648" cy="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804248" y="4653136"/>
            <a:ext cx="18722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 hodin jízdy auta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71600" y="2060848"/>
            <a:ext cx="18722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400 km jízdy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96296E-6 L -0.33073 -0.1469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" y="-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96296E-6 L -0.02361 -0.4513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-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22222E-6 L -0.02361 -0.1993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-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96022E-6 L 0.28351 -0.6924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" y="-3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8" grpId="0" animBg="1"/>
      <p:bldP spid="20" grpId="0" animBg="1"/>
      <p:bldP spid="2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24744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71550" lvl="1" indent="-514350"/>
            <a:r>
              <a:rPr lang="cs-CZ" sz="2400" b="1" dirty="0" smtClean="0">
                <a:solidFill>
                  <a:srgbClr val="FFFF00"/>
                </a:solidFill>
              </a:rPr>
              <a:t>Slovní úloha: </a:t>
            </a:r>
          </a:p>
          <a:p>
            <a:pPr marL="971550" lvl="1" indent="-514350"/>
            <a:r>
              <a:rPr lang="cs-CZ" sz="2400" b="1" dirty="0" smtClean="0">
                <a:solidFill>
                  <a:srgbClr val="FFFF00"/>
                </a:solidFill>
              </a:rPr>
              <a:t>Dvě vozidla jedou z různých míst proti sobě.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3717032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smtClean="0">
                <a:solidFill>
                  <a:srgbClr val="FFFF00"/>
                </a:solidFill>
              </a:rPr>
              <a:t>Za jakou dobu </a:t>
            </a:r>
            <a:r>
              <a:rPr lang="cs-CZ" sz="4000" dirty="0" smtClean="0">
                <a:solidFill>
                  <a:srgbClr val="FFFF00"/>
                </a:solidFill>
              </a:rPr>
              <a:t>se potká auto s cyklistou?</a:t>
            </a:r>
          </a:p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   Kolik kilometrů ujedou?</a:t>
            </a:r>
            <a:endParaRPr lang="cs-CZ" sz="4000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penkva\AppData\Local\Microsoft\Windows\Temporary Internet Files\Content.IE5\KX0ELO0Q\MC9003914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954483" flipH="1">
            <a:off x="6766521" y="1784911"/>
            <a:ext cx="932300" cy="683055"/>
          </a:xfrm>
          <a:prstGeom prst="rect">
            <a:avLst/>
          </a:prstGeom>
          <a:noFill/>
        </p:spPr>
      </p:pic>
      <p:pic>
        <p:nvPicPr>
          <p:cNvPr id="1026" name="Picture 2" descr="C:\Users\penkva\AppData\Local\Microsoft\Windows\Temporary Internet Files\Content.IE5\F0JKR56I\MC9004370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385593">
            <a:off x="-53453" y="4132138"/>
            <a:ext cx="1907704" cy="19077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5.92593E-6 C 0.12969 -0.03774 0.25938 -0.07547 0.33611 -0.10533 C 0.41285 -0.13519 0.42552 -0.15695 0.46042 -0.17987 C 0.49531 -0.20279 0.52986 -0.23149 0.54531 -0.24329 " pathEditMode="relative" ptsTypes="aa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1.11111E-6 C -0.0052 0.00463 -0.00485 0.0088 -0.00694 0.01713 C -0.0085 0.02362 -0.01145 0.0294 -0.01284 0.03565 C -0.01458 0.04445 -0.01597 0.0588 -0.021 0.06505 C -0.02222 0.07084 -0.02326 0.07848 -0.02551 0.0838 C -0.02742 0.0882 -0.03038 0.09167 -0.03246 0.09607 C -0.03385 0.09885 -0.03715 0.09815 -0.03958 0.09908 C -0.0552 0.10579 -0.03888 0.10186 -0.06857 0.10394 C -0.09235 0.11088 -0.11545 0.11667 -0.13958 0.12084 C -0.14739 0.12362 -0.15485 0.12524 -0.16284 0.12709 C -0.17065 0.13079 -0.1611 0.12663 -0.17447 0.1301 C -0.18454 0.13264 -0.19479 0.13704 -0.20468 0.14098 C -0.2092 0.15024 -0.20433 0.14213 -0.21041 0.14723 C -0.21145 0.14792 -0.2118 0.14977 -0.21284 0.15047 C -0.21492 0.15209 -0.21979 0.15348 -0.21979 0.15348 " pathEditMode="relative" ptsTypes="ffffffffffffffA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/>
        </p:nvGraphicFramePr>
        <p:xfrm>
          <a:off x="323528" y="332656"/>
          <a:ext cx="8496944" cy="45365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46666" y="5136444"/>
          <a:ext cx="5021477" cy="1371600"/>
        </p:xfrm>
        <a:graphic>
          <a:graphicData uri="http://schemas.openxmlformats.org/drawingml/2006/table">
            <a:tbl>
              <a:tblPr/>
              <a:tblGrid>
                <a:gridCol w="1673826"/>
                <a:gridCol w="1673825"/>
                <a:gridCol w="1673826"/>
              </a:tblGrid>
              <a:tr h="334904"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 hodin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r>
                        <a:rPr lang="cs-CZ" baseline="0" dirty="0" smtClean="0"/>
                        <a:t> hodin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9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auto 50 km/h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 x 50 = 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x 50 = 300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9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kolo 30 km/h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400</a:t>
                      </a:r>
                      <a:r>
                        <a:rPr lang="cs-CZ" baseline="0" dirty="0" smtClean="0">
                          <a:solidFill>
                            <a:srgbClr val="00B050"/>
                          </a:solidFill>
                        </a:rPr>
                        <a:t> – 0 = 400</a:t>
                      </a:r>
                    </a:p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400 - 180</a:t>
                      </a:r>
                      <a:r>
                        <a:rPr lang="cs-CZ" baseline="0" dirty="0" smtClean="0">
                          <a:solidFill>
                            <a:srgbClr val="00B050"/>
                          </a:solidFill>
                        </a:rPr>
                        <a:t> = 220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Čtyřcípá hvězda 6"/>
          <p:cNvSpPr/>
          <p:nvPr/>
        </p:nvSpPr>
        <p:spPr>
          <a:xfrm>
            <a:off x="3131840" y="5589240"/>
            <a:ext cx="144016" cy="144016"/>
          </a:xfrm>
          <a:prstGeom prst="star4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tyřcípá hvězda 7"/>
          <p:cNvSpPr/>
          <p:nvPr/>
        </p:nvSpPr>
        <p:spPr>
          <a:xfrm>
            <a:off x="4716016" y="5589240"/>
            <a:ext cx="144016" cy="144016"/>
          </a:xfrm>
          <a:prstGeom prst="star4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tyřcípá hvězda 8"/>
          <p:cNvSpPr/>
          <p:nvPr/>
        </p:nvSpPr>
        <p:spPr>
          <a:xfrm>
            <a:off x="3131840" y="6309320"/>
            <a:ext cx="144016" cy="144016"/>
          </a:xfrm>
          <a:prstGeom prst="star4">
            <a:avLst/>
          </a:prstGeom>
          <a:solidFill>
            <a:srgbClr val="FF0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tyřcípá hvězda 9"/>
          <p:cNvSpPr/>
          <p:nvPr/>
        </p:nvSpPr>
        <p:spPr>
          <a:xfrm>
            <a:off x="4716016" y="6309320"/>
            <a:ext cx="144016" cy="144016"/>
          </a:xfrm>
          <a:prstGeom prst="star4">
            <a:avLst/>
          </a:prstGeom>
          <a:solidFill>
            <a:srgbClr val="FF0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827584" y="836712"/>
            <a:ext cx="7920880" cy="38164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084168" y="5301208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Informal Roman" pitchFamily="66" charset="0"/>
              </a:rPr>
              <a:t>s = v . t</a:t>
            </a:r>
            <a:endParaRPr lang="cs-CZ" sz="5400" b="1" dirty="0">
              <a:latin typeface="Informal Roman" pitchFamily="66" charset="0"/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827584" y="1844824"/>
            <a:ext cx="0" cy="20882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827584" y="1844824"/>
            <a:ext cx="7704856" cy="223224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827584" y="5085184"/>
            <a:ext cx="7632848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šipka 25"/>
          <p:cNvCxnSpPr/>
          <p:nvPr/>
        </p:nvCxnSpPr>
        <p:spPr>
          <a:xfrm>
            <a:off x="4499992" y="2924944"/>
            <a:ext cx="0" cy="172819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827584" y="2924944"/>
            <a:ext cx="3672408" cy="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6.47549E-7 L -0.2599 -0.14686 " pathEditMode="relative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6.47549E-7 L 0.04722 -0.45097 " pathEditMode="relative" ptsTypes="AA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45976E-6 L -0.2599 -0.66073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" y="-3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07407E-6 L 0.04722 -0.4722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" y="-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6624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endParaRPr lang="cs-CZ" dirty="0" smtClean="0"/>
          </a:p>
          <a:p>
            <a:r>
              <a:rPr lang="cs-CZ" dirty="0" smtClean="0"/>
              <a:t>Obrázky: galerie  klipart Microsoft Word 2007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293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VYUŽITÍ GRAFU PŘÍMÉ ÚMĚRNOSTI  K ŘEŠENÍ SLOVNÍCH ÚLOH O POHYBU</vt:lpstr>
      <vt:lpstr>Snímek 3</vt:lpstr>
      <vt:lpstr>Snímek 4</vt:lpstr>
      <vt:lpstr>Snímek 5</vt:lpstr>
      <vt:lpstr>Snímek 6</vt:lpstr>
      <vt:lpstr>Snímek 7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Vendy</dc:creator>
  <cp:lastModifiedBy>Dum</cp:lastModifiedBy>
  <cp:revision>20</cp:revision>
  <dcterms:created xsi:type="dcterms:W3CDTF">2012-07-18T15:34:45Z</dcterms:created>
  <dcterms:modified xsi:type="dcterms:W3CDTF">2013-11-14T10:11:25Z</dcterms:modified>
</cp:coreProperties>
</file>