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6292F-4B27-49BD-A287-922C775239B9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5BA0C-2CAC-461E-BC2E-0B04E0FC14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F1A8D-6D9F-4ECC-95FD-DDAD8241BA02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48A51-F5F4-4045-A195-971DF6F9E0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05DAF-C2DD-4CCD-85EE-EA7631B0D2BC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59BB0-B802-4A30-973E-FDF14DC40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A10636-707E-425F-8702-62C7EC1B80A8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6AFF5-02F1-479B-8C72-6D84A8AD19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72130-7ADC-4F69-8313-C52EE770E059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12C14B-E346-41C2-A46F-96071D1C10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F6806E-EDE8-444B-9BCA-18A20DFDE1FE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68BEA-67E9-4C88-8B5B-A1CC30AF1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93F81-0971-441B-8732-C6CD0FEE6381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0FDAD-ACE7-4FE3-B047-0BBBD72547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E13898-F37E-452F-B146-32CE38032F4E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48CC6-F56E-4091-BE11-2DA5DC34AA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B82348-DB94-4885-88E8-E011CB17B0C8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8CEE9-11A4-4F52-841C-1AE53AFD6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B5A5F-6F00-4ED6-873E-DA9B56AAD610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6941BA-89D4-4A9B-B66D-3A743743F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A9355F-4193-45DC-BAF0-D7D00AA5FAA6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FB8EC-5A33-42EA-83E9-22C12D5E4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FED435-78A1-4C3F-9C92-95955822B9A5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C7ABFA7-2A35-4999-AF07-749D03575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84248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u="sng"/>
              <a:t>Základní škola T. G. Masaryka a Mateřská škola Poříčany, okr. Kolín</a:t>
            </a:r>
          </a:p>
        </p:txBody>
      </p:sp>
      <p:sp>
        <p:nvSpPr>
          <p:cNvPr id="2051" name="TextovéPole 2"/>
          <p:cNvSpPr txBox="1">
            <a:spLocks noChangeArrowheads="1"/>
          </p:cNvSpPr>
          <p:nvPr/>
        </p:nvSpPr>
        <p:spPr bwMode="auto">
          <a:xfrm>
            <a:off x="468313" y="1628775"/>
            <a:ext cx="7920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VY_32_INOVACE_M_12 STATISTIKA</a:t>
            </a:r>
          </a:p>
          <a:p>
            <a:endParaRPr lang="cs-CZ"/>
          </a:p>
        </p:txBody>
      </p:sp>
      <p:sp>
        <p:nvSpPr>
          <p:cNvPr id="2052" name="TextovéPole 3"/>
          <p:cNvSpPr txBox="1">
            <a:spLocks noChangeArrowheads="1"/>
          </p:cNvSpPr>
          <p:nvPr/>
        </p:nvSpPr>
        <p:spPr bwMode="auto">
          <a:xfrm>
            <a:off x="5867400" y="4941888"/>
            <a:ext cx="2881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Zpracoval:</a:t>
            </a:r>
          </a:p>
          <a:p>
            <a:r>
              <a:rPr lang="cs-CZ"/>
              <a:t>Ing. Václav Pěnkava</a:t>
            </a:r>
          </a:p>
        </p:txBody>
      </p:sp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68313" y="2276475"/>
            <a:ext cx="554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Číslo projektu: CZ.1.07/1.4.00/21.3085</a:t>
            </a:r>
          </a:p>
        </p:txBody>
      </p:sp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611188" y="3068638"/>
            <a:ext cx="74168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Anotace:</a:t>
            </a:r>
          </a:p>
          <a:p>
            <a:r>
              <a:rPr lang="cs-CZ"/>
              <a:t>8. třída, matematika, algebra, slovní úloha statistický soubor, statistická jednotka, statistický znak</a:t>
            </a:r>
          </a:p>
        </p:txBody>
      </p:sp>
      <p:pic>
        <p:nvPicPr>
          <p:cNvPr id="2055" name="Obrázek 7" descr="logo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5516563"/>
            <a:ext cx="2828925" cy="61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pPr eaLnBrk="1" hangingPunct="1"/>
            <a:r>
              <a:rPr lang="cs-CZ" sz="9600" smtClean="0">
                <a:latin typeface="Algerian" pitchFamily="82" charset="0"/>
              </a:rPr>
              <a:t>STATISTIKA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2060575"/>
            <a:ext cx="6400800" cy="1752600"/>
          </a:xfrm>
        </p:spPr>
        <p:txBody>
          <a:bodyPr rtlCol="0">
            <a:normAutofit fontScale="92500"/>
          </a:bodyPr>
          <a:lstStyle/>
          <a:p>
            <a:pPr marL="514350" indent="-514350" algn="l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>
                <a:solidFill>
                  <a:srgbClr val="FF0000"/>
                </a:solidFill>
              </a:rPr>
              <a:t>Základní pojmy</a:t>
            </a:r>
          </a:p>
          <a:p>
            <a:pPr marL="514350" indent="-514350" algn="l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>
                <a:solidFill>
                  <a:srgbClr val="FF0000"/>
                </a:solidFill>
              </a:rPr>
              <a:t>Četnost a relativní četnost</a:t>
            </a:r>
          </a:p>
          <a:p>
            <a:pPr marL="514350" indent="-514350" algn="l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>
                <a:solidFill>
                  <a:schemeClr val="tx1"/>
                </a:solidFill>
              </a:rPr>
              <a:t>Aritmetický průměr, modus, medián</a:t>
            </a:r>
          </a:p>
        </p:txBody>
      </p:sp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1979613" y="4437063"/>
            <a:ext cx="4608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Učebnice str.  113 -130</a:t>
            </a:r>
          </a:p>
        </p:txBody>
      </p:sp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1476375" y="5373688"/>
            <a:ext cx="54721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1. část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Obdélník 1"/>
          <p:cNvSpPr>
            <a:spLocks noChangeArrowheads="1"/>
          </p:cNvSpPr>
          <p:nvPr/>
        </p:nvSpPr>
        <p:spPr bwMode="auto">
          <a:xfrm>
            <a:off x="395288" y="404813"/>
            <a:ext cx="82804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latin typeface="Algerian" pitchFamily="82" charset="0"/>
              </a:rPr>
              <a:t>STATISTIKA</a:t>
            </a:r>
            <a:endParaRPr lang="cs-CZ" sz="8000">
              <a:latin typeface="Calibri" pitchFamily="34" charset="0"/>
            </a:endParaRPr>
          </a:p>
        </p:txBody>
      </p:sp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250825" y="1989138"/>
            <a:ext cx="856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000">
                <a:latin typeface="Calibri" pitchFamily="34" charset="0"/>
              </a:rPr>
              <a:t>obor zabývající se sběrem, analýzou a zpracováním informací, které </a:t>
            </a:r>
            <a:r>
              <a:rPr lang="cs-CZ" sz="2000" b="1">
                <a:latin typeface="Calibri" pitchFamily="34" charset="0"/>
              </a:rPr>
              <a:t>kvantitativně</a:t>
            </a:r>
            <a:r>
              <a:rPr lang="cs-CZ" sz="2000">
                <a:latin typeface="Calibri" pitchFamily="34" charset="0"/>
              </a:rPr>
              <a:t> charakterizují zákonitosti jevů ve spojitosti s jejich </a:t>
            </a:r>
            <a:r>
              <a:rPr lang="cs-CZ" sz="2000" b="1">
                <a:latin typeface="Calibri" pitchFamily="34" charset="0"/>
              </a:rPr>
              <a:t>kvalitativním</a:t>
            </a:r>
            <a:r>
              <a:rPr lang="cs-CZ" sz="2000">
                <a:latin typeface="Calibri" pitchFamily="34" charset="0"/>
              </a:rPr>
              <a:t> obsahem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3500438"/>
            <a:ext cx="82804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Statistický soubor: </a:t>
            </a:r>
          </a:p>
          <a:p>
            <a:r>
              <a:rPr lang="cs-CZ">
                <a:latin typeface="Calibri" pitchFamily="34" charset="0"/>
              </a:rPr>
              <a:t>je souhrn objektů, jejíž vlastnosti zkoumáme při statistickém šetření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5288" y="4581525"/>
            <a:ext cx="82804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Statistická jednotka: </a:t>
            </a: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Je libovolný prvek statistického souboru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8313" y="5661025"/>
            <a:ext cx="81359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Statistický znak:</a:t>
            </a:r>
          </a:p>
          <a:p>
            <a:r>
              <a:rPr lang="cs-CZ">
                <a:latin typeface="Calibri" pitchFamily="34" charset="0"/>
              </a:rPr>
              <a:t>Je vlastnost, kterou u statistických jednotek zkoumáme.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6cípá hvězda 1"/>
          <p:cNvSpPr/>
          <p:nvPr/>
        </p:nvSpPr>
        <p:spPr>
          <a:xfrm>
            <a:off x="900113" y="260350"/>
            <a:ext cx="431800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6cípá hvězda 2"/>
          <p:cNvSpPr/>
          <p:nvPr/>
        </p:nvSpPr>
        <p:spPr>
          <a:xfrm>
            <a:off x="1547813" y="3500438"/>
            <a:ext cx="431800" cy="504825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6cípá hvězda 3"/>
          <p:cNvSpPr/>
          <p:nvPr/>
        </p:nvSpPr>
        <p:spPr>
          <a:xfrm>
            <a:off x="4716463" y="4005263"/>
            <a:ext cx="431800" cy="503237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539750" y="1700213"/>
            <a:ext cx="431800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6cípá hvězda 5"/>
          <p:cNvSpPr/>
          <p:nvPr/>
        </p:nvSpPr>
        <p:spPr>
          <a:xfrm>
            <a:off x="1476375" y="2492375"/>
            <a:ext cx="431800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6cípá hvězda 6"/>
          <p:cNvSpPr/>
          <p:nvPr/>
        </p:nvSpPr>
        <p:spPr>
          <a:xfrm>
            <a:off x="4067175" y="3068638"/>
            <a:ext cx="433388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1835150" y="4581525"/>
            <a:ext cx="433388" cy="50323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6cípá hvězda 8"/>
          <p:cNvSpPr/>
          <p:nvPr/>
        </p:nvSpPr>
        <p:spPr>
          <a:xfrm>
            <a:off x="2987675" y="4292600"/>
            <a:ext cx="431800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2484438" y="3357563"/>
            <a:ext cx="431800" cy="503237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4211638" y="1700213"/>
            <a:ext cx="431800" cy="504825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6cípá hvězda 11"/>
          <p:cNvSpPr/>
          <p:nvPr/>
        </p:nvSpPr>
        <p:spPr>
          <a:xfrm>
            <a:off x="1619250" y="1052513"/>
            <a:ext cx="431800" cy="504825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3779838" y="333375"/>
            <a:ext cx="431800" cy="503238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395288" y="3141663"/>
            <a:ext cx="431800" cy="503237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2700338" y="1916113"/>
            <a:ext cx="431800" cy="504825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36" name="TextovéPole 15"/>
          <p:cNvSpPr txBox="1">
            <a:spLocks noChangeArrowheads="1"/>
          </p:cNvSpPr>
          <p:nvPr/>
        </p:nvSpPr>
        <p:spPr bwMode="auto">
          <a:xfrm>
            <a:off x="5364163" y="260350"/>
            <a:ext cx="33845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V sáčku je uloženo 14 hvězdiček. Hvězdičky jsou červené, modré a zelené. Vaším úkolem je </a:t>
            </a:r>
            <a:r>
              <a:rPr lang="cs-CZ" dirty="0" smtClean="0">
                <a:latin typeface="Calibri" pitchFamily="34" charset="0"/>
              </a:rPr>
              <a:t>určit, </a:t>
            </a:r>
            <a:r>
              <a:rPr lang="cs-CZ" dirty="0">
                <a:latin typeface="Calibri" pitchFamily="34" charset="0"/>
              </a:rPr>
              <a:t>co je:</a:t>
            </a:r>
          </a:p>
        </p:txBody>
      </p:sp>
      <p:sp>
        <p:nvSpPr>
          <p:cNvPr id="5137" name="TextovéPole 16"/>
          <p:cNvSpPr txBox="1">
            <a:spLocks noChangeArrowheads="1"/>
          </p:cNvSpPr>
          <p:nvPr/>
        </p:nvSpPr>
        <p:spPr bwMode="auto">
          <a:xfrm>
            <a:off x="5940425" y="3600450"/>
            <a:ext cx="2519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Statistický znak</a:t>
            </a:r>
          </a:p>
        </p:txBody>
      </p:sp>
      <p:sp>
        <p:nvSpPr>
          <p:cNvPr id="5138" name="TextovéPole 17"/>
          <p:cNvSpPr txBox="1">
            <a:spLocks noChangeArrowheads="1"/>
          </p:cNvSpPr>
          <p:nvPr/>
        </p:nvSpPr>
        <p:spPr bwMode="auto">
          <a:xfrm>
            <a:off x="5940425" y="2879725"/>
            <a:ext cx="2519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Statistická jednotka</a:t>
            </a:r>
          </a:p>
        </p:txBody>
      </p:sp>
      <p:sp>
        <p:nvSpPr>
          <p:cNvPr id="5139" name="TextovéPole 18"/>
          <p:cNvSpPr txBox="1">
            <a:spLocks noChangeArrowheads="1"/>
          </p:cNvSpPr>
          <p:nvPr/>
        </p:nvSpPr>
        <p:spPr bwMode="auto">
          <a:xfrm>
            <a:off x="5940425" y="2160588"/>
            <a:ext cx="2519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Statistický  soubor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6cípá hvězda 1"/>
          <p:cNvSpPr/>
          <p:nvPr/>
        </p:nvSpPr>
        <p:spPr>
          <a:xfrm>
            <a:off x="539750" y="4437063"/>
            <a:ext cx="431800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6cípá hvězda 2"/>
          <p:cNvSpPr/>
          <p:nvPr/>
        </p:nvSpPr>
        <p:spPr>
          <a:xfrm>
            <a:off x="1547813" y="3500438"/>
            <a:ext cx="431800" cy="504825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6cípá hvězda 3"/>
          <p:cNvSpPr/>
          <p:nvPr/>
        </p:nvSpPr>
        <p:spPr>
          <a:xfrm>
            <a:off x="4716463" y="4005263"/>
            <a:ext cx="431800" cy="503237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539750" y="1700213"/>
            <a:ext cx="431800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6cípá hvězda 5"/>
          <p:cNvSpPr/>
          <p:nvPr/>
        </p:nvSpPr>
        <p:spPr>
          <a:xfrm>
            <a:off x="1476375" y="2492375"/>
            <a:ext cx="431800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6cípá hvězda 6"/>
          <p:cNvSpPr/>
          <p:nvPr/>
        </p:nvSpPr>
        <p:spPr>
          <a:xfrm>
            <a:off x="4067175" y="3068638"/>
            <a:ext cx="433388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1835150" y="4581525"/>
            <a:ext cx="433388" cy="50323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6cípá hvězda 8"/>
          <p:cNvSpPr/>
          <p:nvPr/>
        </p:nvSpPr>
        <p:spPr>
          <a:xfrm>
            <a:off x="2987675" y="4292600"/>
            <a:ext cx="431800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2484438" y="3357563"/>
            <a:ext cx="431800" cy="503237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4211638" y="1700213"/>
            <a:ext cx="431800" cy="504825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6cípá hvězda 11"/>
          <p:cNvSpPr/>
          <p:nvPr/>
        </p:nvSpPr>
        <p:spPr>
          <a:xfrm>
            <a:off x="1619250" y="1052513"/>
            <a:ext cx="431800" cy="504825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3924300" y="4652963"/>
            <a:ext cx="431800" cy="504825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395288" y="3141663"/>
            <a:ext cx="431800" cy="503237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5940425" y="5516563"/>
            <a:ext cx="431800" cy="504825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60" name="TextovéPole 19"/>
          <p:cNvSpPr txBox="1">
            <a:spLocks noChangeArrowheads="1"/>
          </p:cNvSpPr>
          <p:nvPr/>
        </p:nvSpPr>
        <p:spPr bwMode="auto">
          <a:xfrm>
            <a:off x="395288" y="260350"/>
            <a:ext cx="73453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Algerian" pitchFamily="82" charset="0"/>
              </a:rPr>
              <a:t>Četnost</a:t>
            </a:r>
            <a:endParaRPr lang="cs-CZ" sz="4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07407E-6 L 0.65365 -0.03148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5.92593E-6 L 0.36233 -0.04212 " pathEditMode="relative" ptsTypes="AA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7.40741E-6 L 0.55122 -0.16806 " pathEditMode="relative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07407E-6 L 0.37795 -0.2206 " pathEditMode="relative" ptsTypes="AA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1979 -0.19953 " pathEditMode="relative" ptsTypes="A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5.92593E-6 L 0.39375 -0.13657 " pathEditMode="relative" ptsTypes="A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5.92593E-6 L -0.10243 -0.02106 " pathEditMode="relative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4.07407E-6 L -0.38593 -0.30463 " pathEditMode="relative" ptsTypes="AA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4.07407E-6 L -0.14966 -0.16805 " pathEditMode="relative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5.92593E-6 L -0.26771 0.12593 " pathEditMode="relative" ptsTypes="AA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5.92593E-6 L -0.08663 -0.34652 " pathEditMode="relative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7 C -0.04357 0.10509 -0.08715 0.21019 -0.04392 0.22222 C -0.00069 0.23426 0.22847 0.15741 0.25903 0.07269 C 0.28959 -0.01203 0.2132 -0.19097 0.13924 -0.28703 C 0.06563 -0.38264 -0.1533 -0.45671 -0.18333 -0.50324 C -0.21337 -0.54977 -0.03871 -0.68125 -0.04114 -0.56574 C -0.04323 -0.45023 -0.1276 0.04514 -0.19705 0.18959 C -0.26649 0.33449 -0.41649 0.28588 -0.45764 0.30301 C -0.49878 0.32014 -0.47135 0.30648 -0.44392 0.29283 " pathEditMode="relative" ptsTypes="aaaaaaaaA"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395288" y="260350"/>
            <a:ext cx="73453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Algerian" pitchFamily="82" charset="0"/>
              </a:rPr>
              <a:t>Relativní Četnost</a:t>
            </a:r>
            <a:endParaRPr lang="cs-CZ" sz="4800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39750" y="1700213"/>
            <a:ext cx="295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Relativní četnost =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132138" y="1484313"/>
            <a:ext cx="4032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Četnost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708400" y="1916113"/>
            <a:ext cx="28797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203575" y="2060575"/>
            <a:ext cx="3960813" cy="3698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Součet všech četností</a:t>
            </a:r>
          </a:p>
        </p:txBody>
      </p:sp>
      <p:sp>
        <p:nvSpPr>
          <p:cNvPr id="12" name="Elipsa 11"/>
          <p:cNvSpPr/>
          <p:nvPr/>
        </p:nvSpPr>
        <p:spPr>
          <a:xfrm>
            <a:off x="6948488" y="1844675"/>
            <a:ext cx="46037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308850" y="1628775"/>
            <a:ext cx="1584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100 %</a:t>
            </a: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250825" y="3357563"/>
          <a:ext cx="8064902" cy="843444"/>
        </p:xfrm>
        <a:graphic>
          <a:graphicData uri="http://schemas.openxmlformats.org/drawingml/2006/table">
            <a:tbl>
              <a:tblPr/>
              <a:tblGrid>
                <a:gridCol w="566787"/>
                <a:gridCol w="566787"/>
                <a:gridCol w="566787"/>
                <a:gridCol w="566787"/>
                <a:gridCol w="566787"/>
                <a:gridCol w="2397032"/>
                <a:gridCol w="566787"/>
                <a:gridCol w="566787"/>
                <a:gridCol w="566787"/>
                <a:gridCol w="566787"/>
                <a:gridCol w="566787"/>
              </a:tblGrid>
              <a:tr h="281148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 A třída</a:t>
                      </a:r>
                    </a:p>
                  </a:txBody>
                  <a:tcPr marL="6694" marR="6694" marT="669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694" marR="6694" marT="669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694" marR="6694" marT="669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694" marR="6694" marT="669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694" marR="6694" marT="669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 B třída</a:t>
                      </a:r>
                    </a:p>
                  </a:txBody>
                  <a:tcPr marL="6694" marR="6694" marT="669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694" marR="6694" marT="669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694" marR="6694" marT="669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694" marR="6694" marT="669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11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známka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11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počet známek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694" marR="6694" marT="669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50825" y="2708275"/>
            <a:ext cx="8208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Ve druhých třídách psali písemnou práci. Výsledky jsou uvedeny v tabulce. 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50825" y="4581525"/>
            <a:ext cx="8137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Myslíte si, že 2</a:t>
            </a:r>
            <a:r>
              <a:rPr lang="cs-CZ" dirty="0" smtClean="0">
                <a:latin typeface="Calibri" pitchFamily="34" charset="0"/>
              </a:rPr>
              <a:t>. A </a:t>
            </a:r>
            <a:r>
              <a:rPr lang="cs-CZ" dirty="0">
                <a:latin typeface="Calibri" pitchFamily="34" charset="0"/>
              </a:rPr>
              <a:t>dopadla lépe než 2. </a:t>
            </a:r>
            <a:r>
              <a:rPr lang="cs-CZ" dirty="0" smtClean="0">
                <a:latin typeface="Calibri" pitchFamily="34" charset="0"/>
              </a:rPr>
              <a:t>B? </a:t>
            </a:r>
            <a:r>
              <a:rPr lang="cs-CZ" dirty="0">
                <a:latin typeface="Calibri" pitchFamily="34" charset="0"/>
              </a:rPr>
              <a:t>Porovnejte pouze výborně hodnocené žáky.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50825" y="5229225"/>
            <a:ext cx="3241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(8 : 19) x 100 = 42,11 %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435600" y="5229225"/>
            <a:ext cx="3168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(6 : 14) x 100 = 42,86 %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12" grpId="0" animBg="1"/>
      <p:bldP spid="13" grpId="0"/>
      <p:bldP spid="17" grpId="0"/>
      <p:bldP spid="18" grpId="0"/>
      <p:bldP spid="19" grpId="0"/>
      <p:bldP spid="20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249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Algerian</vt:lpstr>
      <vt:lpstr>Motiv sady Office</vt:lpstr>
      <vt:lpstr>Snímek 1</vt:lpstr>
      <vt:lpstr>STATISTIKA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STATISTIKA</dc:title>
  <dc:creator>penkva</dc:creator>
  <cp:lastModifiedBy>Dum</cp:lastModifiedBy>
  <cp:revision>15</cp:revision>
  <dcterms:created xsi:type="dcterms:W3CDTF">2012-04-25T05:58:20Z</dcterms:created>
  <dcterms:modified xsi:type="dcterms:W3CDTF">2013-11-14T10:20:45Z</dcterms:modified>
</cp:coreProperties>
</file>