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9" r:id="rId9"/>
    <p:sldId id="262" r:id="rId10"/>
    <p:sldId id="264" r:id="rId11"/>
    <p:sldId id="266" r:id="rId12"/>
    <p:sldId id="265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VY_32_INOVACE_2A_03_Podzim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Radana </a:t>
          </a:r>
          <a:r>
            <a:rPr lang="cs-CZ" sz="1800" kern="1200" dirty="0" err="1" smtClean="0"/>
            <a:t>Marelová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VY_32_INOVACE_2A_03_Podzim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2.třída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A934BD-EEA5-4CAC-908F-16AD5463754D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F75C40-78C8-4A81-9016-32429C5B23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750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F75C40-78C8-4A81-9016-32429C5B23E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247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 spd="slow" advTm="10000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 spd="slow" advTm="10000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 spd="slow" advTm="10000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 spd="slow" advTm="10000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 spd="slow" advTm="10000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 spd="slow" advTm="10000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 spd="slow" advTm="10000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 spd="slow" advTm="10000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 spd="slow" advTm="10000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 spd="slow" advTm="10000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 spd="slow" advTm="10000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Tm="10000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e/Chalupsk%C3%A1_sla%C5%A5_-_kachna_E.JPG/800px-Chalupsk%C3%A1_sla%C5%A5_-_kachna_E.JPG" TargetMode="External"/><Relationship Id="rId13" Type="http://schemas.openxmlformats.org/officeDocument/2006/relationships/hyperlink" Target="http://upload.wikimedia.org/wikipedia/commons/d/df/Reed_Warbler_(Acrocephalus_scirpaceus)_(1).jpg" TargetMode="External"/><Relationship Id="rId3" Type="http://schemas.openxmlformats.org/officeDocument/2006/relationships/hyperlink" Target="http://upload.wikimedia.org/wikipedia/commons/thumb/4/46/Kapr_obecn%C3%BD.jpg/800px-Kapr_obecn%C3%BD.jpg" TargetMode="External"/><Relationship Id="rId7" Type="http://schemas.openxmlformats.org/officeDocument/2006/relationships/hyperlink" Target="http://upload.wikimedia.org/wikipedia/commons/thumb/3/3e/R%C3%A1kos_obecn%C3%BD_(Phragmites_australis).JPG/400px-R%C3%A1kos_obecn%C3%BD_(Phragmites_australis).JPG" TargetMode="External"/><Relationship Id="rId12" Type="http://schemas.openxmlformats.org/officeDocument/2006/relationships/hyperlink" Target="http://upload.wikimedia.org/wikipedia/commons/4/46/Foggy_meadow,_%C3%9Apa_river_valley,_Czech_Republic_(January_2007)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1/NPP_Babi%C4%8D%C4%8Dino_%C3%BAdol%C3%AD_(09)_-_%C3%9Apa.JPG/800px-NPP_Babi%C4%8D%C4%8Dino_%C3%BAdol%C3%AD_(09)_-_%C3%9Apa.JPG" TargetMode="External"/><Relationship Id="rId11" Type="http://schemas.openxmlformats.org/officeDocument/2006/relationships/hyperlink" Target="http://upload.wikimedia.org/wikipedia/commons/thumb/c/c0/Prameni%C5%A1t%C4%9B_Tepl%C3%A9,_small_pond_2.jpg/800px-Prameni%C5%A1t%C4%9B_Tepl%C3%A9,_small_pond_2.jpg" TargetMode="External"/><Relationship Id="rId5" Type="http://schemas.openxmlformats.org/officeDocument/2006/relationships/hyperlink" Target="http://upload.wikimedia.org/wikipedia/commons/thumb/c/ce/Vrko%C4%8D,_rybn%C3%ADk_u_Poho%C5%99elic,_v%C3%BDlov_2011.JPG/800px-Vrko%C4%8D,_rybn%C3%ADk_u_Poho%C5%99elic,_v%C3%BDlov_2011.JPG" TargetMode="External"/><Relationship Id="rId15" Type="http://schemas.openxmlformats.org/officeDocument/2006/relationships/image" Target="../media/image2.png"/><Relationship Id="rId10" Type="http://schemas.openxmlformats.org/officeDocument/2006/relationships/hyperlink" Target="http://upload.wikimedia.org/wikipedia/commons/thumb/0/0f/U%C5%BEovka_Podkomorsk%C3%A9_lesy.JPG/445px-U%C5%BEovka_Podkomorsk%C3%A9_lesy.JPG" TargetMode="External"/><Relationship Id="rId4" Type="http://schemas.openxmlformats.org/officeDocument/2006/relationships/hyperlink" Target="http://upload.wikimedia.org/wikipedia/commons/thumb/3/34/P%C5%99esli%C4%8Dkov%C3%BD_rybn%C3%ADk.jpg/800px-P%C5%99esli%C4%8Dkov%C3%BD_rybn%C3%ADk.jpg" TargetMode="External"/><Relationship Id="rId9" Type="http://schemas.openxmlformats.org/officeDocument/2006/relationships/hyperlink" Target="http://upload.wikimedia.org/wikipedia/commons/thumb/4/40/Ka%C4%8Der.JPG/800px-Ka%C4%8Der.JPG" TargetMode="External"/><Relationship Id="rId14" Type="http://schemas.openxmlformats.org/officeDocument/2006/relationships/hyperlink" Target="http://office.microsoft.com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028956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Prezentace je určena pro děti 2. tříd</a:t>
            </a:r>
          </a:p>
          <a:p>
            <a:r>
              <a:rPr lang="cs-CZ" sz="2800" dirty="0" smtClean="0"/>
              <a:t>Má výukovou formu</a:t>
            </a:r>
          </a:p>
          <a:p>
            <a:r>
              <a:rPr lang="cs-CZ" sz="2800" dirty="0" smtClean="0"/>
              <a:t>Seznamuje děti se základními znalostmi, které se týkají podzimu, seznamuje s rostlinami a živočichy ,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kteří žijí v blízkosti rybníků.</a:t>
            </a:r>
          </a:p>
          <a:p>
            <a:r>
              <a:rPr lang="cs-CZ" sz="2800" dirty="0" smtClean="0"/>
              <a:t>Obrázky v prezentaci mají dětem přiblížit přírodu  a zájem o ní</a:t>
            </a:r>
          </a:p>
          <a:p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6672"/>
            <a:ext cx="1658937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6672"/>
            <a:ext cx="1658937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Zdroje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4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</a:t>
            </a:r>
            <a:r>
              <a:rPr lang="cs-CZ" sz="1200" dirty="0" smtClean="0"/>
              <a:t> </a:t>
            </a:r>
          </a:p>
          <a:p>
            <a:endParaRPr lang="cs-CZ" sz="1200" dirty="0">
              <a:hlinkClick r:id="rId3"/>
            </a:endParaRPr>
          </a:p>
          <a:p>
            <a:pPr marL="0" indent="0">
              <a:buNone/>
            </a:pPr>
            <a:r>
              <a:rPr lang="cs-CZ" sz="2300" dirty="0" smtClean="0">
                <a:hlinkClick r:id="rId3"/>
              </a:rPr>
              <a:t>http://upload.wikimedia.org/wikipedia/commons/thumb/4/46/Kapr_obecn%C3%BD.jpg/800px-Kapr_obecn%C3%BD.jpg</a:t>
            </a:r>
            <a:r>
              <a:rPr lang="cs-CZ" sz="2300" dirty="0" smtClean="0"/>
              <a:t>     </a:t>
            </a:r>
            <a:r>
              <a:rPr lang="cs-CZ" sz="2300" dirty="0" smtClean="0">
                <a:hlinkClick r:id="rId4"/>
              </a:rPr>
              <a:t>http://upload.wikimedia.org/wikipedia/commons/thumb/3/34/P%C5%99esli%C4%8Dkov%C3%BD_rybn%C3%ADk.jpg/800px-P%C5%99esli%C4%8Dkov%C3%BD_rybn%C3%ADk.jpg</a:t>
            </a:r>
            <a:r>
              <a:rPr lang="cs-CZ" sz="2300" dirty="0" smtClean="0"/>
              <a:t>         </a:t>
            </a:r>
            <a:r>
              <a:rPr lang="cs-CZ" sz="2300" dirty="0" smtClean="0">
                <a:hlinkClick r:id="rId5"/>
              </a:rPr>
              <a:t>http://upload.wikimedia.org/wikipedia/commons/thumb/c/ce/Vrko%C4%8D%2C_rybn%C3%ADk_u_Poho%C5%99elic%2C_v%C3%BDlov_2011.JPG/800px-Vrko%C4%8D%2C_rybn%C3%ADk_u_Poho%C5%99elic%2C_v%C3%BDlov_2011.JPG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>
                <a:hlinkClick r:id="rId6"/>
              </a:rPr>
              <a:t>http://upload.wikimedia.org/wikipedia/commons/thumb/0/01/NPP_Babi%C4%8D%C4%8Dino_%C3%BAdol%C3%AD_</a:t>
            </a:r>
          </a:p>
          <a:p>
            <a:pPr marL="0" indent="0">
              <a:buNone/>
            </a:pPr>
            <a:r>
              <a:rPr lang="cs-CZ" sz="2300" dirty="0" smtClean="0">
                <a:hlinkClick r:id="rId6"/>
              </a:rPr>
              <a:t>%2809%29_-_%C3%9Apa.JPG/800px-NPP_Babi%C4%8D%C4%8Dino_%C3%BAdol%C3%AD_%2809%29_-_%C3%9Apa.JPG</a:t>
            </a:r>
            <a:r>
              <a:rPr lang="cs-CZ" sz="2300" dirty="0" smtClean="0"/>
              <a:t>                 </a:t>
            </a:r>
            <a:r>
              <a:rPr lang="cs-CZ" sz="2300" dirty="0" smtClean="0">
                <a:hlinkClick r:id="rId7"/>
              </a:rPr>
              <a:t>http://upload.wikimedia.org/wikipedia/commons/thumb/3/3e/R%C3%A1kos_obecn%C3%BD_%28Phragmites_australis%29.JPG/400px-R%C3%A1kos_obecn%C3%BD_%28Phragmites_australis%29.JPG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>
                <a:hlinkClick r:id="rId8"/>
              </a:rPr>
              <a:t>http://upload.wikimedia.org/wikipedia/commons/thumb/1/1e/Chalupsk%C3%A1_sla%C5%A5_-_kachna_E.JPG/800px-Chalupsk%C3%A1_sla%C5%A5_-_kachna_E.JPG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9"/>
              </a:rPr>
              <a:t>http://</a:t>
            </a:r>
            <a:r>
              <a:rPr lang="cs-CZ" sz="2300" dirty="0" smtClean="0">
                <a:hlinkClick r:id="rId9"/>
              </a:rPr>
              <a:t>upload.wikimedia.org/wikipedia/commons/thumb/4/40/Ka%C4%8Der.JPG/800px-Ka%C4%8Der.JPG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http</a:t>
            </a:r>
            <a:r>
              <a:rPr lang="cs-CZ" sz="2300" dirty="0"/>
              <a:t>://upload.wikimedia.org/wikipedia/commons/thumb/8/8e/Platetrum_depressum_1_Luc_Viatour.JPG/796px-Platetrum_depressum_1_Luc_Viatour.JPG  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0"/>
              </a:rPr>
              <a:t>http://</a:t>
            </a:r>
            <a:r>
              <a:rPr lang="cs-CZ" sz="2300" dirty="0" smtClean="0">
                <a:hlinkClick r:id="rId10"/>
              </a:rPr>
              <a:t>upload.wikimedia.org/wikipedia/commons/thumb/0/0f/U%C5%BEovka_Podkomorsk%C3%A9_lesy.JPG/445px-U%C5%BEovka_Podkomorsk%C3%A9_lesy.JPG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1"/>
              </a:rPr>
              <a:t>http://</a:t>
            </a:r>
            <a:r>
              <a:rPr lang="cs-CZ" sz="2300" dirty="0" smtClean="0">
                <a:hlinkClick r:id="rId11"/>
              </a:rPr>
              <a:t>upload.wikimedia.org/wikipedia/commons/thumb/c/c0/Prameni%C5%A1t%C4%9B_Tepl%C3%A9%2C_small_pond_2.jpg/800px-Prameni%C5%A1t%C4%9B_Tepl%C3%A9%2C_small_pond_2.jpg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2"/>
              </a:rPr>
              <a:t>http://upload.wikimedia.org/wikipedia/commons/4/46/Foggy_meadow%2C_%C3%9Apa_river_valley%2C_Czech_Republic_%</a:t>
            </a:r>
            <a:r>
              <a:rPr lang="cs-CZ" sz="2300" dirty="0" smtClean="0">
                <a:hlinkClick r:id="rId12"/>
              </a:rPr>
              <a:t>28January_2007%29.jpg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>
                <a:hlinkClick r:id="rId13"/>
              </a:rPr>
              <a:t>http://upload.wikimedia.org/wikipedia/commons/d/df/Reed_Warbler_%28Acrocephalus_scirpaceus%29_%</a:t>
            </a:r>
            <a:r>
              <a:rPr lang="cs-CZ" sz="2300" dirty="0" smtClean="0">
                <a:hlinkClick r:id="rId13"/>
              </a:rPr>
              <a:t>281%29.jpg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1600" dirty="0" smtClean="0"/>
          </a:p>
          <a:p>
            <a:r>
              <a:rPr lang="cs-CZ" dirty="0" smtClean="0">
                <a:hlinkClick r:id="rId14"/>
              </a:rPr>
              <a:t>http</a:t>
            </a:r>
            <a:r>
              <a:rPr lang="cs-CZ" dirty="0">
                <a:hlinkClick r:id="rId14"/>
              </a:rPr>
              <a:t>://</a:t>
            </a:r>
            <a:r>
              <a:rPr lang="cs-CZ" dirty="0" smtClean="0">
                <a:hlinkClick r:id="rId14"/>
              </a:rPr>
              <a:t>office.microsoft.com</a:t>
            </a:r>
            <a:r>
              <a:rPr lang="cs-CZ" dirty="0" smtClean="0"/>
              <a:t> </a:t>
            </a:r>
            <a:r>
              <a:rPr lang="cs-CZ" dirty="0" smtClean="0"/>
              <a:t>– otevřené galerie - kliparty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Prvouka pro 2.ročník – Nová škola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4"/>
            <a:ext cx="1658937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4663"/>
            <a:ext cx="1658937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effectLst/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Podzim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Začíná 23. září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Tento den se nazývá podzimní rovnodennost (den i noc jsou stejně dlouhé, mají 12 hodin)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Patří sem tyto měsíce: září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říjen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listopad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3"/>
            <a:ext cx="1656184" cy="792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4663"/>
            <a:ext cx="1656184" cy="792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4621521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Podzimní počasí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1658937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1658256" cy="792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916832"/>
            <a:ext cx="7920880" cy="43088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Podzimní dny se zkracují.</a:t>
            </a:r>
          </a:p>
          <a:p>
            <a:r>
              <a:rPr lang="cs-CZ" sz="3200" dirty="0" smtClean="0"/>
              <a:t>Venku se ochlazuje.</a:t>
            </a:r>
          </a:p>
          <a:p>
            <a:r>
              <a:rPr lang="cs-CZ" sz="3200" dirty="0" smtClean="0"/>
              <a:t>Časté jsou mlhy a deště,</a:t>
            </a:r>
          </a:p>
          <a:p>
            <a:r>
              <a:rPr lang="cs-CZ" sz="3200" dirty="0" smtClean="0"/>
              <a:t>fouká vítr.</a:t>
            </a:r>
          </a:p>
          <a:p>
            <a:endParaRPr lang="cs-CZ" sz="3200" dirty="0" smtClean="0"/>
          </a:p>
          <a:p>
            <a:r>
              <a:rPr lang="cs-CZ" sz="3200" dirty="0" smtClean="0"/>
              <a:t>Děti pouští draky.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dirty="0"/>
          </a:p>
        </p:txBody>
      </p:sp>
      <p:pic>
        <p:nvPicPr>
          <p:cNvPr id="1031" name="Picture 7" descr="C:\Users\Marelova.ZSPSRV\AppData\Local\Microsoft\Windows\Temporary Internet Files\Content.IE5\11C2QNUW\MC9002321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221088"/>
            <a:ext cx="25500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12777"/>
            <a:ext cx="3860894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5655073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Podzim v lese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68365"/>
            <a:ext cx="2808312" cy="4988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5" y="1772816"/>
            <a:ext cx="5282869" cy="440120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procházku do lesa se dobře oblékneme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3200" dirty="0" smtClean="0"/>
              <a:t>Všímáme si, jak se mění stromy a další rostliny (některé se zbarvují, jiné opadávají).</a:t>
            </a:r>
          </a:p>
          <a:p>
            <a:endParaRPr lang="cs-CZ" sz="3200" dirty="0"/>
          </a:p>
          <a:p>
            <a:r>
              <a:rPr lang="cs-CZ" sz="3200" dirty="0" smtClean="0"/>
              <a:t>Pozorujeme zvířata a další lesní živočichy.</a:t>
            </a:r>
            <a:endParaRPr lang="cs-CZ" sz="3200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1658937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6560"/>
            <a:ext cx="1658937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0639885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Podzim u rybníka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1658937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64670"/>
            <a:ext cx="1658256" cy="792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1844824"/>
            <a:ext cx="8280920" cy="452431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Rybníky vytvořili lidé.</a:t>
            </a:r>
          </a:p>
          <a:p>
            <a:r>
              <a:rPr lang="cs-CZ" sz="3200" dirty="0" smtClean="0"/>
              <a:t>Chovají zde ryby.</a:t>
            </a:r>
          </a:p>
          <a:p>
            <a:r>
              <a:rPr lang="cs-CZ" sz="3200" dirty="0" smtClean="0"/>
              <a:t>Nejznámější rybou</a:t>
            </a:r>
          </a:p>
          <a:p>
            <a:r>
              <a:rPr lang="cs-CZ" sz="3200" dirty="0" smtClean="0"/>
              <a:t>je kapr.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Rybníky a jejich okolí poskytují úkryt ptákům a dalším živočichům.</a:t>
            </a:r>
            <a:endParaRPr lang="cs-CZ" sz="3200" dirty="0"/>
          </a:p>
          <a:p>
            <a:r>
              <a:rPr lang="cs-CZ" sz="3200" dirty="0" smtClean="0"/>
              <a:t>Roste zde mnoho zajímavých rostlin.</a:t>
            </a:r>
            <a:endParaRPr lang="cs-CZ" sz="32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56792"/>
            <a:ext cx="403244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497" y="3353319"/>
            <a:ext cx="1778024" cy="1507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3334671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8208912" cy="55092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podzim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e s rybníkem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pojený tzv.</a:t>
            </a:r>
          </a:p>
          <a:p>
            <a:r>
              <a:rPr lang="cs-CZ" sz="3200" u="sng" dirty="0"/>
              <a:t>v</a:t>
            </a:r>
            <a:r>
              <a:rPr lang="cs-CZ" sz="3200" u="sng" dirty="0" smtClean="0"/>
              <a:t>ýlov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 smtClean="0"/>
              <a:t>Je to 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yvrcholení</a:t>
            </a:r>
          </a:p>
          <a:p>
            <a:r>
              <a:rPr lang="cs-CZ" sz="3200" dirty="0" smtClean="0"/>
              <a:t>práce rybářů.</a:t>
            </a:r>
          </a:p>
          <a:p>
            <a:endParaRPr lang="cs-CZ" sz="3200" dirty="0"/>
          </a:p>
          <a:p>
            <a:r>
              <a:rPr lang="cs-CZ" sz="3200" dirty="0" smtClean="0"/>
              <a:t>Dojde k vypuštění rybníka. Ryby se třídí, váží a pak se přemisťují na jiná místa.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190" y="332656"/>
            <a:ext cx="5827273" cy="4378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9676605"/>
      </p:ext>
    </p:extLst>
  </p:cSld>
  <p:clrMapOvr>
    <a:masterClrMapping/>
  </p:clrMapOvr>
  <p:transition spd="slow" advTm="10000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Rostliny u rybníků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1658937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2656"/>
            <a:ext cx="1658256" cy="792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22" y="1498672"/>
            <a:ext cx="4513933" cy="4378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20072" y="1498672"/>
            <a:ext cx="3528392" cy="501675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Vrba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otřebuje hodně vody a světla.</a:t>
            </a:r>
          </a:p>
          <a:p>
            <a:endParaRPr lang="cs-CZ" sz="3200" dirty="0" smtClean="0"/>
          </a:p>
          <a:p>
            <a:r>
              <a:rPr lang="cs-CZ" sz="3200" dirty="0" smtClean="0"/>
              <a:t>Květům říkáme kočičky.</a:t>
            </a:r>
          </a:p>
          <a:p>
            <a:endParaRPr lang="cs-CZ" sz="3200" dirty="0" smtClean="0"/>
          </a:p>
          <a:p>
            <a:r>
              <a:rPr lang="cs-CZ" sz="3200" dirty="0" smtClean="0"/>
              <a:t>Z vrbového proutí se vyrábí košíky, pletou se pomlázky.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90484316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4104456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4104456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860032" y="908720"/>
            <a:ext cx="3960440" cy="501675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        Orobinec</a:t>
            </a:r>
            <a:endParaRPr lang="cs-CZ" sz="3200" dirty="0"/>
          </a:p>
          <a:p>
            <a:r>
              <a:rPr lang="cs-CZ" sz="3200" dirty="0" smtClean="0"/>
              <a:t>Častěji ho označujeme </a:t>
            </a:r>
          </a:p>
          <a:p>
            <a:r>
              <a:rPr lang="cs-CZ" sz="3200" dirty="0" smtClean="0"/>
              <a:t>jako doutníky.</a:t>
            </a:r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dirty="0"/>
              <a:t>          </a:t>
            </a:r>
            <a:r>
              <a:rPr lang="cs-CZ" sz="3200" dirty="0" smtClean="0"/>
              <a:t>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</a:t>
            </a:r>
            <a:r>
              <a:rPr lang="cs-CZ" sz="3200" dirty="0"/>
              <a:t>Rákos</a:t>
            </a:r>
          </a:p>
          <a:p>
            <a:r>
              <a:rPr lang="cs-CZ" sz="3200" dirty="0"/>
              <a:t>Většinou mu </a:t>
            </a:r>
            <a:r>
              <a:rPr lang="cs-CZ" sz="3200" dirty="0" smtClean="0"/>
              <a:t>říkáme rákosí.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78266845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elova.ZSPSRV\AppData\Local\Microsoft\Windows\Temporary Internet Files\Content.IE5\11C2QNUW\MP9004015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636912"/>
            <a:ext cx="4392488" cy="352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elova.ZSPSRV\AppData\Local\Microsoft\Windows\Temporary Internet Files\Content.IE5\11C2QNUW\MC90043688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439248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32040" y="764704"/>
            <a:ext cx="360040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</a:t>
            </a:r>
            <a:r>
              <a:rPr lang="cs-CZ" sz="3200" dirty="0" smtClean="0"/>
              <a:t>Leknín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914" y="3933056"/>
            <a:ext cx="3481029" cy="224676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Listy má rozprostřené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vodní hladině. Je to největší vodní rostlina v Česku. Je chráněná a nesmí se trhat!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1882029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Živočichové u rybníků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658937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57973"/>
            <a:ext cx="1658937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76" y="1340768"/>
            <a:ext cx="353997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3501008"/>
            <a:ext cx="3888432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1628800"/>
            <a:ext cx="4248472" cy="15696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Kachna divoká</a:t>
            </a:r>
          </a:p>
          <a:p>
            <a:r>
              <a:rPr lang="cs-CZ" sz="3200" dirty="0" smtClean="0"/>
              <a:t>Samice má hnědé peří.</a:t>
            </a:r>
          </a:p>
          <a:p>
            <a:r>
              <a:rPr lang="cs-CZ" sz="3200" dirty="0" smtClean="0"/>
              <a:t>Má 8 – 16 mláďat.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1476" y="4316294"/>
            <a:ext cx="3539977" cy="224676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Samec se nazývá kačer.</a:t>
            </a:r>
          </a:p>
          <a:p>
            <a:r>
              <a:rPr lang="cs-CZ" sz="2800" dirty="0" smtClean="0"/>
              <a:t>Má výrazné zbarvení (hlava je leskle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elená a na krku má bílý obojek).</a:t>
            </a:r>
            <a:endParaRPr lang="cs-CZ" sz="2800" dirty="0"/>
          </a:p>
        </p:txBody>
      </p:sp>
      <p:cxnSp>
        <p:nvCxnSpPr>
          <p:cNvPr id="8" name="Přímá spojnice se šipkou 7"/>
          <p:cNvCxnSpPr>
            <a:stCxn id="5" idx="1"/>
          </p:cNvCxnSpPr>
          <p:nvPr/>
        </p:nvCxnSpPr>
        <p:spPr>
          <a:xfrm flipH="1">
            <a:off x="3923928" y="2413630"/>
            <a:ext cx="432048" cy="36729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6" idx="3"/>
            <a:endCxn id="6" idx="3"/>
          </p:cNvCxnSpPr>
          <p:nvPr/>
        </p:nvCxnSpPr>
        <p:spPr>
          <a:xfrm>
            <a:off x="4201453" y="5439679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139952" y="4509120"/>
            <a:ext cx="1080120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245107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08720"/>
            <a:ext cx="4003586" cy="3096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3765774"/>
            <a:ext cx="3744416" cy="255454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Vážka ploská</a:t>
            </a:r>
          </a:p>
          <a:p>
            <a:r>
              <a:rPr lang="cs-CZ" sz="3200" dirty="0" smtClean="0"/>
              <a:t>Sameček má modré zbarvení.</a:t>
            </a:r>
          </a:p>
          <a:p>
            <a:r>
              <a:rPr lang="cs-CZ" sz="3200" dirty="0" smtClean="0"/>
              <a:t>Živí se jiným hmyzem (mouchami).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4258216"/>
            <a:ext cx="4003586" cy="206210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Užovka obojková</a:t>
            </a:r>
          </a:p>
          <a:p>
            <a:r>
              <a:rPr lang="cs-CZ" sz="3200" dirty="0" smtClean="0"/>
              <a:t>Za hlavou má bílé nebo žluté půlměsíčky.</a:t>
            </a:r>
          </a:p>
          <a:p>
            <a:r>
              <a:rPr lang="cs-CZ" sz="3200" dirty="0" smtClean="0"/>
              <a:t>Není jedovatá.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3878473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28049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49652"/>
            <a:ext cx="3888432" cy="325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5524" y="4633350"/>
            <a:ext cx="3530319" cy="15696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200" dirty="0" smtClean="0"/>
              <a:t>Rákosník obecný</a:t>
            </a:r>
          </a:p>
          <a:p>
            <a:r>
              <a:rPr lang="cs-CZ" sz="3200" dirty="0" smtClean="0"/>
              <a:t>Hnízda  ukrytá v rákosí staví samice.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0032" y="4387129"/>
            <a:ext cx="3888432" cy="206210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3200" dirty="0" smtClean="0"/>
              <a:t>Skokan hnědý</a:t>
            </a:r>
          </a:p>
          <a:p>
            <a:r>
              <a:rPr lang="cs-CZ" sz="3200" dirty="0" smtClean="0"/>
              <a:t>Délka těla je asi 10cm.</a:t>
            </a:r>
          </a:p>
          <a:p>
            <a:r>
              <a:rPr lang="cs-CZ" sz="3200" dirty="0" smtClean="0"/>
              <a:t>Dobře plave a potápí se. Může skočit až 1m.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02" r="6981"/>
          <a:stretch/>
        </p:blipFill>
        <p:spPr bwMode="auto">
          <a:xfrm>
            <a:off x="205373" y="476672"/>
            <a:ext cx="4330623" cy="3884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2134654"/>
      </p:ext>
    </p:extLst>
  </p:cSld>
  <p:clrMapOvr>
    <a:masterClrMapping/>
  </p:clrMapOvr>
  <p:transition spd="slow" advTm="10000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</TotalTime>
  <Words>485</Words>
  <Application>Microsoft Office PowerPoint</Application>
  <PresentationFormat>Předvádění na obrazovce (4:3)</PresentationFormat>
  <Paragraphs>108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Zdroje</vt:lpstr>
      <vt:lpstr>Podzim</vt:lpstr>
      <vt:lpstr>Podzimní počasí</vt:lpstr>
      <vt:lpstr>Podzim v lese</vt:lpstr>
      <vt:lpstr>Podzim u rybníka</vt:lpstr>
      <vt:lpstr>Prezentace aplikace PowerPoint</vt:lpstr>
      <vt:lpstr>Rostliny u rybníků</vt:lpstr>
      <vt:lpstr>Prezentace aplikace PowerPoint</vt:lpstr>
      <vt:lpstr>Prezentace aplikace PowerPoint</vt:lpstr>
      <vt:lpstr>Živočichové u rybníků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43</cp:revision>
  <dcterms:created xsi:type="dcterms:W3CDTF">2011-08-21T15:31:45Z</dcterms:created>
  <dcterms:modified xsi:type="dcterms:W3CDTF">2013-11-13T09:00:50Z</dcterms:modified>
</cp:coreProperties>
</file>