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FF00"/>
    <a:srgbClr val="00CC00"/>
    <a:srgbClr val="66FF33"/>
    <a:srgbClr val="66FF66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68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Radana </a:t>
          </a:r>
          <a:r>
            <a:rPr lang="cs-CZ" dirty="0" err="1" smtClean="0"/>
            <a:t>Marelová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VY_32_INOVACE_2A_04_Podzim_opakování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2.třída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</a:t>
          </a:r>
          <a:r>
            <a:rPr lang="cs-CZ" sz="1700" kern="1200" dirty="0" smtClean="0"/>
            <a:t>: Mgr. Radana </a:t>
          </a:r>
          <a:r>
            <a:rPr lang="cs-CZ" sz="1700" kern="1200" dirty="0" err="1" smtClean="0"/>
            <a:t>Marelová</a:t>
          </a:r>
          <a:r>
            <a:rPr lang="cs-CZ" sz="1700" kern="1200" dirty="0" smtClean="0"/>
            <a:t> 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kern="1200" dirty="0" smtClean="0"/>
            <a:t>VY_32_INOVACE_2A_04_Podzim_opakování</a:t>
          </a:r>
          <a:endParaRPr lang="cs-CZ" sz="17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Prvouka 2.třída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10" Type="http://schemas.openxmlformats.org/officeDocument/2006/relationships/image" Target="../media/image15.wmf"/><Relationship Id="rId4" Type="http://schemas.openxmlformats.org/officeDocument/2006/relationships/image" Target="../media/image9.wmf"/><Relationship Id="rId9" Type="http://schemas.openxmlformats.org/officeDocument/2006/relationships/image" Target="../media/image14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03728345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FF00"/>
          </a:solidFill>
        </p:spPr>
        <p:txBody>
          <a:bodyPr/>
          <a:lstStyle/>
          <a:p>
            <a:r>
              <a:rPr lang="cs-CZ" b="1" i="1" dirty="0" smtClean="0">
                <a:solidFill>
                  <a:srgbClr val="FF0066"/>
                </a:solidFill>
              </a:rPr>
              <a:t>Anotace</a:t>
            </a:r>
            <a:endParaRPr lang="cs-CZ" b="1" i="1" dirty="0">
              <a:solidFill>
                <a:srgbClr val="FF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FF00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Tato prezentace slouží k opakování učiva.</a:t>
            </a:r>
          </a:p>
          <a:p>
            <a:pPr marL="0" indent="0">
              <a:buNone/>
            </a:pPr>
            <a:r>
              <a:rPr lang="cs-CZ" dirty="0" smtClean="0"/>
              <a:t>Děti aktivně pracují.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ybírají správné odpovědi, dopisují podzimní</a:t>
            </a:r>
          </a:p>
          <a:p>
            <a:pPr marL="0" indent="0">
              <a:buNone/>
            </a:pPr>
            <a:r>
              <a:rPr lang="cs-CZ" dirty="0" smtClean="0"/>
              <a:t>měsíce, luští křížovku, vybírají podzimní barvy a</a:t>
            </a:r>
          </a:p>
          <a:p>
            <a:pPr marL="0" indent="0">
              <a:buNone/>
            </a:pPr>
            <a:r>
              <a:rPr lang="cs-CZ" dirty="0" smtClean="0"/>
              <a:t>obrázky.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FF00"/>
          </a:solidFill>
        </p:spPr>
        <p:txBody>
          <a:bodyPr/>
          <a:lstStyle/>
          <a:p>
            <a:r>
              <a:rPr lang="cs-CZ" b="1" i="1" dirty="0" smtClean="0">
                <a:solidFill>
                  <a:srgbClr val="FF0066"/>
                </a:solidFill>
              </a:rPr>
              <a:t>Zdroje</a:t>
            </a:r>
            <a:endParaRPr lang="cs-CZ" b="1" i="1" dirty="0">
              <a:solidFill>
                <a:srgbClr val="FF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764904"/>
          </a:xfrm>
          <a:ln>
            <a:solidFill>
              <a:srgbClr val="00FF00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office.microsoft.com</a:t>
            </a:r>
            <a:r>
              <a:rPr lang="cs-CZ" sz="2400" dirty="0" smtClean="0"/>
              <a:t> </a:t>
            </a:r>
            <a:r>
              <a:rPr lang="cs-CZ" sz="2400" dirty="0" smtClean="0"/>
              <a:t>– otevřené galerie - kliparty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400" dirty="0" smtClean="0"/>
              <a:t>Prvouka pro 2.ročník – Nová škola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FF00"/>
          </a:solidFill>
        </p:spPr>
        <p:txBody>
          <a:bodyPr/>
          <a:lstStyle/>
          <a:p>
            <a:r>
              <a:rPr lang="cs-CZ" b="1" i="1" dirty="0" smtClean="0">
                <a:solidFill>
                  <a:srgbClr val="FF0066"/>
                </a:solidFill>
              </a:rPr>
              <a:t>Podzim - opakování</a:t>
            </a:r>
            <a:endParaRPr lang="cs-CZ" b="1" i="1" dirty="0">
              <a:solidFill>
                <a:srgbClr val="FF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i="1" dirty="0" smtClean="0">
                <a:ln>
                  <a:solidFill>
                    <a:srgbClr val="FF0066"/>
                  </a:solidFill>
                </a:ln>
                <a:solidFill>
                  <a:srgbClr val="00FF00"/>
                </a:solidFill>
              </a:rPr>
              <a:t>Vyber správnou odpověď a zakroužkuj ji:</a:t>
            </a:r>
          </a:p>
          <a:p>
            <a:pPr marL="0" indent="0">
              <a:buNone/>
            </a:pPr>
            <a:r>
              <a:rPr lang="cs-CZ" i="1" dirty="0">
                <a:solidFill>
                  <a:srgbClr val="00FF00"/>
                </a:solidFill>
              </a:rPr>
              <a:t> </a:t>
            </a:r>
            <a:r>
              <a:rPr lang="cs-CZ" i="1" dirty="0" smtClean="0">
                <a:solidFill>
                  <a:srgbClr val="00FF00"/>
                </a:solidFill>
              </a:rPr>
              <a:t>     </a:t>
            </a:r>
            <a:r>
              <a:rPr lang="cs-CZ" dirty="0" smtClean="0"/>
              <a:t>Podzim začíná  23. srpna</a:t>
            </a:r>
          </a:p>
          <a:p>
            <a:pPr marL="0" indent="0">
              <a:buNone/>
            </a:pPr>
            <a:r>
              <a:rPr lang="cs-CZ" i="1" dirty="0"/>
              <a:t> </a:t>
            </a:r>
            <a:r>
              <a:rPr lang="cs-CZ" i="1" dirty="0" smtClean="0"/>
              <a:t>                                 </a:t>
            </a:r>
            <a:r>
              <a:rPr lang="cs-CZ" dirty="0" smtClean="0"/>
              <a:t>23. září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23. října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i="1" dirty="0" smtClean="0">
                <a:ln>
                  <a:solidFill>
                    <a:srgbClr val="FF0066"/>
                  </a:solidFill>
                </a:ln>
                <a:solidFill>
                  <a:srgbClr val="00FF00"/>
                </a:solidFill>
              </a:rPr>
              <a:t>2. Napiš měsíce, které patří k podzimu:</a:t>
            </a:r>
            <a:endParaRPr lang="cs-CZ" i="1" dirty="0" smtClean="0">
              <a:ln>
                <a:solidFill>
                  <a:srgbClr val="FF0066"/>
                </a:solidFill>
              </a:ln>
            </a:endParaRPr>
          </a:p>
          <a:p>
            <a:pPr marL="0" indent="0">
              <a:buNone/>
            </a:pPr>
            <a:r>
              <a:rPr lang="cs-CZ" dirty="0">
                <a:solidFill>
                  <a:srgbClr val="00FF00"/>
                </a:solidFill>
              </a:rPr>
              <a:t> </a:t>
            </a:r>
            <a:r>
              <a:rPr lang="cs-CZ" dirty="0" smtClean="0">
                <a:solidFill>
                  <a:srgbClr val="00FF00"/>
                </a:solidFill>
              </a:rPr>
              <a:t>   </a:t>
            </a:r>
            <a:r>
              <a:rPr lang="cs-CZ" dirty="0" smtClean="0"/>
              <a:t>____________    ___________  ____________</a:t>
            </a:r>
            <a:endParaRPr lang="cs-CZ" dirty="0">
              <a:solidFill>
                <a:srgbClr val="00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2435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64243" y="404664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ln>
                  <a:solidFill>
                    <a:srgbClr val="FF0066"/>
                  </a:solidFill>
                </a:ln>
                <a:solidFill>
                  <a:srgbClr val="00FF00"/>
                </a:solidFill>
              </a:rPr>
              <a:t>3. Vylušti křížovku:</a:t>
            </a:r>
            <a:endParaRPr lang="cs-CZ" sz="3200" i="1" dirty="0">
              <a:ln>
                <a:solidFill>
                  <a:srgbClr val="FF0066"/>
                </a:solidFill>
              </a:ln>
              <a:solidFill>
                <a:srgbClr val="00FF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5267638"/>
              </p:ext>
            </p:extLst>
          </p:nvPr>
        </p:nvGraphicFramePr>
        <p:xfrm>
          <a:off x="664243" y="1124744"/>
          <a:ext cx="7548030" cy="4368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4000"/>
                <a:gridCol w="476730"/>
                <a:gridCol w="476730"/>
                <a:gridCol w="476730"/>
                <a:gridCol w="476730"/>
                <a:gridCol w="476730"/>
                <a:gridCol w="476730"/>
                <a:gridCol w="476730"/>
                <a:gridCol w="476730"/>
                <a:gridCol w="476730"/>
                <a:gridCol w="476730"/>
                <a:gridCol w="476730"/>
              </a:tblGrid>
              <a:tr h="61200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1.Opakem noci je</a:t>
                      </a:r>
                      <a:endParaRPr lang="cs-CZ" sz="2000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2.Houby rostou  v</a:t>
                      </a:r>
                      <a:endParaRPr lang="cs-CZ" b="1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3. S čertem a andělem </a:t>
                      </a:r>
                    </a:p>
                    <a:p>
                      <a:r>
                        <a:rPr lang="cs-CZ" b="1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   chodí</a:t>
                      </a:r>
                      <a:endParaRPr lang="cs-CZ" b="1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4. Pátý den v týdnu je</a:t>
                      </a:r>
                      <a:endParaRPr lang="cs-CZ" b="1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5. Na stříhání</a:t>
                      </a:r>
                      <a:r>
                        <a:rPr lang="cs-CZ" b="1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</a:t>
                      </a:r>
                    </a:p>
                    <a:p>
                      <a:r>
                        <a:rPr lang="cs-CZ" b="1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                 používáme</a:t>
                      </a:r>
                      <a:endParaRPr lang="cs-CZ" b="1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6. Rok má 12</a:t>
                      </a:r>
                      <a:endParaRPr lang="cs-CZ" b="1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7. Na podzim </a:t>
                      </a:r>
                    </a:p>
                    <a:p>
                      <a:r>
                        <a:rPr lang="cs-CZ" b="1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               pouštíme</a:t>
                      </a:r>
                      <a:endParaRPr lang="cs-CZ" b="1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32844" y="5857978"/>
            <a:ext cx="81876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Tajenka: Na podzim často potřebujeme ____________.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72348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28092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ln>
                  <a:solidFill>
                    <a:srgbClr val="FF0066"/>
                  </a:solidFill>
                </a:ln>
                <a:solidFill>
                  <a:srgbClr val="00FF00"/>
                </a:solidFill>
              </a:rPr>
              <a:t>4. Zakroužkuj barvy, které patří k podzimu:</a:t>
            </a:r>
            <a:endParaRPr lang="cs-CZ" sz="3200" dirty="0" smtClean="0">
              <a:ln>
                <a:solidFill>
                  <a:srgbClr val="FF0066"/>
                </a:solidFill>
              </a:ln>
            </a:endParaRPr>
          </a:p>
          <a:p>
            <a:endParaRPr lang="cs-CZ" sz="3200" i="1" dirty="0">
              <a:solidFill>
                <a:srgbClr val="00FF00"/>
              </a:solidFill>
            </a:endParaRPr>
          </a:p>
          <a:p>
            <a:r>
              <a:rPr lang="cs-CZ" sz="3200" dirty="0" smtClean="0">
                <a:solidFill>
                  <a:srgbClr val="00FF00"/>
                </a:solidFill>
              </a:rPr>
              <a:t>    </a:t>
            </a:r>
            <a:r>
              <a:rPr lang="cs-CZ" sz="3200" dirty="0" smtClean="0"/>
              <a:t>bílá     červená   modrá    zelená    hnědá</a:t>
            </a:r>
          </a:p>
          <a:p>
            <a:r>
              <a:rPr lang="cs-CZ" sz="3200" dirty="0">
                <a:solidFill>
                  <a:srgbClr val="00FF00"/>
                </a:solidFill>
              </a:rPr>
              <a:t> </a:t>
            </a:r>
            <a:r>
              <a:rPr lang="cs-CZ" sz="3200" dirty="0" smtClean="0">
                <a:solidFill>
                  <a:srgbClr val="00FF00"/>
                </a:solidFill>
              </a:rPr>
              <a:t> </a:t>
            </a:r>
          </a:p>
          <a:p>
            <a:r>
              <a:rPr lang="cs-CZ" sz="3200" dirty="0">
                <a:solidFill>
                  <a:srgbClr val="00FF00"/>
                </a:solidFill>
              </a:rPr>
              <a:t> </a:t>
            </a:r>
            <a:r>
              <a:rPr lang="cs-CZ" sz="3200" dirty="0" smtClean="0">
                <a:solidFill>
                  <a:srgbClr val="00FF00"/>
                </a:solidFill>
              </a:rPr>
              <a:t>   </a:t>
            </a:r>
            <a:r>
              <a:rPr lang="cs-CZ" sz="3200" dirty="0" smtClean="0"/>
              <a:t>žlutá    šedá     černá    oranžová   fialová</a:t>
            </a:r>
          </a:p>
          <a:p>
            <a:endParaRPr lang="cs-CZ" sz="3200" dirty="0">
              <a:solidFill>
                <a:srgbClr val="00FF00"/>
              </a:solidFill>
            </a:endParaRPr>
          </a:p>
          <a:p>
            <a:r>
              <a:rPr lang="cs-CZ" sz="3200" i="1" dirty="0" smtClean="0">
                <a:ln>
                  <a:solidFill>
                    <a:srgbClr val="FF0066"/>
                  </a:solidFill>
                </a:ln>
                <a:solidFill>
                  <a:srgbClr val="00FF00"/>
                </a:solidFill>
              </a:rPr>
              <a:t>5. Podívej se ven a podle počasí označ správný</a:t>
            </a:r>
          </a:p>
          <a:p>
            <a:r>
              <a:rPr lang="cs-CZ" sz="3200" i="1" dirty="0">
                <a:ln>
                  <a:solidFill>
                    <a:srgbClr val="FF0066"/>
                  </a:solidFill>
                </a:ln>
                <a:solidFill>
                  <a:srgbClr val="00FF00"/>
                </a:solidFill>
              </a:rPr>
              <a:t> </a:t>
            </a:r>
            <a:r>
              <a:rPr lang="cs-CZ" sz="3200" i="1" dirty="0" smtClean="0">
                <a:ln>
                  <a:solidFill>
                    <a:srgbClr val="FF0066"/>
                  </a:solidFill>
                </a:ln>
                <a:solidFill>
                  <a:srgbClr val="00FF00"/>
                </a:solidFill>
              </a:rPr>
              <a:t>   obrázek hvězdičkou:</a:t>
            </a:r>
            <a:endParaRPr lang="cs-CZ" sz="3200" i="1" dirty="0">
              <a:ln>
                <a:solidFill>
                  <a:srgbClr val="FF0066"/>
                </a:solidFill>
              </a:ln>
              <a:solidFill>
                <a:srgbClr val="00CC00"/>
              </a:solidFill>
            </a:endParaRPr>
          </a:p>
        </p:txBody>
      </p:sp>
      <p:pic>
        <p:nvPicPr>
          <p:cNvPr id="1027" name="Picture 3" descr="C:\Users\Marelova.ZSPSRV\AppData\Local\Microsoft\Windows\Temporary Internet Files\Content.IE5\JN30TRQL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653136"/>
            <a:ext cx="1515106" cy="1515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elova.ZSPSRV\AppData\Local\Microsoft\Windows\Temporary Internet Files\Content.IE5\11C2QNUW\MC90044180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6100" y="4788135"/>
            <a:ext cx="1593193" cy="1593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elova.ZSPSRV\AppData\Local\Microsoft\Windows\Temporary Internet Files\Content.IE5\B86R6TKE\MC90043258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2690" y="4652479"/>
            <a:ext cx="1581238" cy="1581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elova.ZSPSRV\AppData\Local\Microsoft\Windows\Temporary Internet Files\Content.IE5\EJRYC83H\MC90043259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7483" y="4677892"/>
            <a:ext cx="1397181" cy="1397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elova.ZSPSRV\AppData\Local\Microsoft\Windows\Temporary Internet Files\Content.IE5\JN30TRQL\MC90043258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677892"/>
            <a:ext cx="1490350" cy="1490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5018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ln>
                  <a:solidFill>
                    <a:srgbClr val="FF0066"/>
                  </a:solidFill>
                </a:ln>
                <a:solidFill>
                  <a:srgbClr val="00FF00"/>
                </a:solidFill>
              </a:rPr>
              <a:t>6. Podtrhni obrázky, které patří k podzimu:</a:t>
            </a:r>
            <a:endParaRPr lang="cs-CZ" sz="3200" i="1" dirty="0">
              <a:ln>
                <a:solidFill>
                  <a:srgbClr val="FF0066"/>
                </a:solidFill>
              </a:ln>
              <a:solidFill>
                <a:srgbClr val="00FF00"/>
              </a:solidFill>
            </a:endParaRPr>
          </a:p>
        </p:txBody>
      </p:sp>
      <p:pic>
        <p:nvPicPr>
          <p:cNvPr id="2050" name="Picture 2" descr="C:\Users\Marelova.ZSPSRV\AppData\Local\Microsoft\Windows\Temporary Internet Files\Content.IE5\JN30TRQL\MC9003966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476" y="1574374"/>
            <a:ext cx="1574474" cy="1424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relova.ZSPSRV\AppData\Local\Microsoft\Windows\Temporary Internet Files\Content.IE5\JN30TRQL\MC9002868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4044" y="1399927"/>
            <a:ext cx="1307620" cy="1598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Marelova.ZSPSRV\AppData\Local\Microsoft\Windows\Temporary Internet Files\Content.IE5\B86R6TKE\MC9003553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923663"/>
            <a:ext cx="1364230" cy="1639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Marelova.ZSPSRV\AppData\Local\Microsoft\Windows\Temporary Internet Files\Content.IE5\JN30TRQL\MC9002330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2169" y="1440511"/>
            <a:ext cx="1347686" cy="1346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Marelova.ZSPSRV\AppData\Local\Microsoft\Windows\Temporary Internet Files\Content.IE5\EJRYC83H\MC90030020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9096" y="2132855"/>
            <a:ext cx="1438772" cy="122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Marelova.ZSPSRV\AppData\Local\Microsoft\Windows\Temporary Internet Files\Content.IE5\JN30TRQL\MC90007121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715" y="3787399"/>
            <a:ext cx="1884395" cy="1441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Marelova.ZSPSRV\AppData\Local\Microsoft\Windows\Temporary Internet Files\Content.IE5\JN30TRQL\MC90042833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550383"/>
            <a:ext cx="1673835" cy="1357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Marelova.ZSPSRV\AppData\Local\Microsoft\Windows\Temporary Internet Files\Content.IE5\11C2QNUW\MC90035738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7408" y="3414116"/>
            <a:ext cx="1426464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Marelova.ZSPSRV\AppData\Local\Microsoft\Windows\Temporary Internet Files\Content.IE5\JN30TRQL\MC90035887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340" y="4149080"/>
            <a:ext cx="1589657" cy="1379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9589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211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Zdroje</vt:lpstr>
      <vt:lpstr>Podzim - opakování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Radana Marelová</cp:lastModifiedBy>
  <cp:revision>21</cp:revision>
  <dcterms:created xsi:type="dcterms:W3CDTF">2011-08-21T15:31:45Z</dcterms:created>
  <dcterms:modified xsi:type="dcterms:W3CDTF">2013-11-14T11:15:09Z</dcterms:modified>
</cp:coreProperties>
</file>