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5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VY_32_INOVACE_2A_05_ Les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Mgr. Radana </a:t>
          </a:r>
          <a:r>
            <a:rPr lang="cs-CZ" sz="1900" kern="1200" dirty="0" err="1" smtClean="0"/>
            <a:t>Marelová</a:t>
          </a:r>
          <a:r>
            <a:rPr lang="cs-CZ" sz="1900" kern="1200" dirty="0" smtClean="0"/>
            <a:t> 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VY_32_INOVACE_2A_05_ Les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Prvouka 2.třída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a/Cone_on_a_rock.jpg/800px-Cone_on_a_rock.jpg" TargetMode="External"/><Relationship Id="rId13" Type="http://schemas.openxmlformats.org/officeDocument/2006/relationships/hyperlink" Target="http://upload.wikimedia.org/wikipedia/commons/thumb/a/ab/Beukenootjes_met_kelk.jpg/614px-Beukenootjes_met_kelk.jpg" TargetMode="External"/><Relationship Id="rId18" Type="http://schemas.openxmlformats.org/officeDocument/2006/relationships/hyperlink" Target="http://upload.wikimedia.org/wikipedia/commons/8/88/Convallaria_majalis_l.jpg" TargetMode="External"/><Relationship Id="rId26" Type="http://schemas.openxmlformats.org/officeDocument/2006/relationships/hyperlink" Target="http://upload.wikimedia.org/wikipedia/commons/thumb/0/05/Xerocomus_chrysenteron1.jpg/120px-Xerocomus_chrysenteron1.jpg" TargetMode="External"/><Relationship Id="rId3" Type="http://schemas.openxmlformats.org/officeDocument/2006/relationships/hyperlink" Target="http://upload.wikimedia.org/wikipedia/commons/thumb/b/b5/Norway_Spruce_cones_(Picea_abies).jpg/787px-Norway_Spruce_cones_(Picea_abies).jpg" TargetMode="External"/><Relationship Id="rId21" Type="http://schemas.openxmlformats.org/officeDocument/2006/relationships/hyperlink" Target="http://upload.wikimedia.org/wikipedia/commons/thumb/b/bb/Rubus_laciniatus3.jpg/800px-Rubus_laciniatus3.jpg" TargetMode="External"/><Relationship Id="rId7" Type="http://schemas.openxmlformats.org/officeDocument/2006/relationships/hyperlink" Target="http://upload.wikimedia.org/wikipedia/commons/thumb/b/b5/Pinus_sylvestris_(8441059749).jpg/800px-Pinus_sylvestris_(8441059749).jpg" TargetMode="External"/><Relationship Id="rId12" Type="http://schemas.openxmlformats.org/officeDocument/2006/relationships/hyperlink" Target="http://upload.wikimedia.org/wikipedia/commons/thumb/c/c3/Fagus_sylvatica_-_La_Hulpe_(2)_.JPG/400px-Fagus_sylvatica_-_La_Hulpe_(2)_.JPG" TargetMode="External"/><Relationship Id="rId17" Type="http://schemas.openxmlformats.org/officeDocument/2006/relationships/hyperlink" Target="http://upload.wikimedia.org/wikipedia/commons/thumb/4/40/Dryopteris_filix-mas.jpg/449px-Dryopteris_filix-mas.jpg" TargetMode="External"/><Relationship Id="rId25" Type="http://schemas.openxmlformats.org/officeDocument/2006/relationships/hyperlink" Target="http://upload.wikimedia.org/wikipedia/commons/thumb/c/cb/Amanita-muscaria-fliegenpilz-b.jpg/120px-Amanita-muscaria-fliegenpilz-b.jpg" TargetMode="External"/><Relationship Id="rId2" Type="http://schemas.openxmlformats.org/officeDocument/2006/relationships/hyperlink" Target="http://upload.wikimedia.org/wikipedia/commons/thumb/2/21/Picea_abies_Beskid_%C5%BBywiecki.JPG/400px-Picea_abies_Beskid_%C5%BBywiecki.JPG" TargetMode="External"/><Relationship Id="rId16" Type="http://schemas.openxmlformats.org/officeDocument/2006/relationships/hyperlink" Target="http://upload.wikimedia.org/wikipedia/commons/thumb/8/80/European_Birch_Seeds.JPG/800px-European_Birch_Seeds.JPG" TargetMode="External"/><Relationship Id="rId20" Type="http://schemas.openxmlformats.org/officeDocument/2006/relationships/hyperlink" Target="http://upload.wikimedia.org/wikipedia/commons/thumb/5/5d/Wald-Erdbeere_(Fragaria_vesca).jpg/120px-Wald-Erdbeere_(Fragaria_vesca).jpg" TargetMode="External"/><Relationship Id="rId29" Type="http://schemas.openxmlformats.org/officeDocument/2006/relationships/hyperlink" Target="http://upload.wikimedia.org/wikipedia/commons/thumb/7/76/Ko%C5%BAlarz_babka-Leccinum_scabrum-Ejdzej-2.jpg/107px-Ko%C5%BAlarz_babka-Leccinum_scabrum-Ejdzej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bies_alba_P26.jpg" TargetMode="External"/><Relationship Id="rId11" Type="http://schemas.openxmlformats.org/officeDocument/2006/relationships/hyperlink" Target="http://upload.wikimedia.org/wikipedia/commons/thumb/5/5d/Larix_decidua_cone_Mercantour.jpg/800px-Larix_decidua_cone_Mercantour.jpg" TargetMode="External"/><Relationship Id="rId24" Type="http://schemas.openxmlformats.org/officeDocument/2006/relationships/hyperlink" Target="http://upload.wikimedia.org/wikipedia/commons/thumb/5/5c/Boletus_edulis_11.jpg/90px-Boletus_edulis_11.jpg" TargetMode="External"/><Relationship Id="rId5" Type="http://schemas.openxmlformats.org/officeDocument/2006/relationships/hyperlink" Target="http://upload.wikimedia.org/wikipedia/commons/thumb/f/fd/Abies_alba_foliage.jpg/120px-Abies_alba_foliage.jpg" TargetMode="External"/><Relationship Id="rId15" Type="http://schemas.openxmlformats.org/officeDocument/2006/relationships/hyperlink" Target="http://upload.wikimedia.org/wikipedia/commons/thumb/4/46/Betula_pendula_001.jpg/448px-Betula_pendula_001.jpg" TargetMode="External"/><Relationship Id="rId23" Type="http://schemas.openxmlformats.org/officeDocument/2006/relationships/hyperlink" Target="http://upload.wikimedia.org/wikipedia/commons/thumb/1/12/Vaccinium_myrtillus_15.07.2012_p2.jpg/737px-Vaccinium_myrtillus_15.07.2012_p2.jpg" TargetMode="External"/><Relationship Id="rId28" Type="http://schemas.openxmlformats.org/officeDocument/2006/relationships/hyperlink" Target="http://upload.wikimedia.org/wikipedia/commons/thumb/9/99/Amanita_phalloides_1.JPG/90px-Amanita_phalloides_1.JPG" TargetMode="External"/><Relationship Id="rId10" Type="http://schemas.openxmlformats.org/officeDocument/2006/relationships/hyperlink" Target="http://upload.wikimedia.org/wikipedia/commons/thumb/c/ca/Larix_decidua_Aletschwald.jpg/450px-Larix_decidua_Aletschwald.jpg" TargetMode="External"/><Relationship Id="rId19" Type="http://schemas.openxmlformats.org/officeDocument/2006/relationships/hyperlink" Target="http://upload.wikimedia.org/wikipedia/commons/thumb/0/0e/Paris_quadrifolia.jpg/800px-Paris_quadrifolia.jpg" TargetMode="External"/><Relationship Id="rId4" Type="http://schemas.openxmlformats.org/officeDocument/2006/relationships/hyperlink" Target="http://upload.wikimedia.org/wikipedia/commons/thumb/c/c0/Abies_alba_Silesian_Beskids.jpg/400px-Abies_alba_Silesian_Beskids.jpg" TargetMode="External"/><Relationship Id="rId9" Type="http://schemas.openxmlformats.org/officeDocument/2006/relationships/hyperlink" Target="http://upload.wikimedia.org/wikipedia/commons/thumb/5/5b/Baumgruppe_Unterer_Dossenwald.JPG/800px-Baumgruppe_Unterer_Dossenwald.JPG" TargetMode="External"/><Relationship Id="rId14" Type="http://schemas.openxmlformats.org/officeDocument/2006/relationships/hyperlink" Target="http://upload.wikimedia.org/wikipedia/commons/thumb/a/af/Quercus_robur.jpg/443px-Quercus_robur.jpg" TargetMode="External"/><Relationship Id="rId22" Type="http://schemas.openxmlformats.org/officeDocument/2006/relationships/hyperlink" Target="http://upload.wikimedia.org/wikipedia/commons/thumb/a/a2/Raspberries_(Rubus_Idaeus).jpg/120px-Raspberries_(Rubus_Idaeus).jpg" TargetMode="External"/><Relationship Id="rId27" Type="http://schemas.openxmlformats.org/officeDocument/2006/relationships/hyperlink" Target="http://upload.wikimedia.org/wikipedia/commons/thumb/9/9a/Chanterelle_Cantharellus_cibarius.jpg/120px-Chanterelle_Cantharellus_cibarius.jpg" TargetMode="External"/><Relationship Id="rId30" Type="http://schemas.openxmlformats.org/officeDocument/2006/relationships/hyperlink" Target="http://office.microsoft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621701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výukový materiál.</a:t>
            </a:r>
          </a:p>
          <a:p>
            <a:pPr marL="0" indent="0">
              <a:buNone/>
            </a:pPr>
            <a:r>
              <a:rPr lang="cs-CZ" dirty="0" smtClean="0"/>
              <a:t>Má děti seznámit s nejznámějšími jehličnatými a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istnatými stromy, s drobnými rostlinami a</a:t>
            </a:r>
          </a:p>
          <a:p>
            <a:pPr marL="0" indent="0">
              <a:buNone/>
            </a:pPr>
            <a:r>
              <a:rPr lang="cs-CZ" dirty="0" smtClean="0"/>
              <a:t>lesními plody, dále také s jedlými a jedovatými </a:t>
            </a:r>
          </a:p>
          <a:p>
            <a:pPr marL="0" indent="0">
              <a:buNone/>
            </a:pPr>
            <a:r>
              <a:rPr lang="cs-CZ" dirty="0" smtClean="0"/>
              <a:t>houbami. Obrazové přílohy slouží k lepšímu </a:t>
            </a:r>
          </a:p>
          <a:p>
            <a:pPr marL="0" indent="0">
              <a:buNone/>
            </a:pPr>
            <a:r>
              <a:rPr lang="cs-CZ" dirty="0" smtClean="0"/>
              <a:t>zapamatování.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04056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commons.wikimedia.org/wiki</a:t>
            </a:r>
          </a:p>
          <a:p>
            <a:pPr marL="0" indent="0">
              <a:buNone/>
            </a:pPr>
            <a:r>
              <a:rPr lang="cs-CZ" sz="2300" dirty="0">
                <a:hlinkClick r:id="rId2"/>
              </a:rPr>
              <a:t>http://upload.wikimedia.org/wikipedia/commons/thumb/2/21/Picea_abies_Beskid_%C5%BBywiecki.JPG/400px-Picea_abies_Beskid_%</a:t>
            </a:r>
            <a:r>
              <a:rPr lang="cs-CZ" sz="2300" dirty="0" smtClean="0">
                <a:hlinkClick r:id="rId2"/>
              </a:rPr>
              <a:t>C5%BBywiecki.JPG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3"/>
              </a:rPr>
              <a:t>http://upload.wikimedia.org/wikipedia/commons/thumb/b/b5/Norway_Spruce_cones_%28Picea_abies%29.jpg/787px-Norway_Spruce_cones_%</a:t>
            </a:r>
            <a:r>
              <a:rPr lang="cs-CZ" sz="2300" dirty="0" smtClean="0">
                <a:hlinkClick r:id="rId3"/>
              </a:rPr>
              <a:t>28Picea_abies%29.jpg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upload.wikimedia.org/wikipedia/commons/thumb/c/c0/Abies_alba_Silesian_Beskids.jpg/400px-Abies_alba_Silesian_Beskids.jpg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upload.wikimedia.org/wikipedia/commons/thumb/f/fd/Abies_alba_foliage.jpg/120px-Abies_alba_foliage.jpg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commons.wikimedia.org/wiki/File:Abies_alba_P26.jpg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7"/>
              </a:rPr>
              <a:t>http://upload.wikimedia.org/wikipedia/commons/thumb/b/b5/Pinus_sylvestris_%288441059749%29.jpg/800px-Pinus_sylvestris_%</a:t>
            </a:r>
            <a:r>
              <a:rPr lang="cs-CZ" sz="2300" dirty="0" smtClean="0">
                <a:hlinkClick r:id="rId7"/>
              </a:rPr>
              <a:t>288441059749%29.jpg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upload.wikimedia.org/wikipedia/commons/thumb/f/fa/Cone_on_a_rock.jpg/800px-Cone_on_a_rock.jpg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upload.wikimedia.org/wikipedia/commons/thumb/5/5b/Baumgruppe_Unterer_Dossenwald.JPG/800px-Baumgruppe_Unterer_Dossenwald.JPG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0"/>
              </a:rPr>
              <a:t>http://</a:t>
            </a:r>
            <a:r>
              <a:rPr lang="cs-CZ" sz="2300" dirty="0" smtClean="0">
                <a:hlinkClick r:id="rId10"/>
              </a:rPr>
              <a:t>upload.wikimedia.org/wikipedia/commons/thumb/c/ca/Larix_decidua_Aletschwald.jpg/450px-Larix_decidua_Aletschwald.jpg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1"/>
              </a:rPr>
              <a:t>http://</a:t>
            </a:r>
            <a:r>
              <a:rPr lang="cs-CZ" sz="2300" dirty="0" smtClean="0">
                <a:hlinkClick r:id="rId11"/>
              </a:rPr>
              <a:t>upload.wikimedia.org/wikipedia/commons/thumb/5/5d/Larix_decidua_cone_Mercantour.jpg/800px-Larix_decidua_cone_Mercantour.jpg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2"/>
              </a:rPr>
              <a:t>http://upload.wikimedia.org/wikipedia/commons/thumb/c/c3/Fagus_sylvatica_-_La_Hulpe_%282%29_.JPG/400px-Fagus_sylvatica_-_La_Hulpe_%282%29_.</a:t>
            </a:r>
            <a:r>
              <a:rPr lang="cs-CZ" sz="2300" dirty="0" smtClean="0">
                <a:hlinkClick r:id="rId12"/>
              </a:rPr>
              <a:t>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3"/>
              </a:rPr>
              <a:t>http://</a:t>
            </a:r>
            <a:r>
              <a:rPr lang="cs-CZ" sz="2300" dirty="0" smtClean="0">
                <a:hlinkClick r:id="rId13"/>
              </a:rPr>
              <a:t>upload.wikimedia.org/wikipedia/commons/thumb/a/ab/Beukenootjes_met_kelk.jpg/614px-Beukenootjes_met_kelk.jpg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4"/>
              </a:rPr>
              <a:t>http://</a:t>
            </a:r>
            <a:r>
              <a:rPr lang="cs-CZ" sz="2300" dirty="0" smtClean="0">
                <a:hlinkClick r:id="rId14"/>
              </a:rPr>
              <a:t>upload.wikimedia.org/wikipedia/commons/thumb/a/af/Quercus_robur.jpg/443px-Quercus_robur.jpg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5"/>
              </a:rPr>
              <a:t>http://</a:t>
            </a:r>
            <a:r>
              <a:rPr lang="cs-CZ" sz="2300" dirty="0" smtClean="0">
                <a:hlinkClick r:id="rId15"/>
              </a:rPr>
              <a:t>upload.wikimedia.org/wikipedia/commons/thumb/4/46/Betula_pendula_001.jpg/448px-Betula_pendula_001.jpg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6"/>
              </a:rPr>
              <a:t>http://</a:t>
            </a:r>
            <a:r>
              <a:rPr lang="cs-CZ" sz="2300" dirty="0" smtClean="0">
                <a:hlinkClick r:id="rId16"/>
              </a:rPr>
              <a:t>upload.wikimedia.org/wikipedia/commons/thumb/8/80/European_Birch_Seeds.JPG/800px-European_Birch_Seeds.JPG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>
                <a:hlinkClick r:id="rId17"/>
              </a:rPr>
              <a:t>http</a:t>
            </a:r>
            <a:r>
              <a:rPr lang="cs-CZ" sz="2300" dirty="0">
                <a:hlinkClick r:id="rId17"/>
              </a:rPr>
              <a:t>://</a:t>
            </a:r>
            <a:r>
              <a:rPr lang="cs-CZ" sz="2300" dirty="0" smtClean="0">
                <a:hlinkClick r:id="rId17"/>
              </a:rPr>
              <a:t>upload.wikimedia.org/wikipedia/commons/thumb/4/40/Dryopteris_filix-mas.jpg/449px-Dryopteris_filix-mas.jpg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>
                <a:hlinkClick r:id="rId18"/>
              </a:rPr>
              <a:t>http</a:t>
            </a:r>
            <a:r>
              <a:rPr lang="cs-CZ" sz="2300" dirty="0">
                <a:hlinkClick r:id="rId18"/>
              </a:rPr>
              <a:t>://</a:t>
            </a:r>
            <a:r>
              <a:rPr lang="cs-CZ" sz="2300" dirty="0" smtClean="0">
                <a:hlinkClick r:id="rId18"/>
              </a:rPr>
              <a:t>upload.wikimedia.org/wikipedia/commons/8/88/Convallaria_majalis_l.jpg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9"/>
              </a:rPr>
              <a:t>http://</a:t>
            </a:r>
            <a:r>
              <a:rPr lang="cs-CZ" sz="2300" dirty="0" smtClean="0">
                <a:hlinkClick r:id="rId19"/>
              </a:rPr>
              <a:t>upload.wikimedia.org/wikipedia/commons/thumb/0/0e/Paris_quadrifolia.jpg/800px-Paris_quadrifolia.jpg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0"/>
              </a:rPr>
              <a:t>http://upload.wikimedia.org/wikipedia/commons/thumb/5/5d/Wald-Erdbeere_%28Fragaria_vesca%29.jpg/120px-Wald-Erdbeere_%</a:t>
            </a:r>
            <a:r>
              <a:rPr lang="cs-CZ" sz="2300" dirty="0" smtClean="0">
                <a:hlinkClick r:id="rId20"/>
              </a:rPr>
              <a:t>28Fragaria_vesca%29.jpg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1"/>
              </a:rPr>
              <a:t>http://</a:t>
            </a:r>
            <a:r>
              <a:rPr lang="cs-CZ" sz="2300" dirty="0" smtClean="0">
                <a:hlinkClick r:id="rId21"/>
              </a:rPr>
              <a:t>upload.wikimedia.org/wikipedia/commons/thumb/b/bb/Rubus_laciniatus3.jpg/800px-Rubus_laciniatus3.jpg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>
                <a:hlinkClick r:id="rId22"/>
              </a:rPr>
              <a:t>http</a:t>
            </a:r>
            <a:r>
              <a:rPr lang="cs-CZ" sz="2300" dirty="0">
                <a:hlinkClick r:id="rId22"/>
              </a:rPr>
              <a:t>://upload.wikimedia.org/wikipedia/commons/thumb/a/a2/Raspberries_%28Rubus_Idaeus%29.jpg/120px-Raspberries_%</a:t>
            </a:r>
            <a:r>
              <a:rPr lang="cs-CZ" sz="2300" dirty="0" smtClean="0">
                <a:hlinkClick r:id="rId22"/>
              </a:rPr>
              <a:t>28Rubus_Idaeus%29.jpg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3"/>
              </a:rPr>
              <a:t>http://</a:t>
            </a:r>
            <a:r>
              <a:rPr lang="cs-CZ" sz="2300" dirty="0" smtClean="0">
                <a:hlinkClick r:id="rId23"/>
              </a:rPr>
              <a:t>upload.wikimedia.org/wikipedia/commons/thumb/1/12/Vaccinium_myrtillus_15.07.2012_p2.jpg/737px-Vaccinium_myrtillus_15.07.2012_p2.jpg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4"/>
              </a:rPr>
              <a:t>http://</a:t>
            </a:r>
            <a:r>
              <a:rPr lang="cs-CZ" sz="2300" dirty="0" smtClean="0">
                <a:hlinkClick r:id="rId24"/>
              </a:rPr>
              <a:t>upload.wikimedia.org/wikipedia/commons/thumb/5/5c/Boletus_edulis_11.jpg/90px-Boletus_edulis_11.jpg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5"/>
              </a:rPr>
              <a:t>http://</a:t>
            </a:r>
            <a:r>
              <a:rPr lang="cs-CZ" sz="2300" dirty="0" smtClean="0">
                <a:hlinkClick r:id="rId25"/>
              </a:rPr>
              <a:t>upload.wikimedia.org/wikipedia/commons/thumb/c/cb/Amanita-muscaria-fliegenpilz-b.jpg/120px-Amanita-muscaria-fliegenpilz-b.jpg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6"/>
              </a:rPr>
              <a:t>http://</a:t>
            </a:r>
            <a:r>
              <a:rPr lang="cs-CZ" sz="2300" dirty="0" smtClean="0">
                <a:hlinkClick r:id="rId26"/>
              </a:rPr>
              <a:t>upload.wikimedia.org/wikipedia/commons/thumb/0/05/Xerocomus_chrysenteron1.jpg/120px-Xerocomus_chrysenteron1.jpg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7"/>
              </a:rPr>
              <a:t>http://</a:t>
            </a:r>
            <a:r>
              <a:rPr lang="cs-CZ" sz="2300" dirty="0" smtClean="0">
                <a:hlinkClick r:id="rId27"/>
              </a:rPr>
              <a:t>upload.wikimedia.org/wikipedia/commons/thumb/9/9a/Chanterelle_Cantharellus_cibarius.jpg/120px-Chanterelle_Cantharellus_cibarius.jpg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8"/>
              </a:rPr>
              <a:t>http://</a:t>
            </a:r>
            <a:r>
              <a:rPr lang="cs-CZ" sz="2300" dirty="0" smtClean="0">
                <a:hlinkClick r:id="rId28"/>
              </a:rPr>
              <a:t>upload.wikimedia.org/wikipedia/commons/thumb/9/99/Amanita_phalloides_1.JPG/90px-Amanita_phalloides_1.JPG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29"/>
              </a:rPr>
              <a:t>http://</a:t>
            </a:r>
            <a:r>
              <a:rPr lang="cs-CZ" sz="2300" dirty="0" smtClean="0">
                <a:hlinkClick r:id="rId29"/>
              </a:rPr>
              <a:t>upload.wikimedia.org/wikipedia/commons/thumb/7/76/Ko%C5%BAlarz_babka-Leccinum_scabrum-Ejdzej-2.jpg/107px-Ko%C5%BAlarz_babka-Leccinum_scabrum-Ejdzej-2.jpg</a:t>
            </a:r>
            <a:endParaRPr lang="cs-CZ" sz="23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300" dirty="0" smtClean="0">
              <a:hlinkClick r:id="rId30"/>
            </a:endParaRPr>
          </a:p>
          <a:p>
            <a:pPr marL="0" indent="0">
              <a:buNone/>
            </a:pPr>
            <a:endParaRPr lang="cs-CZ" dirty="0" smtClean="0">
              <a:hlinkClick r:id="rId30"/>
            </a:endParaRPr>
          </a:p>
          <a:p>
            <a:pPr marL="0" indent="0">
              <a:buNone/>
            </a:pPr>
            <a:r>
              <a:rPr lang="cs-CZ" dirty="0" smtClean="0">
                <a:hlinkClick r:id="rId30"/>
              </a:rPr>
              <a:t>http</a:t>
            </a:r>
            <a:r>
              <a:rPr lang="cs-CZ" dirty="0">
                <a:hlinkClick r:id="rId30"/>
              </a:rPr>
              <a:t>://</a:t>
            </a:r>
            <a:r>
              <a:rPr lang="cs-CZ" dirty="0" smtClean="0">
                <a:hlinkClick r:id="rId30"/>
              </a:rPr>
              <a:t>office.microsoft.com</a:t>
            </a:r>
            <a:r>
              <a:rPr lang="cs-CZ" dirty="0" smtClean="0"/>
              <a:t> </a:t>
            </a:r>
            <a:r>
              <a:rPr lang="cs-CZ" dirty="0" smtClean="0"/>
              <a:t>– otevřené galerie - kliparty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Prvouka pro 2.ročník – Nová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             Rostliny a houby v lese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lese najdeme: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1) stromy  -  jehličnaté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listnaté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2) nízké rostliny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3) lesní plody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4) houby  -  jedlé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jedovaté</a:t>
            </a:r>
            <a:endParaRPr lang="cs-CZ" dirty="0"/>
          </a:p>
        </p:txBody>
      </p:sp>
      <p:pic>
        <p:nvPicPr>
          <p:cNvPr id="1026" name="Picture 2" descr="C:\Users\Marelova.ZSPSRV\AppData\Local\Microsoft\Windows\Temporary Internet Files\Content.IE5\EJRYC83H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13" y="333269"/>
            <a:ext cx="908364" cy="80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908050" cy="80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521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91886" y="1268760"/>
            <a:ext cx="5184576" cy="35394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  Smrk 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 nejznámější jehličnatý strom.</a:t>
            </a:r>
          </a:p>
          <a:p>
            <a:r>
              <a:rPr lang="cs-CZ" sz="3200" dirty="0" smtClean="0"/>
              <a:t>Jehlice má krátké.</a:t>
            </a:r>
          </a:p>
          <a:p>
            <a:r>
              <a:rPr lang="cs-CZ" sz="3200" dirty="0" smtClean="0"/>
              <a:t>Šišky jsou dlouhé, rostou směrem dolů.</a:t>
            </a:r>
          </a:p>
          <a:p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32656"/>
            <a:ext cx="82649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STROMY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56"/>
            <a:ext cx="3201144" cy="5141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02" t="8138" r="6271" b="14545"/>
          <a:stretch/>
        </p:blipFill>
        <p:spPr bwMode="auto">
          <a:xfrm>
            <a:off x="6543902" y="3839694"/>
            <a:ext cx="1906867" cy="286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230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83851" y="1700808"/>
            <a:ext cx="4680521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Jedle</a:t>
            </a:r>
          </a:p>
          <a:p>
            <a:r>
              <a:rPr lang="cs-CZ" sz="3200" dirty="0" smtClean="0"/>
              <a:t>Má ploché jehlice.</a:t>
            </a:r>
          </a:p>
          <a:p>
            <a:r>
              <a:rPr lang="cs-CZ" sz="3200" dirty="0" smtClean="0"/>
              <a:t>Šišky jsou dlouhé, rostou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měrem vzhůru.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3240360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111" y="332656"/>
            <a:ext cx="2152345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380" y="4437112"/>
            <a:ext cx="2319461" cy="2101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3893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90358" y="835966"/>
            <a:ext cx="4608512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Borovice</a:t>
            </a:r>
          </a:p>
          <a:p>
            <a:r>
              <a:rPr lang="cs-CZ" sz="3200" dirty="0" smtClean="0"/>
              <a:t>  Má dlouhé jehlice.</a:t>
            </a:r>
          </a:p>
          <a:p>
            <a:r>
              <a:rPr lang="cs-CZ" sz="3200" dirty="0" smtClean="0"/>
              <a:t>  Šišky jsou velké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kulaté.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85" t="9892" r="44644" b="18627"/>
          <a:stretch/>
        </p:blipFill>
        <p:spPr bwMode="auto">
          <a:xfrm>
            <a:off x="3896240" y="3837824"/>
            <a:ext cx="2598374" cy="267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14" t="24857" r="28143" b="10857"/>
          <a:stretch/>
        </p:blipFill>
        <p:spPr bwMode="auto">
          <a:xfrm>
            <a:off x="6645323" y="3140968"/>
            <a:ext cx="229857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2" r="34144" b="2492"/>
          <a:stretch/>
        </p:blipFill>
        <p:spPr bwMode="auto">
          <a:xfrm>
            <a:off x="323528" y="526401"/>
            <a:ext cx="3456384" cy="5790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3891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8288" y="836712"/>
            <a:ext cx="4658168" cy="35394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Modřín</a:t>
            </a:r>
          </a:p>
          <a:p>
            <a:r>
              <a:rPr lang="cs-CZ" sz="3200" dirty="0" smtClean="0"/>
              <a:t>Má měkké krátké jehlice.</a:t>
            </a:r>
          </a:p>
          <a:p>
            <a:r>
              <a:rPr lang="cs-CZ" sz="3200" dirty="0" smtClean="0"/>
              <a:t>Je to jediný jehličnatý strom, který na podzim opadává.</a:t>
            </a:r>
          </a:p>
          <a:p>
            <a:r>
              <a:rPr lang="cs-CZ" sz="3200" dirty="0" smtClean="0"/>
              <a:t>Šišky jsou malé.</a:t>
            </a:r>
          </a:p>
          <a:p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3168351" cy="5270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2635697" cy="234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193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00B050"/>
                </a:solidFill>
              </a:rPr>
              <a:t>Listnaté stromy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1484784"/>
            <a:ext cx="5184576" cy="4595341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Buk</a:t>
            </a:r>
          </a:p>
          <a:p>
            <a:pPr marL="0" indent="0">
              <a:buNone/>
            </a:pPr>
            <a:r>
              <a:rPr lang="cs-CZ" dirty="0" smtClean="0"/>
              <a:t>V našich lesích roste velmi často.</a:t>
            </a:r>
          </a:p>
          <a:p>
            <a:pPr marL="0" indent="0">
              <a:buNone/>
            </a:pPr>
            <a:r>
              <a:rPr lang="cs-CZ" dirty="0" smtClean="0"/>
              <a:t>Bukový les se nazývá bučina.</a:t>
            </a:r>
          </a:p>
          <a:p>
            <a:pPr marL="0" indent="0">
              <a:buNone/>
            </a:pPr>
            <a:r>
              <a:rPr lang="cs-CZ" dirty="0" smtClean="0"/>
              <a:t>Plodem buku jsou bukvice.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20263"/>
            <a:ext cx="3168352" cy="4820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91038"/>
            <a:ext cx="2163763" cy="211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85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331236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1196752"/>
            <a:ext cx="4506506" cy="35394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Dub</a:t>
            </a:r>
          </a:p>
          <a:p>
            <a:r>
              <a:rPr lang="cs-CZ" sz="3200" dirty="0" smtClean="0"/>
              <a:t>Roste velmi pomalu. Může žít několik set let.</a:t>
            </a:r>
          </a:p>
          <a:p>
            <a:r>
              <a:rPr lang="cs-CZ" sz="3200" dirty="0" smtClean="0"/>
              <a:t>Dubový les je doubrava.</a:t>
            </a:r>
          </a:p>
          <a:p>
            <a:r>
              <a:rPr lang="cs-CZ" sz="3200" dirty="0" smtClean="0"/>
              <a:t>Plodem dubu jsou žaludy.</a:t>
            </a:r>
          </a:p>
          <a:p>
            <a:endParaRPr lang="cs-CZ" sz="3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5064"/>
            <a:ext cx="2088232" cy="2623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7335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6480" y="833663"/>
            <a:ext cx="4680520" cy="403187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           Bříza</a:t>
            </a:r>
          </a:p>
          <a:p>
            <a:r>
              <a:rPr lang="cs-CZ" sz="3200" dirty="0" smtClean="0"/>
              <a:t>Patří mezi léčivé rostliny.</a:t>
            </a:r>
          </a:p>
          <a:p>
            <a:r>
              <a:rPr lang="cs-CZ" sz="3200" dirty="0" smtClean="0"/>
              <a:t>Má bíločerný kmen.</a:t>
            </a:r>
          </a:p>
          <a:p>
            <a:r>
              <a:rPr lang="cs-CZ" sz="3200" dirty="0" smtClean="0"/>
              <a:t>Ze slabých větví se vyráběla košťata.</a:t>
            </a:r>
          </a:p>
          <a:p>
            <a:r>
              <a:rPr lang="cs-CZ" sz="3200" dirty="0" smtClean="0"/>
              <a:t>Květy jsou jehnědy.</a:t>
            </a:r>
          </a:p>
          <a:p>
            <a:endParaRPr lang="cs-CZ" sz="32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3815"/>
            <a:ext cx="3240360" cy="5289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36350"/>
            <a:ext cx="2761927" cy="1872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443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00B050"/>
                </a:solidFill>
              </a:rPr>
              <a:t>Další rostliny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Users\Marelova.ZSPSRV\AppData\Local\Microsoft\Windows\Temporary Internet Files\Content.IE5\B86R6TKE\MP90043178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3816424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157192"/>
            <a:ext cx="360040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Mech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157192"/>
            <a:ext cx="324036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Kapraď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456" y="1377061"/>
            <a:ext cx="3659992" cy="3636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4909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569977"/>
            <a:ext cx="3980725" cy="4299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4031" y="5056584"/>
            <a:ext cx="309634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Konvalinka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62161" y="5056584"/>
            <a:ext cx="360040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Vraní oko čtyřlisté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6" t="10000" r="28786"/>
          <a:stretch/>
        </p:blipFill>
        <p:spPr bwMode="auto">
          <a:xfrm>
            <a:off x="440439" y="569977"/>
            <a:ext cx="3843529" cy="4323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978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00B050"/>
                </a:solidFill>
              </a:rPr>
              <a:t>Lesní  plody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352839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7444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373216"/>
            <a:ext cx="3312368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lesní jahody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5373216"/>
            <a:ext cx="3384376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maliny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55385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82" y="980728"/>
            <a:ext cx="3825833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787" y="980728"/>
            <a:ext cx="3861661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7138" y="5301207"/>
            <a:ext cx="288032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borůvky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61449" y="5301208"/>
            <a:ext cx="3024336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ostružiny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81957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Houby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! Pamatuj 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Sbíráme jen ty houby, které známe!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Ostatní houby neničíme, jsou potravou lesních zvířat!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Podhoubí necháváme v zemi!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Houby jsou: jedlé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jedovaté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Marelova.ZSPSRV\AppData\Local\Microsoft\Windows\Temporary Internet Files\Content.IE5\11C2QNUW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74329"/>
            <a:ext cx="2767842" cy="240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376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19" y="1268760"/>
            <a:ext cx="3599235" cy="4225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02" y="1268760"/>
            <a:ext cx="3797030" cy="4225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Jedlé: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0624" y="5730626"/>
            <a:ext cx="201622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Hřib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5730627"/>
            <a:ext cx="216024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Babka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59917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324036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999" y="908720"/>
            <a:ext cx="396044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5727461"/>
            <a:ext cx="237626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Kozák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30107" y="5720819"/>
            <a:ext cx="201622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Liška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8642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Jedovaté:</a:t>
            </a:r>
            <a:endParaRPr lang="cs-CZ" sz="3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395636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61543"/>
            <a:ext cx="3578424" cy="3983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8462" y="5589240"/>
            <a:ext cx="3433498" cy="10772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Muchomůrka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červená          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589240"/>
            <a:ext cx="3240360" cy="10772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Muchomůrka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zelená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1987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745</TotalTime>
  <Words>462</Words>
  <Application>Microsoft Office PowerPoint</Application>
  <PresentationFormat>Předvádění na obrazovce (4:3)</PresentationFormat>
  <Paragraphs>117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</vt:lpstr>
      <vt:lpstr>Zdroje</vt:lpstr>
      <vt:lpstr>             Rostliny a houby v lese</vt:lpstr>
      <vt:lpstr>Prezentace aplikace PowerPoint</vt:lpstr>
      <vt:lpstr>Prezentace aplikace PowerPoint</vt:lpstr>
      <vt:lpstr>Prezentace aplikace PowerPoint</vt:lpstr>
      <vt:lpstr>Prezentace aplikace PowerPoint</vt:lpstr>
      <vt:lpstr>                  Listnaté stromy</vt:lpstr>
      <vt:lpstr>Prezentace aplikace PowerPoint</vt:lpstr>
      <vt:lpstr>Prezentace aplikace PowerPoint</vt:lpstr>
      <vt:lpstr>                    Další rostliny</vt:lpstr>
      <vt:lpstr>Prezentace aplikace PowerPoint</vt:lpstr>
      <vt:lpstr>                      Lesní  plody</vt:lpstr>
      <vt:lpstr>Prezentace aplikace PowerPoint</vt:lpstr>
      <vt:lpstr>                               Houby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64</cp:revision>
  <dcterms:created xsi:type="dcterms:W3CDTF">2011-08-21T15:31:45Z</dcterms:created>
  <dcterms:modified xsi:type="dcterms:W3CDTF">2013-11-14T11:18:07Z</dcterms:modified>
</cp:coreProperties>
</file>