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mid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93" r:id="rId2"/>
    <p:sldId id="294" r:id="rId3"/>
    <p:sldId id="296" r:id="rId4"/>
    <p:sldId id="266" r:id="rId5"/>
    <p:sldId id="283" r:id="rId6"/>
    <p:sldId id="281" r:id="rId7"/>
    <p:sldId id="263" r:id="rId8"/>
    <p:sldId id="273" r:id="rId9"/>
    <p:sldId id="274" r:id="rId10"/>
    <p:sldId id="280" r:id="rId11"/>
    <p:sldId id="284" r:id="rId12"/>
    <p:sldId id="291" r:id="rId13"/>
    <p:sldId id="292" r:id="rId14"/>
    <p:sldId id="290" r:id="rId15"/>
    <p:sldId id="285" r:id="rId16"/>
    <p:sldId id="287" r:id="rId17"/>
    <p:sldId id="282" r:id="rId18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Matematika pro 1. ročník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VY_32_INOVACE_Počet a číslo 4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Pavlína Hylmarová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 listopad 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LinFactNeighborX="-107" custLinFactNeighborY="-136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44FFA1D-3D9F-4A68-AA93-B8714AAE639D}" type="presOf" srcId="{3061F91D-8548-4FCB-A021-DD835A272F0F}" destId="{88F378EC-C3F8-47CD-AEFF-49BA634320FB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3CA3943-B48E-4B98-AB04-BAA8AE1846E6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FFAB98A9-074E-4065-9519-2B8571C7265D}" type="presOf" srcId="{E392F34A-E55D-43D5-AEDD-49027298B816}" destId="{7DCEBD2C-792F-484E-9C96-926E03F540ED}" srcOrd="0" destOrd="0" presId="urn:microsoft.com/office/officeart/2008/layout/VerticalCurvedList"/>
    <dgm:cxn modelId="{41D81769-0CB7-4218-A26E-6092103EEC1F}" type="presOf" srcId="{F3C4A836-23AC-4E41-B6D6-51221E7E6743}" destId="{EF104B90-7E69-4918-A202-E6F91FC6E413}" srcOrd="0" destOrd="0" presId="urn:microsoft.com/office/officeart/2008/layout/VerticalCurvedList"/>
    <dgm:cxn modelId="{6808B00F-0F42-4DF2-9881-2928B766675F}" type="presOf" srcId="{A83A7CFB-B411-4357-9641-4A8443F73655}" destId="{F036299F-AF4D-4DAF-ABF5-87E8CC3FEF1B}" srcOrd="0" destOrd="0" presId="urn:microsoft.com/office/officeart/2008/layout/VerticalCurvedList"/>
    <dgm:cxn modelId="{14C546B7-4338-4E3B-A161-6453C787B3F0}" type="presOf" srcId="{A6F0E638-0CDE-4E1F-BB57-10C18463C623}" destId="{7DCEBD2C-792F-484E-9C96-926E03F540ED}" srcOrd="0" destOrd="1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61D50EC2-82FD-4D14-89E9-0B2EFCD3CB48}" type="presOf" srcId="{BA9EE107-A5FB-41C4-9EF1-1CC153B68B3F}" destId="{9C0CD981-713F-47B3-AE2F-2963F2684A6F}" srcOrd="0" destOrd="0" presId="urn:microsoft.com/office/officeart/2008/layout/VerticalCurvedList"/>
    <dgm:cxn modelId="{D4B711A6-33C5-4D53-9001-C773428F3FDC}" type="presOf" srcId="{60B5D622-D348-4384-9EFA-863CA4F7B7A3}" destId="{CAE44C5F-81A1-4D30-8D3F-2E663ECAC700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455A2D38-4A30-43C0-946C-353423374DC7}" type="presParOf" srcId="{9C0CD981-713F-47B3-AE2F-2963F2684A6F}" destId="{96773A7D-3367-4F53-A2D2-EA5770AFFDB3}" srcOrd="0" destOrd="0" presId="urn:microsoft.com/office/officeart/2008/layout/VerticalCurvedList"/>
    <dgm:cxn modelId="{B7824602-A605-41C7-8A65-EB85408F7183}" type="presParOf" srcId="{96773A7D-3367-4F53-A2D2-EA5770AFFDB3}" destId="{F31B7103-6E88-4DB9-9888-CB9E0B3FEEF8}" srcOrd="0" destOrd="0" presId="urn:microsoft.com/office/officeart/2008/layout/VerticalCurvedList"/>
    <dgm:cxn modelId="{451053B5-F948-4866-B9E3-8059387F07CE}" type="presParOf" srcId="{F31B7103-6E88-4DB9-9888-CB9E0B3FEEF8}" destId="{F7A92DE4-3445-4B9B-AF3D-F2DA6F69C25D}" srcOrd="0" destOrd="0" presId="urn:microsoft.com/office/officeart/2008/layout/VerticalCurvedList"/>
    <dgm:cxn modelId="{7DEDEF11-7E9E-465C-9BB2-9549F0A1ED06}" type="presParOf" srcId="{F31B7103-6E88-4DB9-9888-CB9E0B3FEEF8}" destId="{EF104B90-7E69-4918-A202-E6F91FC6E413}" srcOrd="1" destOrd="0" presId="urn:microsoft.com/office/officeart/2008/layout/VerticalCurvedList"/>
    <dgm:cxn modelId="{B058AD5C-3E7F-4775-830B-19AED6B9A2AF}" type="presParOf" srcId="{F31B7103-6E88-4DB9-9888-CB9E0B3FEEF8}" destId="{F5A5022A-2B1C-4F3B-B289-BC099E9CE92F}" srcOrd="2" destOrd="0" presId="urn:microsoft.com/office/officeart/2008/layout/VerticalCurvedList"/>
    <dgm:cxn modelId="{D0D03E46-B672-410D-80A2-B5E363B1448D}" type="presParOf" srcId="{F31B7103-6E88-4DB9-9888-CB9E0B3FEEF8}" destId="{F16BA6F4-95DE-4E28-BF94-6459A70C4A6D}" srcOrd="3" destOrd="0" presId="urn:microsoft.com/office/officeart/2008/layout/VerticalCurvedList"/>
    <dgm:cxn modelId="{F89E9EE4-732C-417B-9E16-81C404AE7A82}" type="presParOf" srcId="{96773A7D-3367-4F53-A2D2-EA5770AFFDB3}" destId="{F036299F-AF4D-4DAF-ABF5-87E8CC3FEF1B}" srcOrd="1" destOrd="0" presId="urn:microsoft.com/office/officeart/2008/layout/VerticalCurvedList"/>
    <dgm:cxn modelId="{C8BD30A9-EB1C-4FB8-95D4-7AB93AA5CB37}" type="presParOf" srcId="{96773A7D-3367-4F53-A2D2-EA5770AFFDB3}" destId="{40B95986-31F6-48A6-A8D8-D04AC3BEDA92}" srcOrd="2" destOrd="0" presId="urn:microsoft.com/office/officeart/2008/layout/VerticalCurvedList"/>
    <dgm:cxn modelId="{2C740A43-34EF-47B1-8EA8-62A98CB1C72D}" type="presParOf" srcId="{40B95986-31F6-48A6-A8D8-D04AC3BEDA92}" destId="{112F553D-60C2-4CC4-948D-0369F51C4DB0}" srcOrd="0" destOrd="0" presId="urn:microsoft.com/office/officeart/2008/layout/VerticalCurvedList"/>
    <dgm:cxn modelId="{F4E94E22-80F8-4E3A-A72B-050D72E9AD84}" type="presParOf" srcId="{96773A7D-3367-4F53-A2D2-EA5770AFFDB3}" destId="{A1781B13-DE10-4169-ABDE-0384026A6B34}" srcOrd="3" destOrd="0" presId="urn:microsoft.com/office/officeart/2008/layout/VerticalCurvedList"/>
    <dgm:cxn modelId="{3D7F6DD6-25C2-4B73-A030-D6C1AB6B95FC}" type="presParOf" srcId="{96773A7D-3367-4F53-A2D2-EA5770AFFDB3}" destId="{65CD74A9-3E7B-49D7-95DD-EB8B72D6CA84}" srcOrd="4" destOrd="0" presId="urn:microsoft.com/office/officeart/2008/layout/VerticalCurvedList"/>
    <dgm:cxn modelId="{E71A3E15-2176-4662-A2E4-195D064C91C0}" type="presParOf" srcId="{65CD74A9-3E7B-49D7-95DD-EB8B72D6CA84}" destId="{2741B69B-255D-4143-BECE-5BD9035A4FC6}" srcOrd="0" destOrd="0" presId="urn:microsoft.com/office/officeart/2008/layout/VerticalCurvedList"/>
    <dgm:cxn modelId="{07E730C6-BE12-4A2B-AE9F-BDB97124DF91}" type="presParOf" srcId="{96773A7D-3367-4F53-A2D2-EA5770AFFDB3}" destId="{7DCEBD2C-792F-484E-9C96-926E03F540ED}" srcOrd="5" destOrd="0" presId="urn:microsoft.com/office/officeart/2008/layout/VerticalCurvedList"/>
    <dgm:cxn modelId="{A69317B3-1864-4069-954F-B64CA7EBAC48}" type="presParOf" srcId="{96773A7D-3367-4F53-A2D2-EA5770AFFDB3}" destId="{8E391AE5-35EA-4A7F-ACFF-6E662A0BD046}" srcOrd="6" destOrd="0" presId="urn:microsoft.com/office/officeart/2008/layout/VerticalCurvedList"/>
    <dgm:cxn modelId="{781633F4-7AFE-468B-8B26-F9739F488172}" type="presParOf" srcId="{8E391AE5-35EA-4A7F-ACFF-6E662A0BD046}" destId="{EB133F34-59A3-4639-B813-3EF5396EC28B}" srcOrd="0" destOrd="0" presId="urn:microsoft.com/office/officeart/2008/layout/VerticalCurvedList"/>
    <dgm:cxn modelId="{887FEB41-A263-41F9-820C-955D8AE2FCCF}" type="presParOf" srcId="{96773A7D-3367-4F53-A2D2-EA5770AFFDB3}" destId="{88F378EC-C3F8-47CD-AEFF-49BA634320FB}" srcOrd="7" destOrd="0" presId="urn:microsoft.com/office/officeart/2008/layout/VerticalCurvedList"/>
    <dgm:cxn modelId="{DA668B1B-A4FD-40CE-9B0A-3E7D56F03DA8}" type="presParOf" srcId="{96773A7D-3367-4F53-A2D2-EA5770AFFDB3}" destId="{0C1D6B2A-9239-4220-B9D4-EF24FF044C0E}" srcOrd="8" destOrd="0" presId="urn:microsoft.com/office/officeart/2008/layout/VerticalCurvedList"/>
    <dgm:cxn modelId="{377FC023-E540-4885-AA11-200328C8B14E}" type="presParOf" srcId="{0C1D6B2A-9239-4220-B9D4-EF24FF044C0E}" destId="{A6FEC19F-0F90-4EC7-BB21-E0ADFEFFA617}" srcOrd="0" destOrd="0" presId="urn:microsoft.com/office/officeart/2008/layout/VerticalCurvedList"/>
    <dgm:cxn modelId="{C5EC93CE-FB4E-48B3-ADB4-6BFD973B25DC}" type="presParOf" srcId="{96773A7D-3367-4F53-A2D2-EA5770AFFDB3}" destId="{CAE44C5F-81A1-4D30-8D3F-2E663ECAC700}" srcOrd="9" destOrd="0" presId="urn:microsoft.com/office/officeart/2008/layout/VerticalCurvedList"/>
    <dgm:cxn modelId="{9D50EA8D-88CD-4670-9788-D9584BA61949}" type="presParOf" srcId="{96773A7D-3367-4F53-A2D2-EA5770AFFDB3}" destId="{053E2699-E7D5-4B6C-A824-2ED732C32228}" srcOrd="10" destOrd="0" presId="urn:microsoft.com/office/officeart/2008/layout/VerticalCurvedList"/>
    <dgm:cxn modelId="{50FB9C86-9E2B-4EDC-97B0-CA7F2C758F3D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Pavlína Hylmarová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 listopad 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Matematika pro 1. ročník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95515" y="2520280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VY_32_INOVACE_Počet a číslo 4</a:t>
          </a:r>
          <a:endParaRPr lang="cs-CZ" sz="2000" kern="1200" dirty="0" smtClean="0"/>
        </a:p>
      </dsp:txBody>
      <dsp:txXfrm>
        <a:off x="295515" y="2520280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6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12" Type="http://schemas.openxmlformats.org/officeDocument/2006/relationships/image" Target="../media/image15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png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image" Target="../media/image25.png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wmf"/><Relationship Id="rId7" Type="http://schemas.openxmlformats.org/officeDocument/2006/relationships/image" Target="../media/image26.w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4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770918900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83140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340768"/>
            <a:ext cx="7408333" cy="540059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Předmět - </a:t>
            </a:r>
            <a:r>
              <a:rPr lang="cs-CZ" sz="1600" dirty="0" smtClean="0"/>
              <a:t>Matematika</a:t>
            </a: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</a:t>
            </a:r>
            <a:r>
              <a:rPr lang="cs-CZ" sz="1600" dirty="0" smtClean="0"/>
              <a:t>1. </a:t>
            </a:r>
            <a:r>
              <a:rPr lang="cs-CZ" sz="1600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30</a:t>
            </a:r>
            <a:r>
              <a:rPr lang="cs-CZ" sz="1600" dirty="0" smtClean="0"/>
              <a:t>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</a:t>
            </a:r>
            <a:r>
              <a:rPr lang="cs-CZ" sz="1600" dirty="0"/>
              <a:t>a prohloubení učiva </a:t>
            </a:r>
            <a:r>
              <a:rPr lang="cs-CZ" sz="1600" dirty="0" smtClean="0"/>
              <a:t>Matematiky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</a:t>
            </a:r>
            <a:r>
              <a:rPr lang="cs-CZ" sz="1600" dirty="0" smtClean="0"/>
              <a:t>4, 6 </a:t>
            </a:r>
            <a:r>
              <a:rPr lang="cs-CZ" sz="1600" dirty="0" smtClean="0"/>
              <a:t>– </a:t>
            </a:r>
            <a:r>
              <a:rPr lang="cs-CZ" sz="1600" dirty="0"/>
              <a:t> </a:t>
            </a:r>
            <a:r>
              <a:rPr lang="cs-CZ" sz="1600" dirty="0" smtClean="0"/>
              <a:t>výkladová část s mezipředmětovým vztahem Prvouka –Podzim</a:t>
            </a:r>
            <a:r>
              <a:rPr lang="cs-CZ" sz="1600" dirty="0" smtClean="0"/>
              <a:t>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</a:t>
            </a:r>
            <a:r>
              <a:rPr lang="cs-CZ" sz="1600" dirty="0"/>
              <a:t>č. </a:t>
            </a:r>
            <a:r>
              <a:rPr lang="cs-CZ" sz="1600" dirty="0" smtClean="0"/>
              <a:t>5</a:t>
            </a:r>
            <a:r>
              <a:rPr lang="cs-CZ" sz="1600" dirty="0" smtClean="0"/>
              <a:t> </a:t>
            </a:r>
            <a:r>
              <a:rPr lang="cs-CZ" sz="1600" dirty="0" smtClean="0"/>
              <a:t>– postupným kliknutím třídíme </a:t>
            </a:r>
            <a:r>
              <a:rPr lang="cs-CZ" sz="1600" dirty="0" smtClean="0"/>
              <a:t>podzimní oblečení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č. 7 </a:t>
            </a:r>
            <a:r>
              <a:rPr lang="cs-CZ" sz="1600" dirty="0"/>
              <a:t> </a:t>
            </a:r>
            <a:r>
              <a:rPr lang="cs-CZ" sz="1600" dirty="0" smtClean="0"/>
              <a:t>- postupným kliknutím vyhledáváme číslo 4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8 a </a:t>
            </a:r>
            <a:r>
              <a:rPr lang="cs-CZ" sz="1600" dirty="0"/>
              <a:t>9</a:t>
            </a:r>
            <a:r>
              <a:rPr lang="cs-CZ" sz="1600" dirty="0" smtClean="0"/>
              <a:t> </a:t>
            </a:r>
            <a:r>
              <a:rPr lang="cs-CZ" sz="1600" dirty="0" smtClean="0"/>
              <a:t>– žáci hledají správný zápis</a:t>
            </a:r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10 </a:t>
            </a:r>
            <a:r>
              <a:rPr lang="cs-CZ" sz="1600" dirty="0" smtClean="0"/>
              <a:t>– po </a:t>
            </a:r>
            <a:r>
              <a:rPr lang="cs-CZ" sz="1600" dirty="0" smtClean="0"/>
              <a:t>přepnutí  na funkci interaktivního pera žáci spojují čísla s množinou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11, 12, 13 </a:t>
            </a:r>
            <a:r>
              <a:rPr lang="cs-CZ" sz="1600" dirty="0" smtClean="0"/>
              <a:t>–  </a:t>
            </a:r>
            <a:r>
              <a:rPr lang="cs-CZ" sz="1600" dirty="0" smtClean="0"/>
              <a:t>hledej číslo, které  chybí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14 </a:t>
            </a:r>
            <a:r>
              <a:rPr lang="cs-CZ" sz="1600" dirty="0" smtClean="0"/>
              <a:t>– </a:t>
            </a:r>
            <a:r>
              <a:rPr lang="cs-CZ" sz="1600" dirty="0" smtClean="0"/>
              <a:t>pexeso,  k příkladu hledej správný výsledek, pro kontrolu správnosti se odkryje stejný obrázek. Jaké počasí bývá na podzim?</a:t>
            </a:r>
            <a:endParaRPr lang="cs-CZ" sz="1600" dirty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15 – řadíme čísla podl</a:t>
            </a:r>
            <a:r>
              <a:rPr lang="cs-CZ" sz="1600" dirty="0" smtClean="0"/>
              <a:t>e velikosti</a:t>
            </a:r>
          </a:p>
          <a:p>
            <a:pPr marL="301943" lvl="1" indent="0">
              <a:buNone/>
            </a:pPr>
            <a:r>
              <a:rPr lang="cs-CZ" sz="1600" dirty="0" smtClean="0"/>
              <a:t>Snímek č. 16- sbírání jablíček do koše  k výsledků žáci hledají příklad</a:t>
            </a: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dirty="0"/>
              <a:t>Materiál obsahuje </a:t>
            </a:r>
            <a:r>
              <a:rPr lang="cs-CZ" sz="1600" dirty="0" smtClean="0"/>
              <a:t>17 </a:t>
            </a:r>
            <a:r>
              <a:rPr lang="cs-CZ" sz="1600" dirty="0"/>
              <a:t>stránek a</a:t>
            </a:r>
            <a:r>
              <a:rPr lang="cs-CZ" sz="1600" b="1" dirty="0"/>
              <a:t> </a:t>
            </a:r>
            <a:r>
              <a:rPr lang="cs-CZ" sz="1600" dirty="0"/>
              <a:t>je 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352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Počet a číslo 4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845315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-928747"/>
            <a:ext cx="468052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0000" b="1" i="1" dirty="0">
                <a:solidFill>
                  <a:srgbClr val="FFFF00"/>
                </a:solidFill>
              </a:rPr>
              <a:t>4</a:t>
            </a:r>
          </a:p>
        </p:txBody>
      </p:sp>
      <p:pic>
        <p:nvPicPr>
          <p:cNvPr id="8" name="MS900074277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hyp\AppData\Local\Microsoft\Windows\Temporary Internet Files\Content.IE5\GDZGI21V\MC9002816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770" y="1484784"/>
            <a:ext cx="2932460" cy="250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yp\AppData\Local\Microsoft\Windows\Temporary Internet Files\Content.IE5\GDZGI21V\MC9002816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485" y="3573016"/>
            <a:ext cx="2932460" cy="250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yp\AppData\Local\Microsoft\Windows\Temporary Internet Files\Content.IE5\GDZGI21V\MC9002816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301" y="1231020"/>
            <a:ext cx="2932460" cy="250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yp\AppData\Local\Microsoft\Windows\Temporary Internet Files\Content.IE5\GDZGI21V\MC9002816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58964"/>
            <a:ext cx="2932460" cy="250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12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>Podzimní oblečení</a:t>
            </a:r>
            <a:endParaRPr lang="cs-CZ" sz="5400" b="1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2050" name="Picture 2" descr="C:\Users\hyp\AppData\Local\Microsoft\Windows\Temporary Internet Files\Content.IE5\RB250VLA\MC900360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1534363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OZO6F6RO\MC9003601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08720"/>
            <a:ext cx="1787652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yp\AppData\Local\Microsoft\Windows\Temporary Internet Files\Content.IE5\OZO6F6RO\MC9003601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11" y="4796238"/>
            <a:ext cx="1641348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yp\AppData\Local\Microsoft\Windows\Temporary Internet Files\Content.IE5\GDZGI21V\MC9003601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53" y="1340768"/>
            <a:ext cx="167883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yp\AppData\Local\Microsoft\Windows\Temporary Internet Files\Content.IE5\RDUALIWV\MC9003601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017510"/>
            <a:ext cx="1666951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yp\AppData\Local\Microsoft\Windows\Temporary Internet Files\Content.IE5\RB250VLA\MC9003601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036" y="4293096"/>
            <a:ext cx="1787652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yp\AppData\Local\Microsoft\Windows\Temporary Internet Files\Content.IE5\RDUALIWV\MC90029888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403" y="2512890"/>
            <a:ext cx="1822399" cy="164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yp\AppData\Local\Microsoft\Windows\Temporary Internet Files\Content.IE5\RB250VLA\MC90028658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556" y="3190079"/>
            <a:ext cx="1810512" cy="175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hyp\AppData\Local\Microsoft\Windows\Temporary Internet Files\Content.IE5\RDUALIWV\MC90036014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" y="3146708"/>
            <a:ext cx="1517904" cy="180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hyp\AppData\Local\Microsoft\Windows\Temporary Internet Files\Content.IE5\OZO6F6RO\MC90030021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91" y="1392889"/>
            <a:ext cx="1775765" cy="175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hyp\AppData\Local\Microsoft\Windows\Temporary Internet Files\Content.IE5\GDZGI21V\MC90036017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58068"/>
            <a:ext cx="1842516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hyp\AppData\Local\Microsoft\Windows\Temporary Internet Files\Content.IE5\OZO6F6RO\MC90036014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975" y="4957220"/>
            <a:ext cx="1628546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2179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20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5" dur="2000" fill="hold"/>
                                        <p:tgtEl>
                                          <p:spTgt spid="20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3" name="Picture 2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31" y="2246527"/>
            <a:ext cx="174467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hyp\AppData\Local\Microsoft\Windows\Temporary Internet Files\Content.IE5\RB250VLA\MC9004344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254" y="4539518"/>
            <a:ext cx="182245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hyp\AppData\Local\Microsoft\Windows\Temporary Internet Files\Content.IE5\RDUALIWV\MC90043258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902" y="225407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hyp\AppData\Local\Microsoft\Windows\Temporary Internet Files\Content.IE5\OZO6F6RO\MC90043259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285" y="225407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hyp\AppData\Local\Microsoft\Windows\Temporary Internet Files\Content.IE5\GDZGI21V\MC90043258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18" y="225407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229852" y="692696"/>
            <a:ext cx="4769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Počasí na podzim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148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-243408"/>
            <a:ext cx="9144000" cy="7101408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 dirty="0"/>
          </a:p>
        </p:txBody>
      </p:sp>
      <p:sp>
        <p:nvSpPr>
          <p:cNvPr id="3" name="Šestiúhelník 2"/>
          <p:cNvSpPr/>
          <p:nvPr/>
        </p:nvSpPr>
        <p:spPr>
          <a:xfrm>
            <a:off x="2004883" y="278887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6" name="Šestiúhelník 5"/>
          <p:cNvSpPr/>
          <p:nvPr/>
        </p:nvSpPr>
        <p:spPr>
          <a:xfrm>
            <a:off x="4630241" y="2601579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2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3044185" y="13734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8" name="Šestiúhelník 7"/>
          <p:cNvSpPr/>
          <p:nvPr/>
        </p:nvSpPr>
        <p:spPr>
          <a:xfrm>
            <a:off x="3330573" y="273789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4758571" y="5209340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170007" y="2230956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2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403666" y="4012382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12" name="Šestiúhelník 11"/>
          <p:cNvSpPr/>
          <p:nvPr/>
        </p:nvSpPr>
        <p:spPr>
          <a:xfrm>
            <a:off x="5529240" y="3555530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13" name="Šestiúhelník 12"/>
          <p:cNvSpPr/>
          <p:nvPr/>
        </p:nvSpPr>
        <p:spPr>
          <a:xfrm>
            <a:off x="3262089" y="546299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14" name="Šestiúhelník 13"/>
          <p:cNvSpPr/>
          <p:nvPr/>
        </p:nvSpPr>
        <p:spPr>
          <a:xfrm>
            <a:off x="365987" y="499874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2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6487048" y="428237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16" name="Šestiúhelník 15"/>
          <p:cNvSpPr/>
          <p:nvPr/>
        </p:nvSpPr>
        <p:spPr>
          <a:xfrm>
            <a:off x="7647275" y="730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307881" y="699648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8" name="Šestiúhelník 17"/>
          <p:cNvSpPr/>
          <p:nvPr/>
        </p:nvSpPr>
        <p:spPr>
          <a:xfrm>
            <a:off x="4247964" y="886712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9" name="Šestiúhelník 18"/>
          <p:cNvSpPr/>
          <p:nvPr/>
        </p:nvSpPr>
        <p:spPr>
          <a:xfrm>
            <a:off x="7560332" y="5462991"/>
            <a:ext cx="1368152" cy="1112657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0" name="Šestiúhelník 19"/>
          <p:cNvSpPr/>
          <p:nvPr/>
        </p:nvSpPr>
        <p:spPr>
          <a:xfrm>
            <a:off x="1735829" y="5578388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1" name="Šestiúhelník 20"/>
          <p:cNvSpPr/>
          <p:nvPr/>
        </p:nvSpPr>
        <p:spPr>
          <a:xfrm>
            <a:off x="1676033" y="241263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2" name="Šestiúhelník 21"/>
          <p:cNvSpPr/>
          <p:nvPr/>
        </p:nvSpPr>
        <p:spPr>
          <a:xfrm>
            <a:off x="7917904" y="137168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3" name="Šestiúhelník 22"/>
          <p:cNvSpPr/>
          <p:nvPr/>
        </p:nvSpPr>
        <p:spPr>
          <a:xfrm>
            <a:off x="7560332" y="3567463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4" name="Šestiúhelník 23"/>
          <p:cNvSpPr/>
          <p:nvPr/>
        </p:nvSpPr>
        <p:spPr>
          <a:xfrm>
            <a:off x="3106898" y="147115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5" name="Šestiúhelník 24"/>
          <p:cNvSpPr/>
          <p:nvPr/>
        </p:nvSpPr>
        <p:spPr>
          <a:xfrm>
            <a:off x="4139952" y="4035152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6" name="Šestiúhelník 25"/>
          <p:cNvSpPr/>
          <p:nvPr/>
        </p:nvSpPr>
        <p:spPr>
          <a:xfrm>
            <a:off x="170007" y="3584773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27" name="Šestiúhelník 26"/>
          <p:cNvSpPr/>
          <p:nvPr/>
        </p:nvSpPr>
        <p:spPr>
          <a:xfrm>
            <a:off x="6725344" y="92953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28" name="Šestiúhelník 27"/>
          <p:cNvSpPr/>
          <p:nvPr/>
        </p:nvSpPr>
        <p:spPr>
          <a:xfrm>
            <a:off x="1582629" y="157341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29" name="Šestiúhelník 28"/>
          <p:cNvSpPr/>
          <p:nvPr/>
        </p:nvSpPr>
        <p:spPr>
          <a:xfrm>
            <a:off x="2804127" y="428237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0" name="Šestiúhelník 29"/>
          <p:cNvSpPr/>
          <p:nvPr/>
        </p:nvSpPr>
        <p:spPr>
          <a:xfrm>
            <a:off x="6048164" y="559348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1" name="Šestiúhelník 30"/>
          <p:cNvSpPr/>
          <p:nvPr/>
        </p:nvSpPr>
        <p:spPr>
          <a:xfrm>
            <a:off x="7409420" y="2478504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4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2" name="Šestiúhelník 31"/>
          <p:cNvSpPr/>
          <p:nvPr/>
        </p:nvSpPr>
        <p:spPr>
          <a:xfrm>
            <a:off x="6126723" y="2238532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33" name="Šestiúhelník 32"/>
          <p:cNvSpPr/>
          <p:nvPr/>
        </p:nvSpPr>
        <p:spPr>
          <a:xfrm>
            <a:off x="5477663" y="13734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34" name="Šestiúhelník 33"/>
          <p:cNvSpPr/>
          <p:nvPr/>
        </p:nvSpPr>
        <p:spPr>
          <a:xfrm>
            <a:off x="5344846" y="126777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9171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 dirty="0"/>
          </a:p>
        </p:txBody>
      </p:sp>
      <p:sp>
        <p:nvSpPr>
          <p:cNvPr id="3" name="Obláček 2"/>
          <p:cNvSpPr/>
          <p:nvPr/>
        </p:nvSpPr>
        <p:spPr>
          <a:xfrm>
            <a:off x="1900837" y="-368243"/>
            <a:ext cx="3470176" cy="2484856"/>
          </a:xfrm>
          <a:prstGeom prst="cloudCallout">
            <a:avLst>
              <a:gd name="adj1" fmla="val 73640"/>
              <a:gd name="adj2" fmla="val 2992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Vyber  správnou odpověď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68976" y="1008048"/>
            <a:ext cx="67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ym typeface="Wingdings" pitchFamily="2" charset="2"/>
              </a:rPr>
              <a:t></a:t>
            </a:r>
            <a:endParaRPr lang="cs-CZ" sz="3200" dirty="0"/>
          </a:p>
        </p:txBody>
      </p:sp>
      <p:pic>
        <p:nvPicPr>
          <p:cNvPr id="5" name="Picture 7" descr="C:\Users\hyp\AppData\Local\Microsoft\Windows\Temporary Internet Files\Content.IE5\1IXT9LJB\MC9003433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74185"/>
            <a:ext cx="1796796" cy="173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Skupina 26"/>
          <p:cNvGrpSpPr/>
          <p:nvPr/>
        </p:nvGrpSpPr>
        <p:grpSpPr>
          <a:xfrm>
            <a:off x="311098" y="4503430"/>
            <a:ext cx="3672408" cy="1227584"/>
            <a:chOff x="311098" y="4503430"/>
            <a:chExt cx="3672408" cy="1227584"/>
          </a:xfrm>
        </p:grpSpPr>
        <p:sp>
          <p:nvSpPr>
            <p:cNvPr id="13" name="Obdélník 12"/>
            <p:cNvSpPr/>
            <p:nvPr/>
          </p:nvSpPr>
          <p:spPr>
            <a:xfrm>
              <a:off x="311098" y="4527992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>
              <a:off x="3161570" y="4871936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vál 14"/>
            <p:cNvSpPr/>
            <p:nvPr/>
          </p:nvSpPr>
          <p:spPr>
            <a:xfrm>
              <a:off x="2517735" y="4887831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6" name="Picture 9" descr="C:\Users\hyp\AppData\Local\Microsoft\Windows\Temporary Internet Files\Content.IE5\975NW6U0\MC90043977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052" y="4503430"/>
              <a:ext cx="1227584" cy="1227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311695" y="5586408"/>
            <a:ext cx="3672408" cy="1219856"/>
            <a:chOff x="311695" y="5586408"/>
            <a:chExt cx="3672408" cy="1219856"/>
          </a:xfrm>
        </p:grpSpPr>
        <p:sp>
          <p:nvSpPr>
            <p:cNvPr id="18" name="Obdélník 17"/>
            <p:cNvSpPr/>
            <p:nvPr/>
          </p:nvSpPr>
          <p:spPr>
            <a:xfrm>
              <a:off x="311695" y="5703332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Picture 6" descr="C:\Users\hyp\AppData\Local\Microsoft\Windows\Temporary Internet Files\Content.IE5\975NW6U0\MC900435811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589" y="5600781"/>
              <a:ext cx="703198" cy="1205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6" descr="C:\Users\hyp\AppData\Local\Microsoft\Windows\Temporary Internet Files\Content.IE5\975NW6U0\MC900435811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080" y="5586408"/>
              <a:ext cx="703198" cy="1205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6" descr="C:\Users\hyp\AppData\Local\Microsoft\Windows\Temporary Internet Files\Content.IE5\975NW6U0\MC900435811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703" y="5586408"/>
              <a:ext cx="703198" cy="1205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Ovál 22"/>
            <p:cNvSpPr/>
            <p:nvPr/>
          </p:nvSpPr>
          <p:spPr>
            <a:xfrm>
              <a:off x="3131869" y="6271176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2796165" y="5780604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3404291" y="5768745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10501" y="3356820"/>
            <a:ext cx="3672408" cy="1058416"/>
            <a:chOff x="311695" y="3408015"/>
            <a:chExt cx="3672408" cy="1058416"/>
          </a:xfrm>
        </p:grpSpPr>
        <p:sp>
          <p:nvSpPr>
            <p:cNvPr id="7" name="Obdélník 6"/>
            <p:cNvSpPr/>
            <p:nvPr/>
          </p:nvSpPr>
          <p:spPr>
            <a:xfrm>
              <a:off x="311695" y="3408015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" name="Picture 4" descr="C:\Users\hyp\AppData\Local\Microsoft\Windows\Temporary Internet Files\Content.IE5\C1GZ819Z\MC900439766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278" y="3459209"/>
              <a:ext cx="956027" cy="956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C:\Users\hyp\AppData\Local\Microsoft\Windows\Temporary Internet Files\Content.IE5\C1GZ819Z\MC900439766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5267" y="3467799"/>
              <a:ext cx="956027" cy="956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Ovál 9"/>
            <p:cNvSpPr/>
            <p:nvPr/>
          </p:nvSpPr>
          <p:spPr>
            <a:xfrm>
              <a:off x="3300221" y="381561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/>
            <p:cNvSpPr/>
            <p:nvPr/>
          </p:nvSpPr>
          <p:spPr>
            <a:xfrm>
              <a:off x="2751406" y="381561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/>
            <p:cNvSpPr/>
            <p:nvPr/>
          </p:nvSpPr>
          <p:spPr>
            <a:xfrm>
              <a:off x="2180462" y="381561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1" name="Picture 3" descr="C:\Users\hyp\AppData\Local\Microsoft\Windows\Temporary Internet Files\Content.IE5\XW6T9IK9\MC9004379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976" y="5532309"/>
            <a:ext cx="1493319" cy="127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hyp\AppData\Local\Microsoft\Windows\Temporary Internet Files\Content.IE5\XW6T9IK9\MC9004379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976" y="2054783"/>
            <a:ext cx="1493319" cy="127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hyp\AppData\Local\Microsoft\Windows\Temporary Internet Files\Content.IE5\CXBQ4VXK\MC9004344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976" y="3072498"/>
            <a:ext cx="1002035" cy="14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hyp\AppData\Local\Microsoft\Windows\Temporary Internet Files\Content.IE5\CXBQ4VXK\MC9004344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976" y="4269349"/>
            <a:ext cx="1002035" cy="14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Skupina 16"/>
          <p:cNvGrpSpPr/>
          <p:nvPr/>
        </p:nvGrpSpPr>
        <p:grpSpPr>
          <a:xfrm>
            <a:off x="122969" y="2200956"/>
            <a:ext cx="3875735" cy="1227771"/>
            <a:chOff x="122969" y="2200956"/>
            <a:chExt cx="3875735" cy="1227771"/>
          </a:xfrm>
        </p:grpSpPr>
        <p:sp>
          <p:nvSpPr>
            <p:cNvPr id="31" name="Obdélník 30"/>
            <p:cNvSpPr/>
            <p:nvPr/>
          </p:nvSpPr>
          <p:spPr>
            <a:xfrm>
              <a:off x="326296" y="2204864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3314822" y="2759662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2690605" y="2746506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vál 36"/>
            <p:cNvSpPr/>
            <p:nvPr/>
          </p:nvSpPr>
          <p:spPr>
            <a:xfrm>
              <a:off x="3313977" y="2235993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2690605" y="2200956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4" name="Picture 6" descr="C:\Program Files\Microsoft Office\MEDIA\CAGCAT10\j0298897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969" y="2280720"/>
              <a:ext cx="1314288" cy="1148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6" descr="C:\Program Files\Microsoft Office\MEDIA\CAGCAT10\j0298897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4054" y="2268597"/>
              <a:ext cx="1314288" cy="1148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7664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365826" y="-57482"/>
            <a:ext cx="3687672" cy="1323439"/>
            <a:chOff x="461342" y="1009318"/>
            <a:chExt cx="3687672" cy="1323439"/>
          </a:xfrm>
        </p:grpSpPr>
        <p:sp>
          <p:nvSpPr>
            <p:cNvPr id="4" name="Obdélník 3"/>
            <p:cNvSpPr/>
            <p:nvPr/>
          </p:nvSpPr>
          <p:spPr>
            <a:xfrm>
              <a:off x="476606" y="1199156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Q</a:t>
              </a:r>
              <a:endParaRPr lang="cs-CZ" dirty="0"/>
            </a:p>
          </p:txBody>
        </p:sp>
        <p:pic>
          <p:nvPicPr>
            <p:cNvPr id="5" name="Picture 3" descr="C:\Users\hyp\AppData\Local\Microsoft\Windows\Temporary Internet Files\Content.IE5\1IXT9LJB\MC900441708[2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342" y="1099065"/>
              <a:ext cx="1143946" cy="1143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hyp\AppData\Local\Microsoft\Windows\Temporary Internet Files\Content.IE5\1IXT9LJB\MC900441708[2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5171" y="1113626"/>
              <a:ext cx="1143946" cy="1143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517301" y="1009318"/>
              <a:ext cx="54374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0" b="1" dirty="0">
                  <a:solidFill>
                    <a:srgbClr val="FF0000"/>
                  </a:solidFill>
                </a:rPr>
                <a:t>3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81090" y="2695501"/>
            <a:ext cx="3672408" cy="1323440"/>
            <a:chOff x="476606" y="3945071"/>
            <a:chExt cx="3672408" cy="1323440"/>
          </a:xfrm>
        </p:grpSpPr>
        <p:sp>
          <p:nvSpPr>
            <p:cNvPr id="17" name="Obdélník 16"/>
            <p:cNvSpPr/>
            <p:nvPr/>
          </p:nvSpPr>
          <p:spPr>
            <a:xfrm>
              <a:off x="476606" y="4071761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18" name="Picture 4" descr="C:\Users\hyp\AppData\Local\Microsoft\Windows\Temporary Internet Files\Content.IE5\975NW6U0\MC90023214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514" y="3945072"/>
              <a:ext cx="1215959" cy="1271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4" descr="C:\Users\hyp\AppData\Local\Microsoft\Windows\Temporary Internet Files\Content.IE5\975NW6U0\MC90023214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315" y="3945071"/>
              <a:ext cx="1215959" cy="1271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ovéPole 19"/>
            <p:cNvSpPr txBox="1"/>
            <p:nvPr/>
          </p:nvSpPr>
          <p:spPr>
            <a:xfrm>
              <a:off x="3517302" y="3945072"/>
              <a:ext cx="543739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b="1" dirty="0" smtClean="0">
                  <a:solidFill>
                    <a:srgbClr val="FF0000"/>
                  </a:solidFill>
                </a:rPr>
                <a:t>1</a:t>
              </a:r>
              <a:endParaRPr lang="cs-CZ" sz="8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133806" y="1291353"/>
            <a:ext cx="3919692" cy="1378752"/>
            <a:chOff x="229322" y="2449538"/>
            <a:chExt cx="3919692" cy="1378752"/>
          </a:xfrm>
        </p:grpSpPr>
        <p:sp>
          <p:nvSpPr>
            <p:cNvPr id="10" name="Obdélník 9"/>
            <p:cNvSpPr/>
            <p:nvPr/>
          </p:nvSpPr>
          <p:spPr>
            <a:xfrm>
              <a:off x="476606" y="2648405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322" y="2449538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366" y="2449539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3393871" y="2449539"/>
              <a:ext cx="667170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b="1" dirty="0">
                  <a:solidFill>
                    <a:srgbClr val="FF0000"/>
                  </a:solidFill>
                </a:rPr>
                <a:t>3</a:t>
              </a:r>
            </a:p>
          </p:txBody>
        </p:sp>
        <p:pic>
          <p:nvPicPr>
            <p:cNvPr id="25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7144" y="2449539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Skupina 30"/>
          <p:cNvGrpSpPr/>
          <p:nvPr/>
        </p:nvGrpSpPr>
        <p:grpSpPr>
          <a:xfrm>
            <a:off x="381090" y="4044337"/>
            <a:ext cx="3672408" cy="1323439"/>
            <a:chOff x="476606" y="5366909"/>
            <a:chExt cx="3672408" cy="1323439"/>
          </a:xfrm>
        </p:grpSpPr>
        <p:sp>
          <p:nvSpPr>
            <p:cNvPr id="22" name="Obdélník 21"/>
            <p:cNvSpPr/>
            <p:nvPr/>
          </p:nvSpPr>
          <p:spPr>
            <a:xfrm>
              <a:off x="476606" y="5524404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384253" y="5366909"/>
              <a:ext cx="676788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b="1" dirty="0" smtClean="0">
                  <a:solidFill>
                    <a:srgbClr val="FF0000"/>
                  </a:solidFill>
                </a:rPr>
                <a:t>2</a:t>
              </a:r>
              <a:endParaRPr lang="cs-CZ" sz="8000" b="1" dirty="0">
                <a:solidFill>
                  <a:srgbClr val="FF0000"/>
                </a:solidFill>
              </a:endParaRPr>
            </a:p>
          </p:txBody>
        </p:sp>
        <p:pic>
          <p:nvPicPr>
            <p:cNvPr id="24" name="Picture 8" descr="C:\Users\hyp\AppData\Local\Microsoft\Windows\Temporary Internet Files\Content.IE5\YV3K0YW3\MC900441736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06" y="5480362"/>
              <a:ext cx="1165944" cy="11659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8" descr="C:\Users\hyp\AppData\Local\Microsoft\Windows\Temporary Internet Files\Content.IE5\YV3K0YW3\MC900441736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8073" y="5524404"/>
              <a:ext cx="1165944" cy="11659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2" name="Picture 2" descr="C:\Users\hyp\AppData\Local\Microsoft\Windows\Temporary Internet Files\Content.IE5\CXBQ4VXK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75" y="-83093"/>
            <a:ext cx="1002035" cy="14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hyp\AppData\Local\Microsoft\Windows\Temporary Internet Files\Content.IE5\XW6T9IK9\MC9004379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75" y="3959133"/>
            <a:ext cx="1493319" cy="127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hyp\AppData\Local\Microsoft\Windows\Temporary Internet Files\Content.IE5\CXBQ4VXK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75" y="2563703"/>
            <a:ext cx="1002035" cy="14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hyp\AppData\Local\Microsoft\Windows\Temporary Internet Files\Content.IE5\XW6T9IK9\MC9004379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75" y="1228814"/>
            <a:ext cx="1493319" cy="127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65826" y="5393171"/>
            <a:ext cx="3687672" cy="1323439"/>
            <a:chOff x="461342" y="-141617"/>
            <a:chExt cx="3687672" cy="1323439"/>
          </a:xfrm>
        </p:grpSpPr>
        <p:grpSp>
          <p:nvGrpSpPr>
            <p:cNvPr id="33" name="Skupina 32"/>
            <p:cNvGrpSpPr/>
            <p:nvPr/>
          </p:nvGrpSpPr>
          <p:grpSpPr>
            <a:xfrm>
              <a:off x="476606" y="-141617"/>
              <a:ext cx="3672408" cy="1323439"/>
              <a:chOff x="476606" y="1009318"/>
              <a:chExt cx="3672408" cy="1323439"/>
            </a:xfrm>
          </p:grpSpPr>
          <p:sp>
            <p:nvSpPr>
              <p:cNvPr id="37" name="Obdélník 36"/>
              <p:cNvSpPr/>
              <p:nvPr/>
            </p:nvSpPr>
            <p:spPr>
              <a:xfrm>
                <a:off x="476606" y="1199156"/>
                <a:ext cx="3672408" cy="105841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TextovéPole 39"/>
              <p:cNvSpPr txBox="1"/>
              <p:nvPr/>
            </p:nvSpPr>
            <p:spPr>
              <a:xfrm>
                <a:off x="3517301" y="1009318"/>
                <a:ext cx="54374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0" b="1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p:grpSp>
        <p:pic>
          <p:nvPicPr>
            <p:cNvPr id="41" name="Picture 2" descr="C:\Users\hyp\AppData\Local\Microsoft\Windows\Temporary Internet Files\Content.IE5\XAKKTU8Z\MC900439766[1]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2009769" y="53137"/>
              <a:ext cx="1053500" cy="105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2" descr="C:\Users\hyp\AppData\Local\Microsoft\Windows\Temporary Internet Files\Content.IE5\XAKKTU8Z\MC900439766[1]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1244046" y="30807"/>
              <a:ext cx="1053500" cy="105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2" descr="C:\Users\hyp\AppData\Local\Microsoft\Windows\Temporary Internet Files\Content.IE5\XAKKTU8Z\MC900439766[1]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461342" y="50679"/>
              <a:ext cx="1053500" cy="105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4" name="Picture 2" descr="C:\Users\hyp\AppData\Local\Microsoft\Windows\Temporary Internet Files\Content.IE5\CXBQ4VXK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75" y="5260248"/>
            <a:ext cx="1002035" cy="14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85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3900483" y="5143254"/>
            <a:ext cx="904874" cy="76085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1593" y="2564904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343100" y="181502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67544" y="620688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036565" y="5151512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6129708" y="2802632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012160" y="858416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012160" y="4725144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49957" y="4509120"/>
            <a:ext cx="2786608" cy="17064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ree"/>
          <p:cNvSpPr>
            <a:spLocks noEditPoints="1" noChangeArrowheads="1"/>
          </p:cNvSpPr>
          <p:nvPr/>
        </p:nvSpPr>
        <p:spPr bwMode="auto">
          <a:xfrm>
            <a:off x="4836893" y="5523683"/>
            <a:ext cx="904874" cy="76085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Tree"/>
          <p:cNvSpPr>
            <a:spLocks noEditPoints="1" noChangeArrowheads="1"/>
          </p:cNvSpPr>
          <p:nvPr/>
        </p:nvSpPr>
        <p:spPr bwMode="auto">
          <a:xfrm>
            <a:off x="4138888" y="5928450"/>
            <a:ext cx="904874" cy="76085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Tree"/>
          <p:cNvSpPr>
            <a:spLocks noEditPoints="1" noChangeArrowheads="1"/>
          </p:cNvSpPr>
          <p:nvPr/>
        </p:nvSpPr>
        <p:spPr bwMode="auto">
          <a:xfrm>
            <a:off x="3159943" y="5548021"/>
            <a:ext cx="904874" cy="76085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093101" y="2232428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88709" y="2817983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92557" y="1964739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512695" y="2916685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59026" y="3138481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39432" y="3592359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cs-CZ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36404" y="1947960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512695" y="3842655"/>
            <a:ext cx="646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sz="7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yp\AppData\Local\Microsoft\Windows\Temporary Internet Files\Content.IE5\RDUALIWV\MC90044179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56" y="4640144"/>
            <a:ext cx="1461409" cy="146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hyp\AppData\Local\Microsoft\Windows\Temporary Internet Files\Content.IE5\RDUALIWV\MC90044179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27" y="4631659"/>
            <a:ext cx="1461409" cy="146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OZO6F6RO\MC900441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364" y="181502"/>
            <a:ext cx="1264941" cy="145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hyp\AppData\Local\Microsoft\Windows\Temporary Internet Files\Content.IE5\OZO6F6RO\MC900441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886" y="-106163"/>
            <a:ext cx="1264941" cy="145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hyp\AppData\Local\Microsoft\Windows\Temporary Internet Files\Content.IE5\OZO6F6RO\MC900441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100" y="154020"/>
            <a:ext cx="1264941" cy="145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yp\AppData\Local\Microsoft\Windows\Temporary Internet Files\Content.IE5\RDUALIWV\MC900193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161" y="2928697"/>
            <a:ext cx="794607" cy="118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hyp\AppData\Local\Microsoft\Windows\Temporary Internet Files\Content.IE5\RDUALIWV\MC900193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464" y="3329073"/>
            <a:ext cx="794607" cy="118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C:\Users\hyp\AppData\Local\Microsoft\Windows\Temporary Internet Files\Content.IE5\RDUALIWV\MC900193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980" y="2802632"/>
            <a:ext cx="794607" cy="118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hyp\AppData\Local\Microsoft\Windows\Temporary Internet Files\Content.IE5\RDUALIWV\MC900193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704" y="3083075"/>
            <a:ext cx="794607" cy="118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C:\Users\hyp\AppData\Local\Microsoft\Windows\Temporary Internet Files\Content.IE5\GDZGI21V\MC9000301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464" y="880871"/>
            <a:ext cx="928238" cy="160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C:\Users\hyp\AppData\Local\Microsoft\Windows\Temporary Internet Files\Content.IE5\GDZGI21V\MC9000301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14" y="858415"/>
            <a:ext cx="928238" cy="160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yp\AppData\Local\Microsoft\Windows\Temporary Internet Files\Content.IE5\OZO6F6RO\MC900030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536" y="862036"/>
            <a:ext cx="941407" cy="118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hyp\AppData\Local\Microsoft\Windows\Temporary Internet Files\Content.IE5\OZO6F6RO\MC900030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394" y="1155249"/>
            <a:ext cx="941407" cy="118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hyp\AppData\Local\Microsoft\Windows\Temporary Internet Files\Content.IE5\OZO6F6RO\MC900030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52" y="620520"/>
            <a:ext cx="941407" cy="118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7" descr="C:\Users\hyp\AppData\Local\Microsoft\Windows\Temporary Internet Files\Content.IE5\OZO6F6RO\MC900030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17" y="908353"/>
            <a:ext cx="941407" cy="118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yp\AppData\Local\Microsoft\Windows\Temporary Internet Files\Content.IE5\OZO6F6RO\MC9004239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391" y="5109957"/>
            <a:ext cx="998542" cy="114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C:\Users\hyp\AppData\Local\Microsoft\Windows\Temporary Internet Files\Content.IE5\OZO6F6RO\MC9004239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521" y="4725144"/>
            <a:ext cx="998542" cy="114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8" descr="C:\Users\hyp\AppData\Local\Microsoft\Windows\Temporary Internet Files\Content.IE5\OZO6F6RO\MC9004239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587" y="5078549"/>
            <a:ext cx="998542" cy="114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9" descr="C:\Users\hyp\AppData\Local\Microsoft\Windows\Temporary Internet Files\Content.IE5\OZO6F6RO\MC90035980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96" y="2814482"/>
            <a:ext cx="1214301" cy="134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214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3021770" y="22405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TextovéPole 8"/>
          <p:cNvSpPr txBox="1"/>
          <p:nvPr/>
        </p:nvSpPr>
        <p:spPr>
          <a:xfrm rot="20318277">
            <a:off x="3036904" y="396905"/>
            <a:ext cx="2536272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4</a:t>
            </a:r>
          </a:p>
        </p:txBody>
      </p:sp>
      <p:sp>
        <p:nvSpPr>
          <p:cNvPr id="10" name="TextovéPole 9"/>
          <p:cNvSpPr txBox="1"/>
          <p:nvPr/>
        </p:nvSpPr>
        <p:spPr>
          <a:xfrm rot="3556673">
            <a:off x="3605827" y="2104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 rot="1182484">
            <a:off x="2765300" y="466375"/>
            <a:ext cx="1726755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 smtClean="0">
                <a:solidFill>
                  <a:srgbClr val="FFFF00"/>
                </a:solidFill>
              </a:rPr>
              <a:t>1</a:t>
            </a:r>
            <a:endParaRPr lang="cs-CZ" sz="34400" dirty="0">
              <a:solidFill>
                <a:srgbClr val="FFFF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12477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786823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42551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268205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297973" y="396905"/>
            <a:ext cx="1726755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 smtClean="0">
                <a:solidFill>
                  <a:srgbClr val="FFFF00"/>
                </a:solidFill>
              </a:rPr>
              <a:t>1</a:t>
            </a:r>
            <a:endParaRPr lang="cs-CZ" sz="34400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77209" y="466375"/>
            <a:ext cx="2536272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2909889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6" grpId="0" animBg="1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3021770" y="22405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TextovéPole 8"/>
          <p:cNvSpPr txBox="1"/>
          <p:nvPr/>
        </p:nvSpPr>
        <p:spPr>
          <a:xfrm rot="20318277">
            <a:off x="3193998" y="396905"/>
            <a:ext cx="222208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2</a:t>
            </a:r>
          </a:p>
        </p:txBody>
      </p:sp>
      <p:sp>
        <p:nvSpPr>
          <p:cNvPr id="10" name="TextovéPole 9"/>
          <p:cNvSpPr txBox="1"/>
          <p:nvPr/>
        </p:nvSpPr>
        <p:spPr>
          <a:xfrm rot="3556673">
            <a:off x="3605827" y="2104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 rot="1182484">
            <a:off x="2765300" y="466375"/>
            <a:ext cx="1726755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 smtClean="0">
                <a:solidFill>
                  <a:srgbClr val="FFFF00"/>
                </a:solidFill>
              </a:rPr>
              <a:t>1</a:t>
            </a:r>
            <a:endParaRPr lang="cs-CZ" sz="34400" dirty="0">
              <a:solidFill>
                <a:srgbClr val="FFFF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12477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786823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42551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268205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297973" y="396905"/>
            <a:ext cx="1726755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 smtClean="0">
                <a:solidFill>
                  <a:srgbClr val="FFFF00"/>
                </a:solidFill>
              </a:rPr>
              <a:t>1</a:t>
            </a:r>
            <a:endParaRPr lang="cs-CZ" sz="34400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77209" y="466375"/>
            <a:ext cx="222208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604828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6" grpId="0" animBg="1"/>
      <p:bldP spid="17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3021770" y="22405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TextovéPole 8"/>
          <p:cNvSpPr txBox="1"/>
          <p:nvPr/>
        </p:nvSpPr>
        <p:spPr>
          <a:xfrm rot="20318277">
            <a:off x="3193998" y="396905"/>
            <a:ext cx="222208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2</a:t>
            </a:r>
          </a:p>
        </p:txBody>
      </p:sp>
      <p:sp>
        <p:nvSpPr>
          <p:cNvPr id="10" name="TextovéPole 9"/>
          <p:cNvSpPr txBox="1"/>
          <p:nvPr/>
        </p:nvSpPr>
        <p:spPr>
          <a:xfrm rot="3556673">
            <a:off x="3605827" y="21040"/>
            <a:ext cx="232788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 rot="1182484">
            <a:off x="2360542" y="466375"/>
            <a:ext cx="2536272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312477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786823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742551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268205" y="5672177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297973" y="396905"/>
            <a:ext cx="2536272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277209" y="466375"/>
            <a:ext cx="222208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400" dirty="0">
                <a:solidFill>
                  <a:srgbClr val="92D05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579902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6" grpId="0" animBg="1"/>
      <p:bldP spid="17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9" descr="C:\Users\hyp\AppData\Local\Microsoft\Windows\Temporary Internet Files\Content.IE5\OZO6F6RO\MC90043259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198" y="252362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hyp\AppData\Local\Microsoft\Windows\Temporary Internet Files\Content.IE5\OZO6F6RO\MC90043259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1" y="4162557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378" y="4271392"/>
            <a:ext cx="1396636" cy="146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08" y="963627"/>
            <a:ext cx="1396636" cy="146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hyp\AppData\Local\Microsoft\Windows\Temporary Internet Files\Content.IE5\RDUALIWV\MC90043258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73" y="2503857"/>
            <a:ext cx="1658700" cy="165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hyp\AppData\Local\Microsoft\Windows\Temporary Internet Files\Content.IE5\RDUALIWV\MC90043258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687" y="4162557"/>
            <a:ext cx="1684556" cy="16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hyp\AppData\Local\Microsoft\Windows\Temporary Internet Files\Content.IE5\GDZGI21V\MC90043258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198" y="4036207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hyp\AppData\Local\Microsoft\Windows\Temporary Internet Files\Content.IE5\GDZGI21V\MC90043258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1" y="624641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hyp\AppData\Local\Microsoft\Windows\Temporary Internet Files\Content.IE5\RB250VLA\MC9004344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129" y="1047669"/>
            <a:ext cx="182245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hyp\AppData\Local\Microsoft\Windows\Temporary Internet Files\Content.IE5\RB250VLA\MC9004344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685" y="2682332"/>
            <a:ext cx="182245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yp\AppData\Local\Microsoft\Windows\Temporary Internet Files\Content.IE5\0PSKPZ6N\MC90043259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643" y="750891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hyp\AppData\Local\Microsoft\Windows\Temporary Internet Files\Content.IE5\0PSKPZ6N\MC90043259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958" y="2393067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/>
          <p:cNvSpPr/>
          <p:nvPr/>
        </p:nvSpPr>
        <p:spPr>
          <a:xfrm>
            <a:off x="445573" y="4297081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2</a:t>
            </a:r>
            <a:endParaRPr lang="cs-CZ" sz="6600" dirty="0"/>
          </a:p>
        </p:txBody>
      </p:sp>
      <p:sp>
        <p:nvSpPr>
          <p:cNvPr id="30" name="Obdélník 29"/>
          <p:cNvSpPr/>
          <p:nvPr/>
        </p:nvSpPr>
        <p:spPr>
          <a:xfrm>
            <a:off x="445573" y="2605306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4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6732240" y="2623814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3-1</a:t>
            </a:r>
            <a:endParaRPr lang="cs-CZ" sz="6600" dirty="0"/>
          </a:p>
        </p:txBody>
      </p:sp>
      <p:sp>
        <p:nvSpPr>
          <p:cNvPr id="32" name="Obdélník 31"/>
          <p:cNvSpPr/>
          <p:nvPr/>
        </p:nvSpPr>
        <p:spPr>
          <a:xfrm>
            <a:off x="2541129" y="2605152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3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6732240" y="950547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1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4636685" y="932470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2+1</a:t>
            </a:r>
            <a:endParaRPr lang="cs-CZ" sz="66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4752647" y="4250471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1+3</a:t>
            </a:r>
            <a:endParaRPr lang="cs-CZ" sz="6600" dirty="0"/>
          </a:p>
        </p:txBody>
      </p:sp>
      <p:sp>
        <p:nvSpPr>
          <p:cNvPr id="104" name="Obdélník 103"/>
          <p:cNvSpPr/>
          <p:nvPr/>
        </p:nvSpPr>
        <p:spPr>
          <a:xfrm>
            <a:off x="2548452" y="4271392"/>
            <a:ext cx="1706488" cy="1418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3-2</a:t>
            </a:r>
            <a:endParaRPr lang="cs-CZ" sz="66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6732240" y="4271392"/>
            <a:ext cx="1721406" cy="1418456"/>
            <a:chOff x="6732240" y="4271392"/>
            <a:chExt cx="1721406" cy="1418456"/>
          </a:xfrm>
        </p:grpSpPr>
        <p:sp>
          <p:nvSpPr>
            <p:cNvPr id="102" name="Obdélník 101"/>
            <p:cNvSpPr/>
            <p:nvPr/>
          </p:nvSpPr>
          <p:spPr>
            <a:xfrm>
              <a:off x="6732240" y="4271392"/>
              <a:ext cx="1706488" cy="1418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6600" dirty="0"/>
                <a:t>3</a:t>
              </a:r>
            </a:p>
          </p:txBody>
        </p:sp>
        <p:sp>
          <p:nvSpPr>
            <p:cNvPr id="5" name="Ovál 4"/>
            <p:cNvSpPr/>
            <p:nvPr/>
          </p:nvSpPr>
          <p:spPr>
            <a:xfrm>
              <a:off x="8029522" y="5258045"/>
              <a:ext cx="424124" cy="41088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445573" y="934088"/>
            <a:ext cx="1706488" cy="1418456"/>
            <a:chOff x="445573" y="934088"/>
            <a:chExt cx="1706488" cy="1418456"/>
          </a:xfrm>
        </p:grpSpPr>
        <p:sp>
          <p:nvSpPr>
            <p:cNvPr id="24" name="Obdélník 23"/>
            <p:cNvSpPr/>
            <p:nvPr/>
          </p:nvSpPr>
          <p:spPr>
            <a:xfrm>
              <a:off x="445573" y="934088"/>
              <a:ext cx="1706488" cy="1418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6600" dirty="0" smtClean="0"/>
                <a:t>1+2</a:t>
              </a:r>
              <a:endParaRPr lang="cs-CZ" sz="6600" dirty="0"/>
            </a:p>
          </p:txBody>
        </p:sp>
        <p:sp>
          <p:nvSpPr>
            <p:cNvPr id="33" name="Ovál 32"/>
            <p:cNvSpPr/>
            <p:nvPr/>
          </p:nvSpPr>
          <p:spPr>
            <a:xfrm>
              <a:off x="1727937" y="1938537"/>
              <a:ext cx="424124" cy="41088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636685" y="2580196"/>
            <a:ext cx="1706488" cy="1418456"/>
            <a:chOff x="4636685" y="2580196"/>
            <a:chExt cx="1706488" cy="1418456"/>
          </a:xfrm>
        </p:grpSpPr>
        <p:sp>
          <p:nvSpPr>
            <p:cNvPr id="28" name="Obdélník 27"/>
            <p:cNvSpPr/>
            <p:nvPr/>
          </p:nvSpPr>
          <p:spPr>
            <a:xfrm>
              <a:off x="4636685" y="2580196"/>
              <a:ext cx="1706488" cy="1418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6600" dirty="0"/>
                <a:t>2</a:t>
              </a:r>
              <a:r>
                <a:rPr lang="cs-CZ" sz="6600" dirty="0" smtClean="0"/>
                <a:t>+2</a:t>
              </a:r>
              <a:endParaRPr lang="cs-CZ" sz="6600" dirty="0"/>
            </a:p>
          </p:txBody>
        </p:sp>
        <p:sp>
          <p:nvSpPr>
            <p:cNvPr id="6" name="Rovnoramenný trojúhelník 5"/>
            <p:cNvSpPr/>
            <p:nvPr/>
          </p:nvSpPr>
          <p:spPr>
            <a:xfrm>
              <a:off x="5812821" y="3608036"/>
              <a:ext cx="530352" cy="376046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2541129" y="935041"/>
            <a:ext cx="1713811" cy="1418456"/>
            <a:chOff x="2541129" y="935041"/>
            <a:chExt cx="1713811" cy="1418456"/>
          </a:xfrm>
        </p:grpSpPr>
        <p:sp>
          <p:nvSpPr>
            <p:cNvPr id="27" name="Obdélník 26"/>
            <p:cNvSpPr/>
            <p:nvPr/>
          </p:nvSpPr>
          <p:spPr>
            <a:xfrm>
              <a:off x="2541129" y="935041"/>
              <a:ext cx="1706488" cy="1418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6600" dirty="0"/>
                <a:t>4</a:t>
              </a:r>
            </a:p>
          </p:txBody>
        </p:sp>
        <p:sp>
          <p:nvSpPr>
            <p:cNvPr id="36" name="Rovnoramenný trojúhelník 35"/>
            <p:cNvSpPr/>
            <p:nvPr/>
          </p:nvSpPr>
          <p:spPr>
            <a:xfrm>
              <a:off x="3724588" y="1973373"/>
              <a:ext cx="530352" cy="376046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284659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5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103" grpId="0" animBg="1"/>
      <p:bldP spid="10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654278" y="764704"/>
            <a:ext cx="58354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SROVNEJ ŘADY ČÍSEL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996952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3550950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580112" y="5085184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100392" y="1700808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654278" y="1700808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5071179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903620" y="1512547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61172" y="1499653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6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12664" y="4468175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6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560" y="5058494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3550950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595258" y="2066545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69346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94912E-6 L -0.00156 -0.196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9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60962E-6 L -0.43472 -0.5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36" y="-2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6457E-6 L -0.05677 -0.2768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-138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028E-7 L -0.53716 -0.007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58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20259E-7 L 0.33333 -0.1692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67" y="-84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32932E-6 L 0.4434 0.2340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70" y="117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03515E-7 L 0.29774 -0.2673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78" y="-133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98612E-6 L 0.14965 0.2518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5.55042E-8 L 0.08559 0.556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278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6.47549E-8 L 0.16372 0.0282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77" y="14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0.04602 L -0.4283 0.2645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5" y="155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09066E-6 L -0.08663 0.4722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36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" descr="C:\Users\hyp\AppData\Local\Microsoft\Windows\Temporary Internet Files\Content.IE5\RDUALIWV\MC9003548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735" y="4990331"/>
            <a:ext cx="1979243" cy="1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yp\AppData\Local\Microsoft\Windows\Temporary Internet Files\Content.IE5\RDUALIWV\MC9003548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90331"/>
            <a:ext cx="1979243" cy="1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16</a:t>
            </a:fld>
            <a:endParaRPr lang="cs-CZ"/>
          </a:p>
        </p:txBody>
      </p:sp>
      <p:pic>
        <p:nvPicPr>
          <p:cNvPr id="2050" name="Picture 2" descr="C:\Users\hyp\AppData\Local\Microsoft\Windows\Temporary Internet Files\Content.IE5\RDUALIWV\MC9003914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766" y="260093"/>
            <a:ext cx="4667582" cy="634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5799169" y="1468285"/>
            <a:ext cx="1964357" cy="1964357"/>
            <a:chOff x="2483768" y="2015858"/>
            <a:chExt cx="1964357" cy="1964357"/>
          </a:xfrm>
        </p:grpSpPr>
        <p:pic>
          <p:nvPicPr>
            <p:cNvPr id="5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971259" y="2841106"/>
              <a:ext cx="98937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+2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2050316" y="-46397"/>
            <a:ext cx="1964357" cy="1964357"/>
            <a:chOff x="2483768" y="2015858"/>
            <a:chExt cx="1964357" cy="1964357"/>
          </a:xfrm>
        </p:grpSpPr>
        <p:pic>
          <p:nvPicPr>
            <p:cNvPr id="13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2971259" y="2841106"/>
              <a:ext cx="98937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1+3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527182" y="1199467"/>
            <a:ext cx="1964357" cy="1964357"/>
            <a:chOff x="2483768" y="2015858"/>
            <a:chExt cx="1964357" cy="1964357"/>
          </a:xfrm>
        </p:grpSpPr>
        <p:pic>
          <p:nvPicPr>
            <p:cNvPr id="16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2971259" y="2841106"/>
              <a:ext cx="98937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+1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5090477" y="2905932"/>
            <a:ext cx="1964357" cy="1964357"/>
            <a:chOff x="2483768" y="2015858"/>
            <a:chExt cx="1964357" cy="1964357"/>
          </a:xfrm>
        </p:grpSpPr>
        <p:pic>
          <p:nvPicPr>
            <p:cNvPr id="19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ovéPole 19"/>
            <p:cNvSpPr txBox="1"/>
            <p:nvPr/>
          </p:nvSpPr>
          <p:spPr>
            <a:xfrm>
              <a:off x="2971259" y="2841106"/>
              <a:ext cx="8691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4-3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157090" y="3322496"/>
            <a:ext cx="1964357" cy="1964357"/>
            <a:chOff x="2483768" y="2015858"/>
            <a:chExt cx="1964357" cy="1964357"/>
          </a:xfrm>
        </p:grpSpPr>
        <p:pic>
          <p:nvPicPr>
            <p:cNvPr id="22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2971259" y="2841106"/>
              <a:ext cx="98937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1+3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5004048" y="-243408"/>
            <a:ext cx="1964357" cy="1964357"/>
            <a:chOff x="2483768" y="2015858"/>
            <a:chExt cx="1964357" cy="1964357"/>
          </a:xfrm>
        </p:grpSpPr>
        <p:pic>
          <p:nvPicPr>
            <p:cNvPr id="25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ovéPole 25"/>
            <p:cNvSpPr txBox="1"/>
            <p:nvPr/>
          </p:nvSpPr>
          <p:spPr>
            <a:xfrm>
              <a:off x="2971259" y="2841106"/>
              <a:ext cx="8691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cs-CZ" sz="4000" b="1" dirty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1562825" y="1396479"/>
            <a:ext cx="1964357" cy="1964357"/>
            <a:chOff x="2483768" y="2015858"/>
            <a:chExt cx="1964357" cy="1964357"/>
          </a:xfrm>
        </p:grpSpPr>
        <p:pic>
          <p:nvPicPr>
            <p:cNvPr id="28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ovéPole 28"/>
            <p:cNvSpPr txBox="1"/>
            <p:nvPr/>
          </p:nvSpPr>
          <p:spPr>
            <a:xfrm>
              <a:off x="2971259" y="2841106"/>
              <a:ext cx="8691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2-1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028455" y="5205161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8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748814" y="5044159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pic>
        <p:nvPicPr>
          <p:cNvPr id="36" name="Picture 4" descr="C:\Users\hyp\AppData\Local\Microsoft\Windows\Temporary Internet Files\Content.IE5\RDUALIWV\MC9003548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214" y="5087248"/>
            <a:ext cx="1979243" cy="1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ovéPole 36"/>
          <p:cNvSpPr txBox="1"/>
          <p:nvPr/>
        </p:nvSpPr>
        <p:spPr>
          <a:xfrm>
            <a:off x="4213113" y="5286853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grpSp>
        <p:nvGrpSpPr>
          <p:cNvPr id="38" name="Skupina 37"/>
          <p:cNvGrpSpPr/>
          <p:nvPr/>
        </p:nvGrpSpPr>
        <p:grpSpPr>
          <a:xfrm>
            <a:off x="3527182" y="-400339"/>
            <a:ext cx="1964357" cy="1964357"/>
            <a:chOff x="2483768" y="2015858"/>
            <a:chExt cx="1964357" cy="1964357"/>
          </a:xfrm>
        </p:grpSpPr>
        <p:pic>
          <p:nvPicPr>
            <p:cNvPr id="39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ovéPole 39"/>
            <p:cNvSpPr txBox="1"/>
            <p:nvPr/>
          </p:nvSpPr>
          <p:spPr>
            <a:xfrm>
              <a:off x="2971259" y="2841106"/>
              <a:ext cx="8691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4-2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3633956" y="2891273"/>
            <a:ext cx="1964357" cy="1964357"/>
            <a:chOff x="2483768" y="2015858"/>
            <a:chExt cx="1964357" cy="1964357"/>
          </a:xfrm>
        </p:grpSpPr>
        <p:pic>
          <p:nvPicPr>
            <p:cNvPr id="42" name="Picture 6" descr="C:\Users\hyp\AppData\Local\Microsoft\Windows\Temporary Internet Files\Content.IE5\GDZGI21V\MC900441708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015858"/>
              <a:ext cx="1964357" cy="1964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TextovéPole 42"/>
            <p:cNvSpPr txBox="1"/>
            <p:nvPr/>
          </p:nvSpPr>
          <p:spPr>
            <a:xfrm>
              <a:off x="2971259" y="2841106"/>
              <a:ext cx="98937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cs-CZ" sz="4000" b="1" dirty="0" smtClean="0">
                  <a:latin typeface="Times New Roman" pitchFamily="18" charset="0"/>
                  <a:cs typeface="Times New Roman" pitchFamily="18" charset="0"/>
                </a:rPr>
                <a:t>+1</a:t>
              </a:r>
              <a:endParaRPr lang="cs-CZ" sz="4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77333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393 L -0.56424 0.6477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51" y="32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0.43316 0.5145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19983 0.1717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83" y="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53377E-6 L 0.20781 0.7199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359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84829E-6 L -0.32379 0.6875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34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8659E-6 L -0.23368 0.446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84" y="22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8492E-6 L 0.0948 0.2453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0" y="12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3321E-6 L -0.24497 0.58048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290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i="1" u="sng" dirty="0" smtClean="0"/>
              <a:t>Použitá literatura:  </a:t>
            </a:r>
          </a:p>
          <a:p>
            <a:r>
              <a:rPr lang="cs-CZ" sz="2000" dirty="0" smtClean="0"/>
              <a:t>MGR</a:t>
            </a:r>
            <a:r>
              <a:rPr lang="cs-CZ" sz="2000" dirty="0"/>
              <a:t>. MILOŠ NOVOTNÝ. </a:t>
            </a:r>
            <a:r>
              <a:rPr lang="cs-CZ" sz="2000" i="1" dirty="0"/>
              <a:t>Matýskova matematika 1. díl</a:t>
            </a:r>
            <a:r>
              <a:rPr lang="cs-CZ" sz="2000" dirty="0"/>
              <a:t>. Brno: Nová škola, s.r.o., 2013, ISBN : </a:t>
            </a:r>
            <a:r>
              <a:rPr lang="cs-CZ" sz="2000" dirty="0" smtClean="0"/>
              <a:t>978-80-7289-475-8</a:t>
            </a:r>
          </a:p>
          <a:p>
            <a:r>
              <a:rPr lang="cs-CZ" sz="2000" dirty="0" smtClean="0"/>
              <a:t>MGR. MILOŠ NOVOTNÝ. </a:t>
            </a:r>
            <a:r>
              <a:rPr lang="cs-CZ" sz="2000" i="1" dirty="0" smtClean="0"/>
              <a:t>Procvičujeme s Matýskem 1</a:t>
            </a:r>
            <a:r>
              <a:rPr lang="cs-CZ" sz="2000" dirty="0" smtClean="0"/>
              <a:t>. </a:t>
            </a:r>
            <a:r>
              <a:rPr lang="cs-CZ" sz="2000" i="1" dirty="0" smtClean="0"/>
              <a:t>díl. </a:t>
            </a:r>
            <a:r>
              <a:rPr lang="cs-CZ" sz="2000" dirty="0" smtClean="0"/>
              <a:t>Brno: Nová škola, s.r.o., 2012, ISBN SBN: 978-80-7289-407-9.</a:t>
            </a:r>
            <a:endParaRPr lang="cs-CZ" sz="2000" i="1" u="sng" dirty="0" smtClean="0"/>
          </a:p>
          <a:p>
            <a:pPr marL="0" indent="0">
              <a:buNone/>
            </a:pPr>
            <a:endParaRPr lang="cs-CZ" sz="1800" i="1" u="sng" dirty="0"/>
          </a:p>
          <a:p>
            <a:pPr lvl="0">
              <a:buClr>
                <a:srgbClr val="31B6FD"/>
              </a:buClr>
            </a:pPr>
            <a:r>
              <a:rPr lang="cs-CZ" sz="2000" i="1" u="sng" dirty="0">
                <a:solidFill>
                  <a:srgbClr val="073E87"/>
                </a:solidFill>
              </a:rPr>
              <a:t>Jiné zdroje</a:t>
            </a:r>
            <a:r>
              <a:rPr lang="cs-CZ" sz="2000" i="1" u="sng" dirty="0" smtClean="0">
                <a:solidFill>
                  <a:srgbClr val="073E87"/>
                </a:solidFill>
              </a:rPr>
              <a:t>: </a:t>
            </a:r>
            <a:r>
              <a:rPr lang="cs-CZ" sz="2000" i="1" dirty="0">
                <a:solidFill>
                  <a:srgbClr val="073E87"/>
                </a:solidFill>
              </a:rPr>
              <a:t> Galerie www.microsoft.office.com</a:t>
            </a:r>
            <a:endParaRPr lang="cs-CZ" sz="2000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66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1563</TotalTime>
  <Words>405</Words>
  <Application>Microsoft Office PowerPoint</Application>
  <PresentationFormat>Předvádění na obrazovce (4:3)</PresentationFormat>
  <Paragraphs>162</Paragraphs>
  <Slides>17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Vlnění</vt:lpstr>
      <vt:lpstr>Základní škola a Mateřská škola Bílá Třemešná, okres Trutnov</vt:lpstr>
      <vt:lpstr>Anotace</vt:lpstr>
      <vt:lpstr>Počet a číslo 4</vt:lpstr>
      <vt:lpstr>Prezentace aplikace PowerPoint</vt:lpstr>
      <vt:lpstr>Podzimní oblečení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Pavlína Hylmarová</cp:lastModifiedBy>
  <cp:revision>132</cp:revision>
  <cp:lastPrinted>2013-10-07T21:45:55Z</cp:lastPrinted>
  <dcterms:created xsi:type="dcterms:W3CDTF">2013-05-10T12:01:16Z</dcterms:created>
  <dcterms:modified xsi:type="dcterms:W3CDTF">2013-11-14T20:54:48Z</dcterms:modified>
</cp:coreProperties>
</file>